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95" r:id="rId2"/>
    <p:sldId id="260" r:id="rId3"/>
    <p:sldId id="299" r:id="rId4"/>
    <p:sldId id="300" r:id="rId5"/>
    <p:sldId id="306" r:id="rId6"/>
    <p:sldId id="301" r:id="rId7"/>
    <p:sldId id="302" r:id="rId8"/>
    <p:sldId id="303" r:id="rId9"/>
    <p:sldId id="304" r:id="rId10"/>
    <p:sldId id="305" r:id="rId11"/>
    <p:sldId id="307" r:id="rId12"/>
    <p:sldId id="308" r:id="rId13"/>
    <p:sldId id="309" r:id="rId14"/>
    <p:sldId id="310" r:id="rId15"/>
    <p:sldId id="311" r:id="rId16"/>
    <p:sldId id="313" r:id="rId17"/>
    <p:sldId id="312" r:id="rId18"/>
    <p:sldId id="314" r:id="rId19"/>
    <p:sldId id="315" r:id="rId20"/>
    <p:sldId id="316" r:id="rId21"/>
    <p:sldId id="317" r:id="rId22"/>
    <p:sldId id="318" r:id="rId23"/>
    <p:sldId id="319" r:id="rId24"/>
    <p:sldId id="320" r:id="rId25"/>
    <p:sldId id="321" r:id="rId26"/>
    <p:sldId id="322" r:id="rId27"/>
    <p:sldId id="323" r:id="rId28"/>
    <p:sldId id="324" r:id="rId29"/>
    <p:sldId id="325" r:id="rId30"/>
    <p:sldId id="326" r:id="rId31"/>
    <p:sldId id="327" r:id="rId32"/>
    <p:sldId id="328" r:id="rId33"/>
    <p:sldId id="329" r:id="rId34"/>
    <p:sldId id="330" r:id="rId35"/>
    <p:sldId id="331" r:id="rId36"/>
    <p:sldId id="332" r:id="rId37"/>
    <p:sldId id="333" r:id="rId38"/>
    <p:sldId id="334" r:id="rId39"/>
    <p:sldId id="335" r:id="rId40"/>
    <p:sldId id="336" r:id="rId41"/>
    <p:sldId id="337" r:id="rId42"/>
    <p:sldId id="338" r:id="rId43"/>
    <p:sldId id="339" r:id="rId44"/>
    <p:sldId id="340" r:id="rId45"/>
    <p:sldId id="341" r:id="rId46"/>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p:scale>
          <a:sx n="70" d="100"/>
          <a:sy n="70" d="100"/>
        </p:scale>
        <p:origin x="-2730" y="-8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6.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62.wmf"/><Relationship Id="rId1" Type="http://schemas.openxmlformats.org/officeDocument/2006/relationships/image" Target="../media/image6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9B8CD5-EC2B-4310-A062-E44A857F1396}" type="datetimeFigureOut">
              <a:rPr lang="it-IT" smtClean="0"/>
              <a:pPr/>
              <a:t>03/06/2014</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B7B128-95FF-4C02-8A6D-30598BB20F5D}"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image" Target="../media/image3.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image" Target="../media/image3.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image" Target="../media/image3.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image" Target="../media/image3.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8.bin"/><Relationship Id="rId5" Type="http://schemas.openxmlformats.org/officeDocument/2006/relationships/image" Target="../media/image3.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9.bin"/><Relationship Id="rId5" Type="http://schemas.openxmlformats.org/officeDocument/2006/relationships/image" Target="../media/image3.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0.bin"/><Relationship Id="rId5" Type="http://schemas.openxmlformats.org/officeDocument/2006/relationships/image" Target="../media/image3.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3.emf"/><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4.emf"/><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Foglio_di_lavoro_di_Microsoft_Office_Excel_97-20031.xls"/><Relationship Id="rId5" Type="http://schemas.openxmlformats.org/officeDocument/2006/relationships/image" Target="../media/image3.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Foglio_di_lavoro_di_Microsoft_Office_Excel_97-20032.xls"/><Relationship Id="rId5" Type="http://schemas.openxmlformats.org/officeDocument/2006/relationships/image" Target="../media/image3.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48.wmf"/><Relationship Id="rId5" Type="http://schemas.openxmlformats.org/officeDocument/2006/relationships/image" Target="../media/image3.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1.emf"/><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50.emf"/><Relationship Id="rId5" Type="http://schemas.openxmlformats.org/officeDocument/2006/relationships/image" Target="../media/image49.emf"/><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53.wmf"/><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12.bin"/><Relationship Id="rId5" Type="http://schemas.openxmlformats.org/officeDocument/2006/relationships/image" Target="../media/image3.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0.emf"/><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55.emf"/><Relationship Id="rId5" Type="http://schemas.openxmlformats.org/officeDocument/2006/relationships/image" Target="../media/image54.emf"/><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oleObject" Target="../embeddings/oleObject13.bin"/><Relationship Id="rId5" Type="http://schemas.openxmlformats.org/officeDocument/2006/relationships/image" Target="../media/image3.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0.emf"/><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59.emf"/><Relationship Id="rId5" Type="http://schemas.openxmlformats.org/officeDocument/2006/relationships/image" Target="../media/image58.emf"/><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15.bin"/><Relationship Id="rId5" Type="http://schemas.openxmlformats.org/officeDocument/2006/relationships/image" Target="../media/image3.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5.emf"/><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64.emf"/><Relationship Id="rId5" Type="http://schemas.openxmlformats.org/officeDocument/2006/relationships/image" Target="../media/image63.emf"/><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3.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2" y="151280"/>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dirty="0"/>
          </a:p>
        </p:txBody>
      </p:sp>
      <p:pic>
        <p:nvPicPr>
          <p:cNvPr id="16" name="Picture 12" descr="lot_ek_edificio_terziario_8"/>
          <p:cNvPicPr>
            <a:picLocks noChangeAspect="1" noChangeArrowheads="1"/>
          </p:cNvPicPr>
          <p:nvPr/>
        </p:nvPicPr>
        <p:blipFill>
          <a:blip r:embed="rId2" cstate="print">
            <a:lum bright="70000" contrast="-70000"/>
            <a:extLst>
              <a:ext uri="{28A0092B-C50C-407E-A947-70E740481C1C}">
                <a14:useLocalDpi xmlns:a14="http://schemas.microsoft.com/office/drawing/2010/main" xmlns="" val="0"/>
              </a:ext>
            </a:extLst>
          </a:blip>
          <a:srcRect b="8429"/>
          <a:stretch>
            <a:fillRect/>
          </a:stretch>
        </p:blipFill>
        <p:spPr bwMode="auto">
          <a:xfrm>
            <a:off x="0" y="1588"/>
            <a:ext cx="9144000" cy="6856412"/>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2" name="Titolo 1"/>
          <p:cNvSpPr>
            <a:spLocks noGrp="1"/>
          </p:cNvSpPr>
          <p:nvPr>
            <p:ph type="ctrTitle"/>
          </p:nvPr>
        </p:nvSpPr>
        <p:spPr>
          <a:xfrm>
            <a:off x="0" y="977101"/>
            <a:ext cx="9144000" cy="795508"/>
          </a:xfrm>
        </p:spPr>
        <p:txBody>
          <a:bodyPr>
            <a:normAutofit/>
          </a:bodyPr>
          <a:lstStyle/>
          <a:p>
            <a:r>
              <a:rPr lang="it-IT" sz="3200" b="1" i="1" dirty="0" smtClean="0">
                <a:solidFill>
                  <a:schemeClr val="accent1"/>
                </a:solidFill>
              </a:rPr>
              <a:t>SEMINARIO:</a:t>
            </a:r>
            <a:endParaRPr lang="it-IT" sz="3200" b="1" i="1" dirty="0">
              <a:solidFill>
                <a:schemeClr val="accent1"/>
              </a:solidFill>
            </a:endParaRPr>
          </a:p>
        </p:txBody>
      </p:sp>
      <p:sp>
        <p:nvSpPr>
          <p:cNvPr id="7" name="CasellaDiTesto 6"/>
          <p:cNvSpPr txBox="1"/>
          <p:nvPr/>
        </p:nvSpPr>
        <p:spPr>
          <a:xfrm>
            <a:off x="0" y="4529088"/>
            <a:ext cx="9168831" cy="400110"/>
          </a:xfrm>
          <a:prstGeom prst="rect">
            <a:avLst/>
          </a:prstGeom>
          <a:noFill/>
        </p:spPr>
        <p:txBody>
          <a:bodyPr wrap="square" rtlCol="0">
            <a:spAutoFit/>
          </a:bodyPr>
          <a:lstStyle/>
          <a:p>
            <a:pPr algn="ctr"/>
            <a:r>
              <a:rPr lang="it-IT" sz="2000" b="1" i="1" dirty="0" smtClean="0">
                <a:solidFill>
                  <a:schemeClr val="tx2"/>
                </a:solidFill>
                <a:latin typeface="+mj-lt"/>
              </a:rPr>
              <a:t>Mercoledì 4 Giugno 2014 </a:t>
            </a:r>
            <a:endParaRPr lang="it-IT" sz="2000" b="1" i="1" dirty="0">
              <a:solidFill>
                <a:schemeClr val="tx2"/>
              </a:solidFill>
              <a:latin typeface="+mj-lt"/>
            </a:endParaRPr>
          </a:p>
        </p:txBody>
      </p:sp>
      <p:sp>
        <p:nvSpPr>
          <p:cNvPr id="9" name="CasellaDiTesto 8"/>
          <p:cNvSpPr txBox="1"/>
          <p:nvPr/>
        </p:nvSpPr>
        <p:spPr>
          <a:xfrm>
            <a:off x="-19100" y="3246075"/>
            <a:ext cx="9181248" cy="830997"/>
          </a:xfrm>
          <a:prstGeom prst="rect">
            <a:avLst/>
          </a:prstGeom>
          <a:noFill/>
        </p:spPr>
        <p:txBody>
          <a:bodyPr wrap="square" rtlCol="0">
            <a:spAutoFit/>
          </a:bodyPr>
          <a:lstStyle/>
          <a:p>
            <a:pPr algn="ctr">
              <a:spcBef>
                <a:spcPct val="0"/>
              </a:spcBef>
              <a:buFontTx/>
              <a:buNone/>
            </a:pPr>
            <a:r>
              <a:rPr lang="it-IT" altLang="it-IT" sz="2400" b="1" i="1" dirty="0">
                <a:solidFill>
                  <a:schemeClr val="accent2"/>
                </a:solidFill>
              </a:rPr>
              <a:t>Strutture esistenti e di nuova realizzazione:</a:t>
            </a:r>
          </a:p>
          <a:p>
            <a:pPr algn="ctr">
              <a:spcBef>
                <a:spcPct val="0"/>
              </a:spcBef>
              <a:buFontTx/>
              <a:buNone/>
            </a:pPr>
            <a:r>
              <a:rPr lang="it-IT" altLang="it-IT" sz="2400" b="1" i="1" dirty="0">
                <a:solidFill>
                  <a:schemeClr val="accent2"/>
                </a:solidFill>
              </a:rPr>
              <a:t>V</a:t>
            </a:r>
            <a:r>
              <a:rPr lang="it-IT" altLang="it-IT" sz="2400" b="1" i="1" dirty="0" smtClean="0">
                <a:solidFill>
                  <a:schemeClr val="accent2"/>
                </a:solidFill>
              </a:rPr>
              <a:t>erifiche </a:t>
            </a:r>
            <a:r>
              <a:rPr lang="it-IT" altLang="it-IT" sz="2400" b="1" i="1" dirty="0">
                <a:solidFill>
                  <a:schemeClr val="accent2"/>
                </a:solidFill>
              </a:rPr>
              <a:t>di sicurezza - </a:t>
            </a:r>
            <a:r>
              <a:rPr lang="it-IT" altLang="it-IT" sz="2400" b="1" i="1" dirty="0" smtClean="0">
                <a:solidFill>
                  <a:schemeClr val="accent2"/>
                </a:solidFill>
              </a:rPr>
              <a:t>Monitoraggio e Controlli </a:t>
            </a:r>
            <a:r>
              <a:rPr lang="it-IT" altLang="it-IT" sz="2400" b="1" i="1" dirty="0">
                <a:solidFill>
                  <a:schemeClr val="accent2"/>
                </a:solidFill>
              </a:rPr>
              <a:t>NDT</a:t>
            </a:r>
          </a:p>
        </p:txBody>
      </p:sp>
      <p:sp>
        <p:nvSpPr>
          <p:cNvPr id="12" name="CasellaDiTesto 11"/>
          <p:cNvSpPr txBox="1"/>
          <p:nvPr/>
        </p:nvSpPr>
        <p:spPr>
          <a:xfrm>
            <a:off x="214282" y="5286388"/>
            <a:ext cx="4071966" cy="923330"/>
          </a:xfrm>
          <a:prstGeom prst="rect">
            <a:avLst/>
          </a:prstGeom>
          <a:noFill/>
        </p:spPr>
        <p:txBody>
          <a:bodyPr wrap="square" rtlCol="0">
            <a:spAutoFit/>
          </a:bodyPr>
          <a:lstStyle/>
          <a:p>
            <a:endParaRPr lang="it-IT" i="1" dirty="0" smtClean="0"/>
          </a:p>
          <a:p>
            <a:r>
              <a:rPr lang="it-IT" i="1" dirty="0" smtClean="0"/>
              <a:t> </a:t>
            </a:r>
          </a:p>
          <a:p>
            <a:endParaRPr lang="it-IT" i="1" dirty="0"/>
          </a:p>
        </p:txBody>
      </p:sp>
      <p:pic>
        <p:nvPicPr>
          <p:cNvPr id="15"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2575" y="234831"/>
            <a:ext cx="1054339" cy="9619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Text Box 20"/>
          <p:cNvSpPr txBox="1">
            <a:spLocks noChangeArrowheads="1" noChangeShapeType="1"/>
          </p:cNvSpPr>
          <p:nvPr/>
        </p:nvSpPr>
        <p:spPr bwMode="auto">
          <a:xfrm>
            <a:off x="214282" y="1214422"/>
            <a:ext cx="1296988" cy="658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in">
                <a:solidFill>
                  <a:srgbClr val="000000"/>
                </a:solidFill>
                <a:miter lim="800000"/>
                <a:headEnd/>
                <a:tailEnd/>
              </a14:hiddenLine>
            </a:ext>
          </a:extLst>
        </p:spPr>
        <p:txBody>
          <a:bodyPr lIns="36195" tIns="36195" rIns="36195" bIns="36195"/>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it-IT" altLang="it-IT" sz="1400" b="1" i="1" dirty="0">
                <a:solidFill>
                  <a:schemeClr val="accent2"/>
                </a:solidFill>
                <a:latin typeface="Times New Roman" pitchFamily="18" charset="0"/>
              </a:rPr>
              <a:t>Via A. Foresti, 5 25127 Brescia</a:t>
            </a:r>
          </a:p>
          <a:p>
            <a:pPr algn="ctr" eaLnBrk="1" hangingPunct="1">
              <a:spcBef>
                <a:spcPct val="0"/>
              </a:spcBef>
              <a:buFontTx/>
              <a:buNone/>
            </a:pPr>
            <a:r>
              <a:rPr lang="it-IT" altLang="it-IT" sz="1400" b="1" i="1" dirty="0">
                <a:solidFill>
                  <a:schemeClr val="accent2"/>
                </a:solidFill>
                <a:latin typeface="Times New Roman" pitchFamily="18" charset="0"/>
              </a:rPr>
              <a:t>www.aipnd.it</a:t>
            </a:r>
          </a:p>
        </p:txBody>
      </p:sp>
      <p:pic>
        <p:nvPicPr>
          <p:cNvPr id="20"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71463" y="5394325"/>
            <a:ext cx="1296987" cy="1163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2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584999" y="206455"/>
            <a:ext cx="1296987" cy="116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CasellaDiTesto 21"/>
          <p:cNvSpPr txBox="1"/>
          <p:nvPr/>
        </p:nvSpPr>
        <p:spPr>
          <a:xfrm>
            <a:off x="0" y="5572140"/>
            <a:ext cx="9168831" cy="707886"/>
          </a:xfrm>
          <a:prstGeom prst="rect">
            <a:avLst/>
          </a:prstGeom>
          <a:noFill/>
        </p:spPr>
        <p:txBody>
          <a:bodyPr wrap="square" rtlCol="0">
            <a:spAutoFit/>
          </a:bodyPr>
          <a:lstStyle/>
          <a:p>
            <a:pPr algn="ctr">
              <a:lnSpc>
                <a:spcPct val="50000"/>
              </a:lnSpc>
              <a:spcBef>
                <a:spcPct val="50000"/>
              </a:spcBef>
            </a:pPr>
            <a:r>
              <a:rPr lang="it-IT" altLang="it-IT" sz="1600" b="1" i="1" dirty="0">
                <a:solidFill>
                  <a:schemeClr val="tx2"/>
                </a:solidFill>
              </a:rPr>
              <a:t>Aula corsi</a:t>
            </a:r>
          </a:p>
          <a:p>
            <a:pPr algn="ctr">
              <a:lnSpc>
                <a:spcPct val="50000"/>
              </a:lnSpc>
              <a:spcBef>
                <a:spcPct val="50000"/>
              </a:spcBef>
            </a:pPr>
            <a:r>
              <a:rPr lang="it-IT" altLang="it-IT" sz="1600" b="1" i="1" dirty="0">
                <a:solidFill>
                  <a:schemeClr val="tx2"/>
                </a:solidFill>
              </a:rPr>
              <a:t>Auditorium Centro Pastorale Cardinal Urbani</a:t>
            </a:r>
          </a:p>
          <a:p>
            <a:pPr algn="ctr">
              <a:lnSpc>
                <a:spcPct val="50000"/>
              </a:lnSpc>
              <a:spcBef>
                <a:spcPct val="50000"/>
              </a:spcBef>
            </a:pPr>
            <a:r>
              <a:rPr lang="it-IT" altLang="it-IT" sz="1600" b="1" i="1" dirty="0">
                <a:solidFill>
                  <a:schemeClr val="tx2"/>
                </a:solidFill>
              </a:rPr>
              <a:t>Via </a:t>
            </a:r>
            <a:r>
              <a:rPr lang="it-IT" altLang="it-IT" sz="1600" b="1" i="1" dirty="0" err="1">
                <a:solidFill>
                  <a:schemeClr val="tx2"/>
                </a:solidFill>
              </a:rPr>
              <a:t>Visinoni</a:t>
            </a:r>
            <a:r>
              <a:rPr lang="it-IT" altLang="it-IT" sz="1600" b="1" i="1" dirty="0">
                <a:solidFill>
                  <a:schemeClr val="tx2"/>
                </a:solidFill>
              </a:rPr>
              <a:t>, 4/c – Zelarino -  Venezia</a:t>
            </a:r>
            <a:endParaRPr lang="it-IT" sz="1600" b="1" i="1" dirty="0">
              <a:solidFill>
                <a:schemeClr val="tx2"/>
              </a:solidFill>
              <a:latin typeface="+mj-lt"/>
            </a:endParaRPr>
          </a:p>
        </p:txBody>
      </p:sp>
      <p:sp>
        <p:nvSpPr>
          <p:cNvPr id="24" name="CasellaDiTesto 23"/>
          <p:cNvSpPr txBox="1"/>
          <p:nvPr/>
        </p:nvSpPr>
        <p:spPr>
          <a:xfrm>
            <a:off x="0" y="1928802"/>
            <a:ext cx="9168831" cy="830997"/>
          </a:xfrm>
          <a:prstGeom prst="rect">
            <a:avLst/>
          </a:prstGeom>
          <a:noFill/>
        </p:spPr>
        <p:txBody>
          <a:bodyPr wrap="square" rtlCol="0">
            <a:spAutoFit/>
          </a:bodyPr>
          <a:lstStyle/>
          <a:p>
            <a:pPr algn="ctr"/>
            <a:r>
              <a:rPr lang="it-IT" sz="2400" b="1" i="1" dirty="0" smtClean="0">
                <a:solidFill>
                  <a:schemeClr val="tx2"/>
                </a:solidFill>
                <a:latin typeface="+mj-lt"/>
              </a:rPr>
              <a:t>Sistemi Diagnostici non invasivi </a:t>
            </a:r>
          </a:p>
          <a:p>
            <a:pPr algn="ctr"/>
            <a:r>
              <a:rPr lang="it-IT" sz="2400" b="1" i="1" dirty="0" smtClean="0">
                <a:solidFill>
                  <a:schemeClr val="tx2"/>
                </a:solidFill>
                <a:latin typeface="+mj-lt"/>
              </a:rPr>
              <a:t>per l’accertamento di cause e vizi costruttivi</a:t>
            </a:r>
            <a:endParaRPr lang="it-IT" sz="2400" b="1" i="1" dirty="0">
              <a:solidFill>
                <a:schemeClr val="tx2"/>
              </a:solidFill>
              <a:latin typeface="+mj-lt"/>
            </a:endParaRPr>
          </a:p>
        </p:txBody>
      </p:sp>
      <p:sp>
        <p:nvSpPr>
          <p:cNvPr id="3" name="CasellaDiTesto 2"/>
          <p:cNvSpPr txBox="1"/>
          <p:nvPr/>
        </p:nvSpPr>
        <p:spPr>
          <a:xfrm>
            <a:off x="7286644" y="5929330"/>
            <a:ext cx="1573682" cy="400110"/>
          </a:xfrm>
          <a:prstGeom prst="rect">
            <a:avLst/>
          </a:prstGeom>
          <a:noFill/>
        </p:spPr>
        <p:txBody>
          <a:bodyPr wrap="square" rtlCol="0">
            <a:spAutoFit/>
          </a:bodyPr>
          <a:lstStyle/>
          <a:p>
            <a:pPr algn="ctr"/>
            <a:r>
              <a:rPr lang="it-IT" sz="2000" b="1" i="1" dirty="0" smtClean="0">
                <a:solidFill>
                  <a:schemeClr val="tx2"/>
                </a:solidFill>
              </a:rPr>
              <a:t>PARTE III</a:t>
            </a:r>
            <a:endParaRPr lang="it-IT" sz="2000" b="1" i="1" dirty="0">
              <a:solidFill>
                <a:schemeClr val="tx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Intervento di messa in sicurezza</a:t>
            </a:r>
            <a:endParaRPr lang="it-IT" sz="2400" b="1" i="1" dirty="0">
              <a:solidFill>
                <a:schemeClr val="accent2"/>
              </a:solidFill>
            </a:endParaRPr>
          </a:p>
        </p:txBody>
      </p:sp>
      <p:pic>
        <p:nvPicPr>
          <p:cNvPr id="7" name="Picture 8" descr="Foto Esterno 30"/>
          <p:cNvPicPr>
            <a:picLocks noChangeAspect="1" noChangeArrowheads="1"/>
          </p:cNvPicPr>
          <p:nvPr/>
        </p:nvPicPr>
        <p:blipFill>
          <a:blip r:embed="rId5" cstate="print"/>
          <a:srcRect/>
          <a:stretch>
            <a:fillRect/>
          </a:stretch>
        </p:blipFill>
        <p:spPr bwMode="auto">
          <a:xfrm>
            <a:off x="1643042" y="1571612"/>
            <a:ext cx="5932505" cy="4449379"/>
          </a:xfrm>
          <a:prstGeom prst="rect">
            <a:avLst/>
          </a:prstGeom>
          <a:noFill/>
          <a:ln w="38100" algn="ctr">
            <a:solidFill>
              <a:srgbClr val="003366"/>
            </a:solidFill>
            <a:miter lim="800000"/>
            <a:headEnd/>
            <a:tailEnd/>
          </a:ln>
        </p:spPr>
      </p:pic>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Intervento di messa in sicurezza</a:t>
            </a:r>
            <a:endParaRPr lang="it-IT" sz="2400" b="1" i="1" dirty="0">
              <a:solidFill>
                <a:schemeClr val="accent2"/>
              </a:solidFill>
            </a:endParaRPr>
          </a:p>
        </p:txBody>
      </p:sp>
      <p:pic>
        <p:nvPicPr>
          <p:cNvPr id="7" name="Picture 7" descr="Foto Sondaggi 16"/>
          <p:cNvPicPr>
            <a:picLocks noChangeAspect="1" noChangeArrowheads="1"/>
          </p:cNvPicPr>
          <p:nvPr/>
        </p:nvPicPr>
        <p:blipFill>
          <a:blip r:embed="rId5" cstate="print"/>
          <a:srcRect/>
          <a:stretch>
            <a:fillRect/>
          </a:stretch>
        </p:blipFill>
        <p:spPr bwMode="auto">
          <a:xfrm>
            <a:off x="1568158" y="1500174"/>
            <a:ext cx="5932800" cy="4449600"/>
          </a:xfrm>
          <a:prstGeom prst="rect">
            <a:avLst/>
          </a:prstGeom>
          <a:noFill/>
          <a:ln w="38100" algn="ctr">
            <a:solidFill>
              <a:schemeClr val="accent6">
                <a:lumMod val="50000"/>
              </a:schemeClr>
            </a:solidFill>
            <a:miter lim="800000"/>
            <a:headEnd/>
            <a:tailEnd/>
          </a:ln>
        </p:spPr>
      </p:pic>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Intervento di messa in sicurezza</a:t>
            </a:r>
            <a:endParaRPr lang="it-IT" sz="2400" b="1" i="1" dirty="0">
              <a:solidFill>
                <a:schemeClr val="accent2"/>
              </a:solidFill>
            </a:endParaRPr>
          </a:p>
        </p:txBody>
      </p:sp>
      <p:pic>
        <p:nvPicPr>
          <p:cNvPr id="7" name="Picture 7" descr="Foto 2 S"/>
          <p:cNvPicPr>
            <a:picLocks noChangeAspect="1" noChangeArrowheads="1"/>
          </p:cNvPicPr>
          <p:nvPr/>
        </p:nvPicPr>
        <p:blipFill>
          <a:blip r:embed="rId5" cstate="print"/>
          <a:srcRect/>
          <a:stretch>
            <a:fillRect/>
          </a:stretch>
        </p:blipFill>
        <p:spPr bwMode="auto">
          <a:xfrm>
            <a:off x="1568158" y="1500174"/>
            <a:ext cx="5932800" cy="4449600"/>
          </a:xfrm>
          <a:prstGeom prst="rect">
            <a:avLst/>
          </a:prstGeom>
          <a:noFill/>
          <a:ln w="38100" algn="ctr">
            <a:solidFill>
              <a:schemeClr val="accent6">
                <a:lumMod val="50000"/>
              </a:schemeClr>
            </a:solidFill>
            <a:miter lim="800000"/>
            <a:headEnd/>
            <a:tailEnd/>
          </a:ln>
        </p:spPr>
      </p:pic>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Intervento di messa in sicurezza</a:t>
            </a:r>
            <a:endParaRPr lang="it-IT" sz="2400" b="1" i="1" dirty="0">
              <a:solidFill>
                <a:schemeClr val="accent2"/>
              </a:solidFill>
            </a:endParaRPr>
          </a:p>
        </p:txBody>
      </p:sp>
      <p:pic>
        <p:nvPicPr>
          <p:cNvPr id="7" name="Picture 7" descr="Foto Esterno 30"/>
          <p:cNvPicPr>
            <a:picLocks noChangeAspect="1" noChangeArrowheads="1"/>
          </p:cNvPicPr>
          <p:nvPr/>
        </p:nvPicPr>
        <p:blipFill>
          <a:blip r:embed="rId5" cstate="print"/>
          <a:srcRect/>
          <a:stretch>
            <a:fillRect/>
          </a:stretch>
        </p:blipFill>
        <p:spPr bwMode="auto">
          <a:xfrm>
            <a:off x="1295401" y="1600200"/>
            <a:ext cx="6596185" cy="4449600"/>
          </a:xfrm>
          <a:prstGeom prst="rect">
            <a:avLst/>
          </a:prstGeom>
          <a:noFill/>
          <a:ln w="38100" algn="ctr">
            <a:solidFill>
              <a:schemeClr val="accent6">
                <a:lumMod val="50000"/>
              </a:schemeClr>
            </a:solidFill>
            <a:miter lim="800000"/>
            <a:headEnd/>
            <a:tailEnd/>
          </a:ln>
        </p:spPr>
      </p:pic>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5"/>
          <p:cNvSpPr>
            <a:spLocks noChangeArrowheads="1"/>
          </p:cNvSpPr>
          <p:nvPr/>
        </p:nvSpPr>
        <p:spPr bwMode="auto">
          <a:xfrm>
            <a:off x="214282" y="1928802"/>
            <a:ext cx="8715436" cy="1044577"/>
          </a:xfrm>
          <a:prstGeom prst="rect">
            <a:avLst/>
          </a:prstGeom>
          <a:noFill/>
          <a:ln w="9525">
            <a:noFill/>
            <a:miter lim="800000"/>
            <a:headEnd/>
            <a:tailEnd/>
          </a:ln>
        </p:spPr>
        <p:txBody>
          <a:bodyPr anchor="b"/>
          <a:lstStyle/>
          <a:p>
            <a:pPr marL="444500" indent="-444500" algn="just">
              <a:lnSpc>
                <a:spcPct val="140000"/>
              </a:lnSpc>
              <a:buFontTx/>
              <a:buChar char="•"/>
              <a:defRPr/>
            </a:pPr>
            <a:r>
              <a:rPr lang="it-IT" dirty="0"/>
              <a:t>Il sistema di monitoraggio è stato mantenuto attivo al fine di verificare l’assenza di spostamenti e pertanto validare l’efficacia del sistema di messa in sicurezza.</a:t>
            </a:r>
          </a:p>
        </p:txBody>
      </p:sp>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
        <p:nvSpPr>
          <p:cNvPr id="9" name="CasellaDiTesto 8"/>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Verifica dell’efficacia della messa in sicurezza </a:t>
            </a:r>
            <a:endParaRPr lang="it-IT" sz="2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Monitoraggio post intervento di messa in sicurezza</a:t>
            </a:r>
            <a:endParaRPr lang="it-IT" sz="2400" b="1" i="1" dirty="0">
              <a:solidFill>
                <a:schemeClr val="accent2"/>
              </a:solidFill>
            </a:endParaRPr>
          </a:p>
        </p:txBody>
      </p:sp>
      <p:pic>
        <p:nvPicPr>
          <p:cNvPr id="7" name="Picture 7" descr="DSCN5859"/>
          <p:cNvPicPr>
            <a:picLocks noChangeAspect="1" noChangeArrowheads="1"/>
          </p:cNvPicPr>
          <p:nvPr/>
        </p:nvPicPr>
        <p:blipFill>
          <a:blip r:embed="rId5" cstate="print"/>
          <a:srcRect/>
          <a:stretch>
            <a:fillRect/>
          </a:stretch>
        </p:blipFill>
        <p:spPr bwMode="auto">
          <a:xfrm>
            <a:off x="5220779" y="1500174"/>
            <a:ext cx="3239653" cy="4320000"/>
          </a:xfrm>
          <a:prstGeom prst="rect">
            <a:avLst/>
          </a:prstGeom>
          <a:noFill/>
          <a:ln w="38100" algn="ctr">
            <a:solidFill>
              <a:schemeClr val="accent6">
                <a:lumMod val="50000"/>
              </a:schemeClr>
            </a:solidFill>
            <a:miter lim="800000"/>
            <a:headEnd/>
            <a:tailEnd/>
          </a:ln>
        </p:spPr>
      </p:pic>
      <p:pic>
        <p:nvPicPr>
          <p:cNvPr id="8" name="Picture 8" descr="DSCN5877"/>
          <p:cNvPicPr>
            <a:picLocks noChangeAspect="1" noChangeArrowheads="1"/>
          </p:cNvPicPr>
          <p:nvPr/>
        </p:nvPicPr>
        <p:blipFill>
          <a:blip r:embed="rId6" cstate="print"/>
          <a:srcRect/>
          <a:stretch>
            <a:fillRect/>
          </a:stretch>
        </p:blipFill>
        <p:spPr bwMode="auto">
          <a:xfrm>
            <a:off x="612040" y="1916113"/>
            <a:ext cx="4320000" cy="3240000"/>
          </a:xfrm>
          <a:prstGeom prst="rect">
            <a:avLst/>
          </a:prstGeom>
          <a:noFill/>
          <a:ln w="38100" algn="ctr">
            <a:solidFill>
              <a:schemeClr val="accent6">
                <a:lumMod val="50000"/>
              </a:schemeClr>
            </a:solidFill>
            <a:miter lim="800000"/>
            <a:headEnd/>
            <a:tailEnd/>
          </a:ln>
        </p:spPr>
      </p:pic>
      <p:sp>
        <p:nvSpPr>
          <p:cNvPr id="9" name="CasellaDiTesto 8"/>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Monitoraggio post intervento di messa in sicurezza</a:t>
            </a:r>
            <a:endParaRPr lang="it-IT" sz="2400" b="1" i="1" dirty="0">
              <a:solidFill>
                <a:schemeClr val="accent2"/>
              </a:solidFill>
            </a:endParaRPr>
          </a:p>
        </p:txBody>
      </p:sp>
      <p:pic>
        <p:nvPicPr>
          <p:cNvPr id="9" name="Picture 8"/>
          <p:cNvPicPr>
            <a:picLocks noChangeAspect="1" noChangeArrowheads="1"/>
          </p:cNvPicPr>
          <p:nvPr/>
        </p:nvPicPr>
        <p:blipFill>
          <a:blip r:embed="rId5" cstate="print"/>
          <a:srcRect/>
          <a:stretch>
            <a:fillRect/>
          </a:stretch>
        </p:blipFill>
        <p:spPr bwMode="auto">
          <a:xfrm>
            <a:off x="381000" y="1709744"/>
            <a:ext cx="4267200" cy="2719388"/>
          </a:xfrm>
          <a:prstGeom prst="rect">
            <a:avLst/>
          </a:prstGeom>
          <a:noFill/>
          <a:ln w="9525">
            <a:noFill/>
            <a:miter lim="800000"/>
            <a:headEnd/>
            <a:tailEnd/>
          </a:ln>
        </p:spPr>
      </p:pic>
      <p:pic>
        <p:nvPicPr>
          <p:cNvPr id="10" name="Picture 9"/>
          <p:cNvPicPr>
            <a:picLocks noChangeAspect="1" noChangeArrowheads="1"/>
          </p:cNvPicPr>
          <p:nvPr/>
        </p:nvPicPr>
        <p:blipFill>
          <a:blip r:embed="rId6" cstate="print"/>
          <a:srcRect/>
          <a:stretch>
            <a:fillRect/>
          </a:stretch>
        </p:blipFill>
        <p:spPr bwMode="auto">
          <a:xfrm>
            <a:off x="4343400" y="3933056"/>
            <a:ext cx="4419600" cy="2422525"/>
          </a:xfrm>
          <a:prstGeom prst="rect">
            <a:avLst/>
          </a:prstGeom>
          <a:noFill/>
          <a:ln w="9525">
            <a:noFill/>
            <a:miter lim="800000"/>
            <a:headEnd/>
            <a:tailEnd/>
          </a:ln>
        </p:spPr>
      </p:pic>
      <p:sp>
        <p:nvSpPr>
          <p:cNvPr id="12" name="CasellaDiTesto 11"/>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500042"/>
            <a:ext cx="9144000" cy="1400383"/>
          </a:xfrm>
          <a:prstGeom prst="rect">
            <a:avLst/>
          </a:prstGeom>
          <a:noFill/>
        </p:spPr>
        <p:txBody>
          <a:bodyPr wrap="square" rtlCol="0">
            <a:spAutoFit/>
          </a:bodyPr>
          <a:lstStyle/>
          <a:p>
            <a:pPr algn="ctr"/>
            <a:r>
              <a:rPr lang="it-IT" sz="2800" b="1" i="1" dirty="0" smtClean="0">
                <a:solidFill>
                  <a:schemeClr val="accent2"/>
                </a:solidFill>
              </a:rPr>
              <a:t>Monitoraggio a fibra ottica su un edificio </a:t>
            </a:r>
          </a:p>
          <a:p>
            <a:pPr algn="ctr"/>
            <a:r>
              <a:rPr lang="it-IT" sz="2800" b="1" i="1" dirty="0" smtClean="0">
                <a:solidFill>
                  <a:schemeClr val="accent2"/>
                </a:solidFill>
              </a:rPr>
              <a:t>in c.a. di nuova realizzazione:</a:t>
            </a:r>
          </a:p>
          <a:p>
            <a:pPr algn="ctr"/>
            <a:endParaRPr lang="it-IT" sz="500" b="1" i="1" dirty="0" smtClean="0">
              <a:solidFill>
                <a:schemeClr val="accent2"/>
              </a:solidFill>
            </a:endParaRPr>
          </a:p>
          <a:p>
            <a:pPr algn="ctr"/>
            <a:r>
              <a:rPr lang="it-IT" sz="2400" b="1" i="1" dirty="0" smtClean="0"/>
              <a:t>Edificio Skyline in c.a. - Cosenza</a:t>
            </a:r>
            <a:endParaRPr lang="it-IT" sz="2400" b="1" i="1" dirty="0"/>
          </a:p>
        </p:txBody>
      </p:sp>
      <p:pic>
        <p:nvPicPr>
          <p:cNvPr id="7" name="Picture 3" descr="P1260079"/>
          <p:cNvPicPr>
            <a:picLocks noChangeAspect="1" noChangeArrowheads="1"/>
          </p:cNvPicPr>
          <p:nvPr/>
        </p:nvPicPr>
        <p:blipFill>
          <a:blip r:embed="rId5" cstate="print"/>
          <a:srcRect/>
          <a:stretch>
            <a:fillRect/>
          </a:stretch>
        </p:blipFill>
        <p:spPr bwMode="auto">
          <a:xfrm>
            <a:off x="3214678" y="2285992"/>
            <a:ext cx="2700603" cy="3600000"/>
          </a:xfrm>
          <a:prstGeom prst="rect">
            <a:avLst/>
          </a:prstGeom>
          <a:noFill/>
          <a:ln w="22225">
            <a:solidFill>
              <a:schemeClr val="tx1"/>
            </a:solidFill>
            <a:miter lim="800000"/>
            <a:headEnd/>
            <a:tailEnd/>
          </a:ln>
        </p:spPr>
      </p:pic>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2"/>
          <p:cNvSpPr txBox="1">
            <a:spLocks noChangeArrowheads="1"/>
          </p:cNvSpPr>
          <p:nvPr/>
        </p:nvSpPr>
        <p:spPr>
          <a:xfrm>
            <a:off x="214282" y="1716088"/>
            <a:ext cx="4573618" cy="4070366"/>
          </a:xfrm>
          <a:prstGeom prst="rect">
            <a:avLst/>
          </a:prstGeom>
        </p:spPr>
        <p:txBody>
          <a:bodyPr vert="horz" lIns="91440" tIns="45720" rIns="91440" bIns="45720" rtlCol="0">
            <a:normAutofit/>
          </a:bodyPr>
          <a:lstStyle/>
          <a:p>
            <a:pPr marL="179388" marR="0" lvl="1" indent="0" algn="just" defTabSz="914400" rtl="0" eaLnBrk="1" fontAlgn="auto" latinLnBrk="0" hangingPunct="1">
              <a:lnSpc>
                <a:spcPct val="100000"/>
              </a:lnSpc>
              <a:spcBef>
                <a:spcPct val="20000"/>
              </a:spcBef>
              <a:spcAft>
                <a:spcPts val="0"/>
              </a:spcAft>
              <a:buClr>
                <a:schemeClr val="tx1"/>
              </a:buClr>
              <a:buSzTx/>
              <a:buFont typeface="Arial" pitchFamily="34" charset="0"/>
              <a:buChar char="•"/>
              <a:tabLst/>
              <a:defRPr/>
            </a:pPr>
            <a:endParaRPr kumimoji="0" lang="it-IT" altLang="it-IT" b="1" i="0" u="none" strike="noStrike" kern="1200" cap="none" spc="0" normalizeH="0" baseline="0" noProof="0" dirty="0" smtClean="0">
              <a:ln>
                <a:noFill/>
              </a:ln>
              <a:effectLst/>
              <a:uLnTx/>
              <a:uFillTx/>
              <a:latin typeface="+mn-lt"/>
              <a:ea typeface="+mn-ea"/>
              <a:cs typeface="+mn-cs"/>
            </a:endParaRPr>
          </a:p>
          <a:p>
            <a:pPr marL="179388" marR="0" lvl="1" indent="0" algn="just" defTabSz="914400" rtl="0" eaLnBrk="1" fontAlgn="auto" latinLnBrk="0" hangingPunct="1">
              <a:lnSpc>
                <a:spcPct val="100000"/>
              </a:lnSpc>
              <a:spcBef>
                <a:spcPct val="20000"/>
              </a:spcBef>
              <a:spcAft>
                <a:spcPts val="0"/>
              </a:spcAft>
              <a:buClr>
                <a:schemeClr val="tx1"/>
              </a:buClr>
              <a:buSzTx/>
              <a:buFont typeface="Arial" pitchFamily="34" charset="0"/>
              <a:buChar char="•"/>
              <a:tabLst/>
              <a:defRPr/>
            </a:pPr>
            <a:r>
              <a:rPr kumimoji="0" lang="it-IT" altLang="it-IT" b="1" i="0" u="none" strike="noStrike" kern="1200" cap="none" spc="0" normalizeH="0" baseline="0" noProof="0" dirty="0" smtClean="0">
                <a:ln>
                  <a:noFill/>
                </a:ln>
                <a:effectLst/>
                <a:uLnTx/>
                <a:uFillTx/>
                <a:latin typeface="+mn-lt"/>
                <a:ea typeface="+mn-ea"/>
                <a:cs typeface="+mn-cs"/>
              </a:rPr>
              <a:t> Struttura in calcestruzzo armato ordinario</a:t>
            </a:r>
          </a:p>
          <a:p>
            <a:pPr marL="179388" marR="0" lvl="1" indent="0" algn="just" defTabSz="914400" rtl="0" eaLnBrk="1" fontAlgn="auto" latinLnBrk="0" hangingPunct="1">
              <a:lnSpc>
                <a:spcPct val="100000"/>
              </a:lnSpc>
              <a:spcBef>
                <a:spcPct val="20000"/>
              </a:spcBef>
              <a:spcAft>
                <a:spcPts val="0"/>
              </a:spcAft>
              <a:buClr>
                <a:schemeClr val="tx1"/>
              </a:buClr>
              <a:buSzTx/>
              <a:buFont typeface="Arial" pitchFamily="34" charset="0"/>
              <a:buChar char="•"/>
              <a:tabLst/>
              <a:defRPr/>
            </a:pPr>
            <a:endParaRPr kumimoji="0" lang="it-IT" altLang="it-IT" b="1" i="0" u="none" strike="noStrike" kern="1200" cap="none" spc="0" normalizeH="0" baseline="0" noProof="0" dirty="0" smtClean="0">
              <a:ln>
                <a:noFill/>
              </a:ln>
              <a:effectLst/>
              <a:uLnTx/>
              <a:uFillTx/>
              <a:latin typeface="+mn-lt"/>
              <a:ea typeface="+mn-ea"/>
              <a:cs typeface="+mn-cs"/>
            </a:endParaRPr>
          </a:p>
          <a:p>
            <a:pPr marL="179388" marR="0" lvl="1" indent="0" algn="just" defTabSz="914400" rtl="0" eaLnBrk="1" fontAlgn="auto" latinLnBrk="0" hangingPunct="1">
              <a:lnSpc>
                <a:spcPct val="100000"/>
              </a:lnSpc>
              <a:spcBef>
                <a:spcPct val="20000"/>
              </a:spcBef>
              <a:spcAft>
                <a:spcPts val="0"/>
              </a:spcAft>
              <a:buClr>
                <a:schemeClr val="tx1"/>
              </a:buClr>
              <a:buSzTx/>
              <a:buFont typeface="Arial" pitchFamily="34" charset="0"/>
              <a:buChar char="•"/>
              <a:tabLst/>
              <a:defRPr/>
            </a:pPr>
            <a:r>
              <a:rPr kumimoji="0" lang="it-IT" altLang="it-IT" b="1" i="0" u="none" strike="noStrike" kern="1200" cap="none" spc="0" normalizeH="0" baseline="0" noProof="0" dirty="0" smtClean="0">
                <a:ln>
                  <a:noFill/>
                </a:ln>
                <a:effectLst/>
                <a:uLnTx/>
                <a:uFillTx/>
                <a:latin typeface="+mn-lt"/>
                <a:ea typeface="+mn-ea"/>
                <a:cs typeface="+mn-cs"/>
              </a:rPr>
              <a:t> Intervento di Edilizia Privata</a:t>
            </a:r>
          </a:p>
          <a:p>
            <a:pPr marL="179388" marR="0" lvl="1" indent="0" algn="just" defTabSz="914400" rtl="0" eaLnBrk="1" fontAlgn="auto" latinLnBrk="0" hangingPunct="1">
              <a:lnSpc>
                <a:spcPct val="100000"/>
              </a:lnSpc>
              <a:spcBef>
                <a:spcPct val="20000"/>
              </a:spcBef>
              <a:spcAft>
                <a:spcPts val="0"/>
              </a:spcAft>
              <a:buClr>
                <a:schemeClr val="tx1"/>
              </a:buClr>
              <a:buSzTx/>
              <a:buFont typeface="Arial" pitchFamily="34" charset="0"/>
              <a:buChar char="•"/>
              <a:tabLst/>
              <a:defRPr/>
            </a:pPr>
            <a:endParaRPr kumimoji="0" lang="it-IT" altLang="it-IT" b="1" i="0" u="none" strike="noStrike" kern="1200" cap="none" spc="0" normalizeH="0" baseline="0" noProof="0" dirty="0" smtClean="0">
              <a:ln>
                <a:noFill/>
              </a:ln>
              <a:effectLst/>
              <a:uLnTx/>
              <a:uFillTx/>
              <a:latin typeface="+mn-lt"/>
              <a:ea typeface="+mn-ea"/>
              <a:cs typeface="+mn-cs"/>
            </a:endParaRPr>
          </a:p>
          <a:p>
            <a:pPr marL="179388" marR="0" lvl="1" indent="0" algn="just" defTabSz="914400" rtl="0" eaLnBrk="1" fontAlgn="auto" latinLnBrk="0" hangingPunct="1">
              <a:lnSpc>
                <a:spcPct val="100000"/>
              </a:lnSpc>
              <a:spcBef>
                <a:spcPct val="20000"/>
              </a:spcBef>
              <a:spcAft>
                <a:spcPts val="0"/>
              </a:spcAft>
              <a:buClr>
                <a:schemeClr val="tx1"/>
              </a:buClr>
              <a:buSzTx/>
              <a:buFont typeface="Arial" pitchFamily="34" charset="0"/>
              <a:buChar char="•"/>
              <a:tabLst/>
              <a:defRPr/>
            </a:pPr>
            <a:r>
              <a:rPr kumimoji="0" lang="it-IT" altLang="it-IT" b="1" i="0" u="none" strike="noStrike" kern="1200" cap="none" spc="0" normalizeH="0" baseline="0" noProof="0" dirty="0" smtClean="0">
                <a:ln>
                  <a:noFill/>
                </a:ln>
                <a:effectLst/>
                <a:uLnTx/>
                <a:uFillTx/>
                <a:latin typeface="+mn-lt"/>
                <a:ea typeface="+mn-ea"/>
                <a:cs typeface="+mn-cs"/>
              </a:rPr>
              <a:t> Altezza Edificio: 80m</a:t>
            </a:r>
            <a:r>
              <a:rPr kumimoji="0" lang="it-IT" altLang="it-IT" sz="2800" b="0" i="0" u="none" strike="noStrike" kern="1200" cap="none" spc="0" normalizeH="0" baseline="0" noProof="0" dirty="0" smtClean="0">
                <a:ln>
                  <a:noFill/>
                </a:ln>
                <a:effectLst/>
                <a:uLnTx/>
                <a:uFillTx/>
                <a:latin typeface="Calibri" pitchFamily="34" charset="0"/>
                <a:ea typeface="+mn-ea"/>
                <a:cs typeface="+mn-cs"/>
              </a:rPr>
              <a:t>	</a:t>
            </a:r>
          </a:p>
        </p:txBody>
      </p:sp>
      <p:pic>
        <p:nvPicPr>
          <p:cNvPr id="9" name="Picture 3" descr="P1260079"/>
          <p:cNvPicPr>
            <a:picLocks noChangeAspect="1" noChangeArrowheads="1"/>
          </p:cNvPicPr>
          <p:nvPr/>
        </p:nvPicPr>
        <p:blipFill>
          <a:blip r:embed="rId5" cstate="print"/>
          <a:srcRect/>
          <a:stretch>
            <a:fillRect/>
          </a:stretch>
        </p:blipFill>
        <p:spPr bwMode="auto">
          <a:xfrm>
            <a:off x="4932364" y="1700213"/>
            <a:ext cx="3240723" cy="4320000"/>
          </a:xfrm>
          <a:prstGeom prst="rect">
            <a:avLst/>
          </a:prstGeom>
          <a:noFill/>
          <a:ln w="22225">
            <a:solidFill>
              <a:schemeClr val="tx1"/>
            </a:solidFill>
            <a:miter lim="800000"/>
            <a:headEnd/>
            <a:tailEnd/>
          </a:ln>
        </p:spPr>
      </p:pic>
      <p:sp>
        <p:nvSpPr>
          <p:cNvPr id="10" name="CasellaDiTesto 9"/>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Edificio Skyline - Cosenza</a:t>
            </a:r>
            <a:endParaRPr lang="it-IT" sz="2400" b="1" i="1" dirty="0">
              <a:solidFill>
                <a:schemeClr val="accent2"/>
              </a:solidFill>
            </a:endParaRPr>
          </a:p>
        </p:txBody>
      </p:sp>
      <p:sp>
        <p:nvSpPr>
          <p:cNvPr id="11" name="CasellaDiTesto 10"/>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7" name="Object 3"/>
          <p:cNvGraphicFramePr>
            <a:graphicFrameLocks noChangeAspect="1"/>
          </p:cNvGraphicFramePr>
          <p:nvPr/>
        </p:nvGraphicFramePr>
        <p:xfrm>
          <a:off x="2097110" y="428604"/>
          <a:ext cx="4786313" cy="5995987"/>
        </p:xfrm>
        <a:graphic>
          <a:graphicData uri="http://schemas.openxmlformats.org/presentationml/2006/ole">
            <p:oleObj spid="_x0000_s48130" name="AutoCAD Drawing" r:id="rId6" imgW="12374880" imgH="5775960" progId="AutoCAD.Drawing.17">
              <p:embed/>
            </p:oleObj>
          </a:graphicData>
        </a:graphic>
      </p:graphicFrame>
      <p:graphicFrame>
        <p:nvGraphicFramePr>
          <p:cNvPr id="8" name="Group 4"/>
          <p:cNvGraphicFramePr>
            <a:graphicFrameLocks noGrp="1"/>
          </p:cNvGraphicFramePr>
          <p:nvPr/>
        </p:nvGraphicFramePr>
        <p:xfrm>
          <a:off x="1230335" y="469879"/>
          <a:ext cx="1944688" cy="5832474"/>
        </p:xfrm>
        <a:graphic>
          <a:graphicData uri="http://schemas.openxmlformats.org/drawingml/2006/table">
            <a:tbl>
              <a:tblPr/>
              <a:tblGrid>
                <a:gridCol w="1944688"/>
              </a:tblGrid>
              <a:tr h="454793">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Carpenteria XX Livello</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n.2 travi monitorate</a:t>
                      </a:r>
                    </a:p>
                  </a:txBody>
                  <a:tcPr marT="45718" marB="457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56340">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Carpenteria XVIII Livello</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n.2 travi monitorate</a:t>
                      </a:r>
                    </a:p>
                  </a:txBody>
                  <a:tcPr marT="45718" marB="457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54793">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Carpenteria XVI Livello</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travi monitorate</a:t>
                      </a:r>
                    </a:p>
                  </a:txBody>
                  <a:tcPr marT="45718" marB="457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21600">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Carpenteria XIV Livello</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n.2 travi monitorate</a:t>
                      </a:r>
                    </a:p>
                  </a:txBody>
                  <a:tcPr marT="45718" marB="457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54793">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Carpenteria XII Livello</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n.2 travi monitorate</a:t>
                      </a:r>
                    </a:p>
                  </a:txBody>
                  <a:tcPr marT="45718" marB="457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56340">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Carpenteria X Livello</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travi monitorate</a:t>
                      </a:r>
                    </a:p>
                  </a:txBody>
                  <a:tcPr marT="45718" marB="457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06548">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Carpenteria VIII Livello</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n.2 travi monitorate	</a:t>
                      </a:r>
                    </a:p>
                  </a:txBody>
                  <a:tcPr marT="45718" marB="457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06548">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Carpenteria VI Livello</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travi monitorate	</a:t>
                      </a:r>
                    </a:p>
                  </a:txBody>
                  <a:tcPr marT="45718" marB="457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54793">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Carpenteria IV Livello</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travi monitorate</a:t>
                      </a:r>
                    </a:p>
                  </a:txBody>
                  <a:tcPr marT="45718" marB="457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56340">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Carpenteria II Livello</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travi monitorate</a:t>
                      </a:r>
                    </a:p>
                  </a:txBody>
                  <a:tcPr marT="45718" marB="457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54793">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Carpenteria I Livello</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travi monitorate</a:t>
                      </a:r>
                    </a:p>
                  </a:txBody>
                  <a:tcPr marT="45718" marB="457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54793">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Pali di fondazione</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n.4 elementi monitorati</a:t>
                      </a:r>
                    </a:p>
                  </a:txBody>
                  <a:tcPr marT="45718" marB="457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9" name="Group 32"/>
          <p:cNvGraphicFramePr>
            <a:graphicFrameLocks noGrp="1"/>
          </p:cNvGraphicFramePr>
          <p:nvPr/>
        </p:nvGraphicFramePr>
        <p:xfrm>
          <a:off x="5986485" y="517541"/>
          <a:ext cx="1871663" cy="5768979"/>
        </p:xfrm>
        <a:graphic>
          <a:graphicData uri="http://schemas.openxmlformats.org/drawingml/2006/table">
            <a:tbl>
              <a:tblPr/>
              <a:tblGrid>
                <a:gridCol w="1871663"/>
              </a:tblGrid>
              <a:tr h="480340">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Pilastri di XX ordine</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n.2 elementi monitorati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1973">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Pilastri di XVIII ordine</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n.2 elementi monitorati</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0340">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Pilastri di XVI ordine</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elementi monitorati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0340">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Pilastri di XIV ordine</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elementi monitorati</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0340">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Pilastri di XII ordine</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elementi monitorati</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1973">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Pilastri di X ordine</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elementi monitorati</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0340">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Pilastri di VIII ordine</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elementi monitorati</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0340">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Pilastri di VI ordine</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elementi monitorati</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0340">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Pilastri di IV ordine</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elementi monitorati</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1973">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Pilastri di II ordine</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smtClean="0">
                          <a:ln>
                            <a:noFill/>
                          </a:ln>
                          <a:solidFill>
                            <a:srgbClr val="004C07"/>
                          </a:solidFill>
                          <a:effectLst/>
                          <a:latin typeface="Calibri" pitchFamily="34" charset="0"/>
                        </a:rPr>
                        <a:t>n.2 elementi monitorati</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0340">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Pilastri di I ordine</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n.2 elementi monitorati</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0340">
                <a:tc>
                  <a:txBody>
                    <a:bodyPr/>
                    <a:lstStyle/>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Pianta fondazione</a:t>
                      </a:r>
                    </a:p>
                    <a:p>
                      <a:pPr marL="0" marR="0" lvl="0" indent="0" algn="l" defTabSz="914400" rtl="0" eaLnBrk="1" fontAlgn="base" latinLnBrk="0" hangingPunct="1">
                        <a:lnSpc>
                          <a:spcPct val="80000"/>
                        </a:lnSpc>
                        <a:spcBef>
                          <a:spcPct val="20000"/>
                        </a:spcBef>
                        <a:spcAft>
                          <a:spcPct val="0"/>
                        </a:spcAft>
                        <a:buClr>
                          <a:schemeClr val="bg2"/>
                        </a:buClr>
                        <a:buSzPct val="75000"/>
                        <a:buFont typeface="Wingdings" pitchFamily="2" charset="2"/>
                        <a:buNone/>
                        <a:tabLst/>
                      </a:pPr>
                      <a:r>
                        <a:rPr kumimoji="0" lang="it-IT" sz="1300" b="0" i="0" u="none" strike="noStrike" cap="none" normalizeH="0" baseline="0" dirty="0" smtClean="0">
                          <a:ln>
                            <a:noFill/>
                          </a:ln>
                          <a:solidFill>
                            <a:srgbClr val="004C07"/>
                          </a:solidFill>
                          <a:effectLst/>
                          <a:latin typeface="Calibri" pitchFamily="34" charset="0"/>
                        </a:rPr>
                        <a:t>n.4 travi monitorate</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0" name="CasellaDiTesto 9"/>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dirty="0" smtClean="0">
              <a:latin typeface="+mj-lt"/>
            </a:endParaRPr>
          </a:p>
          <a:p>
            <a:endParaRPr lang="it-IT" dirty="0" smtClean="0">
              <a:latin typeface="+mj-lt"/>
            </a:endParaRPr>
          </a:p>
          <a:p>
            <a:endParaRPr lang="it-IT" dirty="0" smtClean="0">
              <a:latin typeface="+mj-lt"/>
            </a:endParaRPr>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CasellaDiTesto 1"/>
          <p:cNvSpPr txBox="1"/>
          <p:nvPr/>
        </p:nvSpPr>
        <p:spPr>
          <a:xfrm>
            <a:off x="170112" y="2555660"/>
            <a:ext cx="8785925" cy="1077218"/>
          </a:xfrm>
          <a:prstGeom prst="rect">
            <a:avLst/>
          </a:prstGeom>
          <a:noFill/>
        </p:spPr>
        <p:txBody>
          <a:bodyPr wrap="square" rtlCol="0">
            <a:spAutoFit/>
          </a:bodyPr>
          <a:lstStyle/>
          <a:p>
            <a:pPr algn="ctr"/>
            <a:r>
              <a:rPr lang="it-IT" sz="2800" b="1" i="1" u="sng" dirty="0" smtClean="0">
                <a:solidFill>
                  <a:schemeClr val="accent1"/>
                </a:solidFill>
              </a:rPr>
              <a:t>Strutture esistenti e di nuova realizzazione: monitoraggio e controlli NDT - parte terza</a:t>
            </a:r>
            <a:r>
              <a:rPr lang="it-IT" sz="3600" b="1" i="1" u="sng" dirty="0" smtClean="0">
                <a:solidFill>
                  <a:schemeClr val="accent1"/>
                </a:solidFill>
              </a:rPr>
              <a:t> - </a:t>
            </a:r>
            <a:r>
              <a:rPr lang="it-IT" sz="2800" b="1" i="1" u="sng" dirty="0" smtClean="0">
                <a:solidFill>
                  <a:schemeClr val="accent1"/>
                </a:solidFill>
              </a:rPr>
              <a:t>alcuni</a:t>
            </a:r>
            <a:r>
              <a:rPr lang="it-IT" sz="3600" b="1" i="1" u="sng" dirty="0" smtClean="0">
                <a:solidFill>
                  <a:schemeClr val="accent1"/>
                </a:solidFill>
              </a:rPr>
              <a:t> </a:t>
            </a:r>
            <a:r>
              <a:rPr lang="it-IT" sz="2800" b="1" i="1" u="sng" dirty="0" smtClean="0">
                <a:solidFill>
                  <a:schemeClr val="accent1"/>
                </a:solidFill>
              </a:rPr>
              <a:t>casi di studio</a:t>
            </a:r>
            <a:endParaRPr lang="it-IT" sz="2800" b="1" i="1" u="sng" dirty="0">
              <a:solidFill>
                <a:schemeClr val="accent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Installazione sensori su pali di fondazione</a:t>
            </a:r>
          </a:p>
        </p:txBody>
      </p:sp>
      <p:graphicFrame>
        <p:nvGraphicFramePr>
          <p:cNvPr id="7" name="Object 3"/>
          <p:cNvGraphicFramePr>
            <a:graphicFrameLocks noChangeAspect="1"/>
          </p:cNvGraphicFramePr>
          <p:nvPr>
            <p:ph idx="4294967295"/>
          </p:nvPr>
        </p:nvGraphicFramePr>
        <p:xfrm>
          <a:off x="1042988" y="1133475"/>
          <a:ext cx="7308850" cy="5267325"/>
        </p:xfrm>
        <a:graphic>
          <a:graphicData uri="http://schemas.openxmlformats.org/presentationml/2006/ole">
            <p:oleObj spid="_x0000_s49154" name="AutoCAD Drawing" r:id="rId6" imgW="12374880" imgH="5775960" progId="AutoCAD.Drawing.17">
              <p:embed/>
            </p:oleObj>
          </a:graphicData>
        </a:graphic>
      </p:graphicFrame>
      <p:sp>
        <p:nvSpPr>
          <p:cNvPr id="8" name="Oval 7"/>
          <p:cNvSpPr>
            <a:spLocks noChangeArrowheads="1"/>
          </p:cNvSpPr>
          <p:nvPr/>
        </p:nvSpPr>
        <p:spPr bwMode="auto">
          <a:xfrm>
            <a:off x="5508625" y="5281613"/>
            <a:ext cx="504825" cy="504825"/>
          </a:xfrm>
          <a:prstGeom prst="ellipse">
            <a:avLst/>
          </a:prstGeom>
          <a:noFill/>
          <a:ln w="25400">
            <a:solidFill>
              <a:schemeClr val="hlink"/>
            </a:solidFill>
            <a:round/>
            <a:headEnd/>
            <a:tailEnd/>
          </a:ln>
        </p:spPr>
        <p:txBody>
          <a:bodyPr wrap="none" anchor="ctr"/>
          <a:lstStyle/>
          <a:p>
            <a:endParaRPr lang="it-IT" altLang="it-IT"/>
          </a:p>
        </p:txBody>
      </p:sp>
      <p:sp>
        <p:nvSpPr>
          <p:cNvPr id="9" name="Oval 8"/>
          <p:cNvSpPr>
            <a:spLocks noChangeArrowheads="1"/>
          </p:cNvSpPr>
          <p:nvPr/>
        </p:nvSpPr>
        <p:spPr bwMode="auto">
          <a:xfrm>
            <a:off x="4211638" y="4562475"/>
            <a:ext cx="503237" cy="504825"/>
          </a:xfrm>
          <a:prstGeom prst="ellipse">
            <a:avLst/>
          </a:prstGeom>
          <a:noFill/>
          <a:ln w="25400">
            <a:solidFill>
              <a:schemeClr val="hlink"/>
            </a:solidFill>
            <a:round/>
            <a:headEnd/>
            <a:tailEnd/>
          </a:ln>
        </p:spPr>
        <p:txBody>
          <a:bodyPr wrap="none" anchor="ctr"/>
          <a:lstStyle/>
          <a:p>
            <a:endParaRPr lang="it-IT" altLang="it-IT"/>
          </a:p>
        </p:txBody>
      </p:sp>
      <p:sp>
        <p:nvSpPr>
          <p:cNvPr id="10" name="Rectangle 13"/>
          <p:cNvSpPr>
            <a:spLocks noChangeArrowheads="1"/>
          </p:cNvSpPr>
          <p:nvPr/>
        </p:nvSpPr>
        <p:spPr bwMode="auto">
          <a:xfrm>
            <a:off x="1835150" y="3194050"/>
            <a:ext cx="2159000" cy="647700"/>
          </a:xfrm>
          <a:prstGeom prst="rect">
            <a:avLst/>
          </a:prstGeom>
          <a:solidFill>
            <a:schemeClr val="accent1"/>
          </a:solidFill>
          <a:ln w="9525">
            <a:solidFill>
              <a:schemeClr val="tx1"/>
            </a:solidFill>
            <a:miter lim="800000"/>
            <a:headEnd/>
            <a:tailEnd/>
          </a:ln>
        </p:spPr>
        <p:txBody>
          <a:bodyPr wrap="none" anchor="ctr"/>
          <a:lstStyle/>
          <a:p>
            <a:pPr algn="ctr"/>
            <a:r>
              <a:rPr lang="it-IT" altLang="it-IT">
                <a:cs typeface="Arial" charset="0"/>
              </a:rPr>
              <a:t>Pali di Fondazione</a:t>
            </a:r>
          </a:p>
          <a:p>
            <a:pPr algn="ctr"/>
            <a:r>
              <a:rPr lang="it-IT" altLang="it-IT">
                <a:cs typeface="Arial" charset="0"/>
              </a:rPr>
              <a:t>Monitorati</a:t>
            </a:r>
          </a:p>
        </p:txBody>
      </p:sp>
      <p:sp>
        <p:nvSpPr>
          <p:cNvPr id="12" name="Line 14"/>
          <p:cNvSpPr>
            <a:spLocks noChangeShapeType="1"/>
          </p:cNvSpPr>
          <p:nvPr/>
        </p:nvSpPr>
        <p:spPr bwMode="auto">
          <a:xfrm>
            <a:off x="3276600" y="3841750"/>
            <a:ext cx="935038" cy="792163"/>
          </a:xfrm>
          <a:prstGeom prst="line">
            <a:avLst/>
          </a:prstGeom>
          <a:noFill/>
          <a:ln w="25400">
            <a:solidFill>
              <a:schemeClr val="hlink"/>
            </a:solidFill>
            <a:round/>
            <a:headEnd/>
            <a:tailEnd type="triangle" w="med" len="med"/>
          </a:ln>
        </p:spPr>
        <p:txBody>
          <a:bodyPr/>
          <a:lstStyle/>
          <a:p>
            <a:endParaRPr lang="it-IT"/>
          </a:p>
        </p:txBody>
      </p:sp>
      <p:sp>
        <p:nvSpPr>
          <p:cNvPr id="13" name="Oval 15"/>
          <p:cNvSpPr>
            <a:spLocks noChangeArrowheads="1"/>
          </p:cNvSpPr>
          <p:nvPr/>
        </p:nvSpPr>
        <p:spPr bwMode="auto">
          <a:xfrm>
            <a:off x="5651500" y="3338513"/>
            <a:ext cx="649288" cy="647700"/>
          </a:xfrm>
          <a:prstGeom prst="ellipse">
            <a:avLst/>
          </a:prstGeom>
          <a:noFill/>
          <a:ln w="25400">
            <a:solidFill>
              <a:schemeClr val="hlink"/>
            </a:solidFill>
            <a:round/>
            <a:headEnd/>
            <a:tailEnd/>
          </a:ln>
        </p:spPr>
        <p:txBody>
          <a:bodyPr wrap="none" anchor="ctr"/>
          <a:lstStyle/>
          <a:p>
            <a:endParaRPr lang="it-IT" altLang="it-IT"/>
          </a:p>
        </p:txBody>
      </p:sp>
      <p:sp>
        <p:nvSpPr>
          <p:cNvPr id="14" name="Line 16"/>
          <p:cNvSpPr>
            <a:spLocks noChangeShapeType="1"/>
          </p:cNvSpPr>
          <p:nvPr/>
        </p:nvSpPr>
        <p:spPr bwMode="auto">
          <a:xfrm>
            <a:off x="3995738" y="3841750"/>
            <a:ext cx="1584325" cy="1439863"/>
          </a:xfrm>
          <a:prstGeom prst="line">
            <a:avLst/>
          </a:prstGeom>
          <a:noFill/>
          <a:ln w="25400">
            <a:solidFill>
              <a:schemeClr val="hlink"/>
            </a:solidFill>
            <a:round/>
            <a:headEnd/>
            <a:tailEnd type="triangle" w="med" len="med"/>
          </a:ln>
        </p:spPr>
        <p:txBody>
          <a:bodyPr/>
          <a:lstStyle/>
          <a:p>
            <a:endParaRPr lang="it-IT"/>
          </a:p>
        </p:txBody>
      </p:sp>
      <p:sp>
        <p:nvSpPr>
          <p:cNvPr id="15" name="Line 18"/>
          <p:cNvSpPr>
            <a:spLocks noChangeShapeType="1"/>
          </p:cNvSpPr>
          <p:nvPr/>
        </p:nvSpPr>
        <p:spPr bwMode="auto">
          <a:xfrm>
            <a:off x="3995738" y="3554413"/>
            <a:ext cx="1584325" cy="142875"/>
          </a:xfrm>
          <a:prstGeom prst="line">
            <a:avLst/>
          </a:prstGeom>
          <a:noFill/>
          <a:ln w="25400">
            <a:solidFill>
              <a:schemeClr val="hlink"/>
            </a:solidFill>
            <a:round/>
            <a:headEnd/>
            <a:tailEnd type="triangle" w="med" len="med"/>
          </a:ln>
        </p:spPr>
        <p:txBody>
          <a:bodyPr/>
          <a:lstStyle/>
          <a:p>
            <a:endParaRPr lang="it-IT"/>
          </a:p>
        </p:txBody>
      </p:sp>
      <p:sp>
        <p:nvSpPr>
          <p:cNvPr id="16" name="CasellaDiTesto 15"/>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Controllo e monitoraggio sulle strutture </a:t>
            </a:r>
          </a:p>
        </p:txBody>
      </p:sp>
      <p:pic>
        <p:nvPicPr>
          <p:cNvPr id="7" name="Picture 3" descr="P5060006"/>
          <p:cNvPicPr>
            <a:picLocks noChangeAspect="1" noChangeArrowheads="1"/>
          </p:cNvPicPr>
          <p:nvPr/>
        </p:nvPicPr>
        <p:blipFill>
          <a:blip r:embed="rId5" cstate="print"/>
          <a:srcRect b="8009"/>
          <a:stretch>
            <a:fillRect/>
          </a:stretch>
        </p:blipFill>
        <p:spPr bwMode="auto">
          <a:xfrm>
            <a:off x="1071538" y="1285860"/>
            <a:ext cx="7200000" cy="4967500"/>
          </a:xfrm>
          <a:prstGeom prst="rect">
            <a:avLst/>
          </a:prstGeom>
          <a:noFill/>
          <a:ln w="9525">
            <a:noFill/>
            <a:miter lim="800000"/>
            <a:headEnd/>
            <a:tailEnd/>
          </a:ln>
        </p:spPr>
      </p:pic>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Controllo e monitoraggio sulle strutture </a:t>
            </a:r>
          </a:p>
        </p:txBody>
      </p:sp>
      <p:graphicFrame>
        <p:nvGraphicFramePr>
          <p:cNvPr id="24" name="Object 3"/>
          <p:cNvGraphicFramePr>
            <a:graphicFrameLocks noChangeAspect="1"/>
          </p:cNvGraphicFramePr>
          <p:nvPr/>
        </p:nvGraphicFramePr>
        <p:xfrm>
          <a:off x="6156326" y="1071546"/>
          <a:ext cx="2634807" cy="5511816"/>
        </p:xfrm>
        <a:graphic>
          <a:graphicData uri="http://schemas.openxmlformats.org/presentationml/2006/ole">
            <p:oleObj spid="_x0000_s81923" name="AutoCAD Drawing" r:id="rId6" imgW="12374880" imgH="5775960" progId="AutoCAD.Drawing.17">
              <p:embed/>
            </p:oleObj>
          </a:graphicData>
        </a:graphic>
      </p:graphicFrame>
      <p:sp>
        <p:nvSpPr>
          <p:cNvPr id="25" name="Oval 14"/>
          <p:cNvSpPr>
            <a:spLocks noChangeArrowheads="1"/>
          </p:cNvSpPr>
          <p:nvPr/>
        </p:nvSpPr>
        <p:spPr bwMode="auto">
          <a:xfrm>
            <a:off x="7286644" y="3357562"/>
            <a:ext cx="477210" cy="571202"/>
          </a:xfrm>
          <a:prstGeom prst="ellipse">
            <a:avLst/>
          </a:prstGeom>
          <a:noFill/>
          <a:ln w="25400">
            <a:solidFill>
              <a:schemeClr val="hlink"/>
            </a:solidFill>
            <a:round/>
            <a:headEnd/>
            <a:tailEnd/>
          </a:ln>
        </p:spPr>
        <p:txBody>
          <a:bodyPr wrap="none" anchor="ctr"/>
          <a:lstStyle/>
          <a:p>
            <a:endParaRPr lang="it-IT" altLang="it-IT"/>
          </a:p>
        </p:txBody>
      </p:sp>
      <p:sp>
        <p:nvSpPr>
          <p:cNvPr id="26" name="Rectangle 15"/>
          <p:cNvSpPr>
            <a:spLocks noChangeArrowheads="1"/>
          </p:cNvSpPr>
          <p:nvPr/>
        </p:nvSpPr>
        <p:spPr bwMode="auto">
          <a:xfrm>
            <a:off x="6443663" y="5134273"/>
            <a:ext cx="1586810" cy="571202"/>
          </a:xfrm>
          <a:prstGeom prst="rect">
            <a:avLst/>
          </a:prstGeom>
          <a:solidFill>
            <a:schemeClr val="accent1"/>
          </a:solidFill>
          <a:ln w="9525">
            <a:solidFill>
              <a:schemeClr val="tx1"/>
            </a:solidFill>
            <a:miter lim="800000"/>
            <a:headEnd/>
            <a:tailEnd/>
          </a:ln>
        </p:spPr>
        <p:txBody>
          <a:bodyPr wrap="none" anchor="ctr"/>
          <a:lstStyle/>
          <a:p>
            <a:pPr algn="ctr"/>
            <a:r>
              <a:rPr lang="it-IT" altLang="it-IT" dirty="0">
                <a:cs typeface="Arial" charset="0"/>
              </a:rPr>
              <a:t>Installazione </a:t>
            </a:r>
            <a:br>
              <a:rPr lang="it-IT" altLang="it-IT" dirty="0">
                <a:cs typeface="Arial" charset="0"/>
              </a:rPr>
            </a:br>
            <a:r>
              <a:rPr lang="it-IT" altLang="it-IT" dirty="0">
                <a:cs typeface="Arial" charset="0"/>
              </a:rPr>
              <a:t>Sensore</a:t>
            </a:r>
          </a:p>
        </p:txBody>
      </p:sp>
      <p:sp>
        <p:nvSpPr>
          <p:cNvPr id="27" name="Line 16"/>
          <p:cNvSpPr>
            <a:spLocks noChangeShapeType="1"/>
          </p:cNvSpPr>
          <p:nvPr/>
        </p:nvSpPr>
        <p:spPr bwMode="auto">
          <a:xfrm flipV="1">
            <a:off x="6804025" y="3915182"/>
            <a:ext cx="476043" cy="1141004"/>
          </a:xfrm>
          <a:prstGeom prst="line">
            <a:avLst/>
          </a:prstGeom>
          <a:noFill/>
          <a:ln w="25400">
            <a:solidFill>
              <a:schemeClr val="hlink"/>
            </a:solidFill>
            <a:round/>
            <a:headEnd/>
            <a:tailEnd type="triangle" w="med" len="med"/>
          </a:ln>
        </p:spPr>
        <p:txBody>
          <a:bodyPr/>
          <a:lstStyle/>
          <a:p>
            <a:endParaRPr lang="it-IT"/>
          </a:p>
        </p:txBody>
      </p:sp>
      <p:graphicFrame>
        <p:nvGraphicFramePr>
          <p:cNvPr id="28" name="Object 4"/>
          <p:cNvGraphicFramePr>
            <a:graphicFrameLocks noChangeAspect="1"/>
          </p:cNvGraphicFramePr>
          <p:nvPr/>
        </p:nvGraphicFramePr>
        <p:xfrm>
          <a:off x="500034" y="1213300"/>
          <a:ext cx="5183227" cy="4406912"/>
        </p:xfrm>
        <a:graphic>
          <a:graphicData uri="http://schemas.openxmlformats.org/presentationml/2006/ole">
            <p:oleObj spid="_x0000_s81924" name="AutoCAD Drawing" r:id="rId7" imgW="12374880" imgH="5775960" progId="AutoCAD.Drawing.17">
              <p:embed/>
            </p:oleObj>
          </a:graphicData>
        </a:graphic>
      </p:graphicFrame>
      <p:sp>
        <p:nvSpPr>
          <p:cNvPr id="29" name="Oval 17"/>
          <p:cNvSpPr>
            <a:spLocks noChangeArrowheads="1"/>
          </p:cNvSpPr>
          <p:nvPr/>
        </p:nvSpPr>
        <p:spPr bwMode="auto">
          <a:xfrm>
            <a:off x="4857752" y="4000504"/>
            <a:ext cx="443065" cy="466292"/>
          </a:xfrm>
          <a:prstGeom prst="ellipse">
            <a:avLst/>
          </a:prstGeom>
          <a:noFill/>
          <a:ln w="25400">
            <a:solidFill>
              <a:schemeClr val="hlink"/>
            </a:solidFill>
            <a:round/>
            <a:headEnd/>
            <a:tailEnd/>
          </a:ln>
        </p:spPr>
        <p:txBody>
          <a:bodyPr wrap="none" anchor="ctr"/>
          <a:lstStyle/>
          <a:p>
            <a:endParaRPr lang="it-IT" altLang="it-IT"/>
          </a:p>
        </p:txBody>
      </p:sp>
      <p:sp>
        <p:nvSpPr>
          <p:cNvPr id="30" name="Rectangle 18"/>
          <p:cNvSpPr>
            <a:spLocks noChangeArrowheads="1"/>
          </p:cNvSpPr>
          <p:nvPr/>
        </p:nvSpPr>
        <p:spPr bwMode="auto">
          <a:xfrm>
            <a:off x="3071802" y="4214818"/>
            <a:ext cx="1473272" cy="466292"/>
          </a:xfrm>
          <a:prstGeom prst="rect">
            <a:avLst/>
          </a:prstGeom>
          <a:solidFill>
            <a:schemeClr val="accent1"/>
          </a:solidFill>
          <a:ln w="9525">
            <a:solidFill>
              <a:schemeClr val="tx1"/>
            </a:solidFill>
            <a:miter lim="800000"/>
            <a:headEnd/>
            <a:tailEnd/>
          </a:ln>
        </p:spPr>
        <p:txBody>
          <a:bodyPr wrap="none" anchor="ctr"/>
          <a:lstStyle/>
          <a:p>
            <a:pPr algn="ctr"/>
            <a:r>
              <a:rPr lang="it-IT" altLang="it-IT">
                <a:cs typeface="Arial" charset="0"/>
              </a:rPr>
              <a:t>Installazione </a:t>
            </a:r>
            <a:br>
              <a:rPr lang="it-IT" altLang="it-IT">
                <a:cs typeface="Arial" charset="0"/>
              </a:rPr>
            </a:br>
            <a:r>
              <a:rPr lang="it-IT" altLang="it-IT">
                <a:cs typeface="Arial" charset="0"/>
              </a:rPr>
              <a:t>Sensore</a:t>
            </a:r>
          </a:p>
        </p:txBody>
      </p:sp>
      <p:sp>
        <p:nvSpPr>
          <p:cNvPr id="31" name="Line 19"/>
          <p:cNvSpPr>
            <a:spLocks noChangeShapeType="1"/>
          </p:cNvSpPr>
          <p:nvPr/>
        </p:nvSpPr>
        <p:spPr bwMode="auto">
          <a:xfrm flipV="1">
            <a:off x="4661117" y="4502155"/>
            <a:ext cx="245907" cy="101715"/>
          </a:xfrm>
          <a:prstGeom prst="line">
            <a:avLst/>
          </a:prstGeom>
          <a:noFill/>
          <a:ln w="25400">
            <a:solidFill>
              <a:schemeClr val="hlink"/>
            </a:solidFill>
            <a:round/>
            <a:headEnd/>
            <a:tailEnd type="triangle" w="med" len="med"/>
          </a:ln>
        </p:spPr>
        <p:txBody>
          <a:bodyPr/>
          <a:lstStyle/>
          <a:p>
            <a:endParaRPr lang="it-IT"/>
          </a:p>
        </p:txBody>
      </p:sp>
      <p:sp>
        <p:nvSpPr>
          <p:cNvPr id="32" name="Rectangle 20"/>
          <p:cNvSpPr>
            <a:spLocks noChangeArrowheads="1"/>
          </p:cNvSpPr>
          <p:nvPr/>
        </p:nvSpPr>
        <p:spPr bwMode="auto">
          <a:xfrm>
            <a:off x="4071934" y="1214422"/>
            <a:ext cx="1473272" cy="466292"/>
          </a:xfrm>
          <a:prstGeom prst="rect">
            <a:avLst/>
          </a:prstGeom>
          <a:solidFill>
            <a:schemeClr val="accent1"/>
          </a:solidFill>
          <a:ln w="9525">
            <a:solidFill>
              <a:schemeClr val="tx1"/>
            </a:solidFill>
            <a:miter lim="800000"/>
            <a:headEnd/>
            <a:tailEnd/>
          </a:ln>
        </p:spPr>
        <p:txBody>
          <a:bodyPr wrap="none" anchor="ctr"/>
          <a:lstStyle/>
          <a:p>
            <a:pPr algn="ctr"/>
            <a:r>
              <a:rPr lang="it-IT" altLang="it-IT" dirty="0">
                <a:cs typeface="Arial" charset="0"/>
              </a:rPr>
              <a:t>Percorso Cavo</a:t>
            </a:r>
          </a:p>
        </p:txBody>
      </p:sp>
      <p:sp>
        <p:nvSpPr>
          <p:cNvPr id="33" name="Rectangle 21"/>
          <p:cNvSpPr>
            <a:spLocks noChangeArrowheads="1"/>
          </p:cNvSpPr>
          <p:nvPr/>
        </p:nvSpPr>
        <p:spPr bwMode="auto">
          <a:xfrm>
            <a:off x="1141352" y="3015113"/>
            <a:ext cx="1473272" cy="466292"/>
          </a:xfrm>
          <a:prstGeom prst="rect">
            <a:avLst/>
          </a:prstGeom>
          <a:solidFill>
            <a:schemeClr val="accent1"/>
          </a:solidFill>
          <a:ln w="9525">
            <a:solidFill>
              <a:schemeClr val="tx1"/>
            </a:solidFill>
            <a:miter lim="800000"/>
            <a:headEnd/>
            <a:tailEnd/>
          </a:ln>
        </p:spPr>
        <p:txBody>
          <a:bodyPr wrap="none" anchor="ctr"/>
          <a:lstStyle/>
          <a:p>
            <a:pPr algn="ctr"/>
            <a:r>
              <a:rPr lang="it-IT" altLang="it-IT" dirty="0">
                <a:cs typeface="Arial" charset="0"/>
              </a:rPr>
              <a:t>Box Cavi</a:t>
            </a:r>
          </a:p>
        </p:txBody>
      </p:sp>
      <p:sp>
        <p:nvSpPr>
          <p:cNvPr id="34" name="Line 22"/>
          <p:cNvSpPr>
            <a:spLocks noChangeShapeType="1"/>
          </p:cNvSpPr>
          <p:nvPr/>
        </p:nvSpPr>
        <p:spPr bwMode="auto">
          <a:xfrm flipV="1">
            <a:off x="1285852" y="2357430"/>
            <a:ext cx="393234" cy="516578"/>
          </a:xfrm>
          <a:prstGeom prst="line">
            <a:avLst/>
          </a:prstGeom>
          <a:noFill/>
          <a:ln w="25400">
            <a:solidFill>
              <a:schemeClr val="hlink"/>
            </a:solidFill>
            <a:round/>
            <a:headEnd/>
            <a:tailEnd type="triangle" w="med" len="med"/>
          </a:ln>
        </p:spPr>
        <p:txBody>
          <a:bodyPr/>
          <a:lstStyle/>
          <a:p>
            <a:endParaRPr lang="it-IT"/>
          </a:p>
        </p:txBody>
      </p:sp>
      <p:sp>
        <p:nvSpPr>
          <p:cNvPr id="35" name="Oval 23"/>
          <p:cNvSpPr>
            <a:spLocks noChangeArrowheads="1"/>
          </p:cNvSpPr>
          <p:nvPr/>
        </p:nvSpPr>
        <p:spPr bwMode="auto">
          <a:xfrm>
            <a:off x="1357290" y="1785926"/>
            <a:ext cx="443065" cy="466292"/>
          </a:xfrm>
          <a:prstGeom prst="ellipse">
            <a:avLst/>
          </a:prstGeom>
          <a:noFill/>
          <a:ln w="25400">
            <a:solidFill>
              <a:schemeClr val="hlink"/>
            </a:solidFill>
            <a:round/>
            <a:headEnd/>
            <a:tailEnd/>
          </a:ln>
        </p:spPr>
        <p:txBody>
          <a:bodyPr wrap="none" anchor="ctr"/>
          <a:lstStyle/>
          <a:p>
            <a:endParaRPr lang="it-IT" altLang="it-IT"/>
          </a:p>
        </p:txBody>
      </p:sp>
      <p:sp>
        <p:nvSpPr>
          <p:cNvPr id="39" name="Line 24"/>
          <p:cNvSpPr>
            <a:spLocks noChangeShapeType="1"/>
          </p:cNvSpPr>
          <p:nvPr/>
        </p:nvSpPr>
        <p:spPr bwMode="auto">
          <a:xfrm flipH="1">
            <a:off x="3513346" y="1527625"/>
            <a:ext cx="542728" cy="450291"/>
          </a:xfrm>
          <a:prstGeom prst="line">
            <a:avLst/>
          </a:prstGeom>
          <a:noFill/>
          <a:ln w="25400">
            <a:solidFill>
              <a:schemeClr val="hlink"/>
            </a:solidFill>
            <a:round/>
            <a:headEnd/>
            <a:tailEnd type="triangle" w="med" len="med"/>
          </a:ln>
        </p:spPr>
        <p:txBody>
          <a:bodyPr/>
          <a:lstStyle/>
          <a:p>
            <a:endParaRPr lang="it-IT"/>
          </a:p>
        </p:txBody>
      </p:sp>
      <p:sp>
        <p:nvSpPr>
          <p:cNvPr id="20" name="CasellaDiTesto 19"/>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Edificio Skyline - Cosenza</a:t>
            </a:r>
          </a:p>
        </p:txBody>
      </p:sp>
      <p:pic>
        <p:nvPicPr>
          <p:cNvPr id="7" name="Picture 3" descr="DSCN1097"/>
          <p:cNvPicPr>
            <a:picLocks noChangeAspect="1" noChangeArrowheads="1"/>
          </p:cNvPicPr>
          <p:nvPr/>
        </p:nvPicPr>
        <p:blipFill>
          <a:blip r:embed="rId5" cstate="print"/>
          <a:srcRect l="24548" t="-34" r="13943" b="1599"/>
          <a:stretch>
            <a:fillRect/>
          </a:stretch>
        </p:blipFill>
        <p:spPr bwMode="auto">
          <a:xfrm>
            <a:off x="468313" y="1296988"/>
            <a:ext cx="4584700" cy="4292600"/>
          </a:xfrm>
          <a:prstGeom prst="rect">
            <a:avLst/>
          </a:prstGeom>
          <a:noFill/>
          <a:ln w="38100">
            <a:solidFill>
              <a:srgbClr val="000000"/>
            </a:solidFill>
            <a:miter lim="800000"/>
            <a:headEnd/>
            <a:tailEnd/>
          </a:ln>
        </p:spPr>
      </p:pic>
      <p:pic>
        <p:nvPicPr>
          <p:cNvPr id="8" name="Picture 4" descr="DSCN1093"/>
          <p:cNvPicPr>
            <a:picLocks noChangeAspect="1" noChangeArrowheads="1"/>
          </p:cNvPicPr>
          <p:nvPr/>
        </p:nvPicPr>
        <p:blipFill>
          <a:blip r:embed="rId6" cstate="print"/>
          <a:srcRect l="13783" t="10960" r="12047" b="1215"/>
          <a:stretch>
            <a:fillRect/>
          </a:stretch>
        </p:blipFill>
        <p:spPr bwMode="auto">
          <a:xfrm>
            <a:off x="5453063" y="1296988"/>
            <a:ext cx="3287712" cy="5192712"/>
          </a:xfrm>
          <a:prstGeom prst="rect">
            <a:avLst/>
          </a:prstGeom>
          <a:noFill/>
          <a:ln w="38100">
            <a:solidFill>
              <a:srgbClr val="000000"/>
            </a:solidFill>
            <a:miter lim="800000"/>
            <a:headEnd/>
            <a:tailEnd/>
          </a:ln>
        </p:spPr>
      </p:pic>
      <p:sp>
        <p:nvSpPr>
          <p:cNvPr id="9" name="CasellaDiTesto 8"/>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CasellaDiTesto 6"/>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Edificio Skyline - Cosenza</a:t>
            </a:r>
          </a:p>
        </p:txBody>
      </p:sp>
      <p:graphicFrame>
        <p:nvGraphicFramePr>
          <p:cNvPr id="8" name="Object 4"/>
          <p:cNvGraphicFramePr>
            <a:graphicFrameLocks noChangeAspect="1"/>
          </p:cNvGraphicFramePr>
          <p:nvPr/>
        </p:nvGraphicFramePr>
        <p:xfrm>
          <a:off x="1071538" y="1428736"/>
          <a:ext cx="6771810" cy="4329122"/>
        </p:xfrm>
        <a:graphic>
          <a:graphicData uri="http://schemas.openxmlformats.org/presentationml/2006/ole">
            <p:oleObj spid="_x0000_s79873" name="AutoCAD Drawing" r:id="rId6" imgW="12374880" imgH="5775960" progId="AutoCAD.Drawing.17">
              <p:embed/>
            </p:oleObj>
          </a:graphicData>
        </a:graphic>
      </p:graphicFrame>
      <p:sp>
        <p:nvSpPr>
          <p:cNvPr id="9" name="Oval 5"/>
          <p:cNvSpPr>
            <a:spLocks noChangeArrowheads="1"/>
          </p:cNvSpPr>
          <p:nvPr/>
        </p:nvSpPr>
        <p:spPr bwMode="auto">
          <a:xfrm>
            <a:off x="4384651" y="4687398"/>
            <a:ext cx="492488" cy="516421"/>
          </a:xfrm>
          <a:prstGeom prst="ellipse">
            <a:avLst/>
          </a:prstGeom>
          <a:noFill/>
          <a:ln w="25400">
            <a:solidFill>
              <a:schemeClr val="hlink"/>
            </a:solidFill>
            <a:round/>
            <a:headEnd/>
            <a:tailEnd/>
          </a:ln>
        </p:spPr>
        <p:txBody>
          <a:bodyPr wrap="none" anchor="ctr"/>
          <a:lstStyle/>
          <a:p>
            <a:endParaRPr lang="it-IT" altLang="it-IT"/>
          </a:p>
        </p:txBody>
      </p:sp>
      <p:sp>
        <p:nvSpPr>
          <p:cNvPr id="10" name="Rectangle 8"/>
          <p:cNvSpPr>
            <a:spLocks noChangeArrowheads="1"/>
          </p:cNvSpPr>
          <p:nvPr/>
        </p:nvSpPr>
        <p:spPr bwMode="auto">
          <a:xfrm>
            <a:off x="5321275" y="1311853"/>
            <a:ext cx="1845134" cy="580441"/>
          </a:xfrm>
          <a:prstGeom prst="rect">
            <a:avLst/>
          </a:prstGeom>
          <a:solidFill>
            <a:schemeClr val="accent1"/>
          </a:solidFill>
          <a:ln w="9525">
            <a:solidFill>
              <a:schemeClr val="tx1"/>
            </a:solidFill>
            <a:miter lim="800000"/>
            <a:headEnd/>
            <a:tailEnd/>
          </a:ln>
        </p:spPr>
        <p:txBody>
          <a:bodyPr wrap="none" anchor="ctr"/>
          <a:lstStyle/>
          <a:p>
            <a:pPr algn="ctr"/>
            <a:r>
              <a:rPr lang="it-IT" altLang="it-IT">
                <a:cs typeface="Arial" charset="0"/>
              </a:rPr>
              <a:t>Travi di Fondazione</a:t>
            </a:r>
          </a:p>
          <a:p>
            <a:pPr algn="ctr"/>
            <a:r>
              <a:rPr lang="it-IT" altLang="it-IT">
                <a:cs typeface="Arial" charset="0"/>
              </a:rPr>
              <a:t>Monitorate</a:t>
            </a:r>
          </a:p>
        </p:txBody>
      </p:sp>
      <p:sp>
        <p:nvSpPr>
          <p:cNvPr id="11" name="Oval 9"/>
          <p:cNvSpPr>
            <a:spLocks noChangeArrowheads="1"/>
          </p:cNvSpPr>
          <p:nvPr/>
        </p:nvSpPr>
        <p:spPr bwMode="auto">
          <a:xfrm rot="1665209">
            <a:off x="3513184" y="2500401"/>
            <a:ext cx="800463" cy="581863"/>
          </a:xfrm>
          <a:prstGeom prst="ellipse">
            <a:avLst/>
          </a:prstGeom>
          <a:noFill/>
          <a:ln w="25400">
            <a:solidFill>
              <a:schemeClr val="hlink"/>
            </a:solidFill>
            <a:round/>
            <a:headEnd/>
            <a:tailEnd/>
          </a:ln>
        </p:spPr>
        <p:txBody>
          <a:bodyPr wrap="none" anchor="ctr"/>
          <a:lstStyle/>
          <a:p>
            <a:endParaRPr lang="it-IT" altLang="it-IT"/>
          </a:p>
        </p:txBody>
      </p:sp>
      <p:sp>
        <p:nvSpPr>
          <p:cNvPr id="12" name="Line 10"/>
          <p:cNvSpPr>
            <a:spLocks noChangeShapeType="1"/>
          </p:cNvSpPr>
          <p:nvPr/>
        </p:nvSpPr>
        <p:spPr bwMode="auto">
          <a:xfrm flipH="1">
            <a:off x="4745013" y="2176497"/>
            <a:ext cx="492488" cy="2452647"/>
          </a:xfrm>
          <a:prstGeom prst="line">
            <a:avLst/>
          </a:prstGeom>
          <a:noFill/>
          <a:ln w="25400">
            <a:solidFill>
              <a:schemeClr val="hlink"/>
            </a:solidFill>
            <a:round/>
            <a:headEnd/>
            <a:tailEnd type="triangle" w="med" len="med"/>
          </a:ln>
        </p:spPr>
        <p:txBody>
          <a:bodyPr/>
          <a:lstStyle/>
          <a:p>
            <a:endParaRPr lang="it-IT"/>
          </a:p>
        </p:txBody>
      </p:sp>
      <p:sp>
        <p:nvSpPr>
          <p:cNvPr id="13" name="Line 11"/>
          <p:cNvSpPr>
            <a:spLocks noChangeShapeType="1"/>
          </p:cNvSpPr>
          <p:nvPr/>
        </p:nvSpPr>
        <p:spPr bwMode="auto">
          <a:xfrm flipH="1">
            <a:off x="4240187" y="1959553"/>
            <a:ext cx="923923" cy="580441"/>
          </a:xfrm>
          <a:prstGeom prst="line">
            <a:avLst/>
          </a:prstGeom>
          <a:noFill/>
          <a:ln w="25400">
            <a:solidFill>
              <a:schemeClr val="hlink"/>
            </a:solidFill>
            <a:round/>
            <a:headEnd/>
            <a:tailEnd type="triangle" w="med" len="med"/>
          </a:ln>
        </p:spPr>
        <p:txBody>
          <a:bodyPr/>
          <a:lstStyle/>
          <a:p>
            <a:endParaRPr lang="it-IT"/>
          </a:p>
        </p:txBody>
      </p:sp>
      <p:sp>
        <p:nvSpPr>
          <p:cNvPr id="14" name="Line 13"/>
          <p:cNvSpPr>
            <a:spLocks noChangeShapeType="1"/>
          </p:cNvSpPr>
          <p:nvPr/>
        </p:nvSpPr>
        <p:spPr bwMode="auto">
          <a:xfrm>
            <a:off x="5321276" y="2086654"/>
            <a:ext cx="122104" cy="1677304"/>
          </a:xfrm>
          <a:prstGeom prst="line">
            <a:avLst/>
          </a:prstGeom>
          <a:noFill/>
          <a:ln w="25400">
            <a:solidFill>
              <a:schemeClr val="hlink"/>
            </a:solidFill>
            <a:round/>
            <a:headEnd/>
            <a:tailEnd type="triangle" w="med" len="med"/>
          </a:ln>
        </p:spPr>
        <p:txBody>
          <a:bodyPr/>
          <a:lstStyle/>
          <a:p>
            <a:endParaRPr lang="it-IT"/>
          </a:p>
        </p:txBody>
      </p:sp>
      <p:sp>
        <p:nvSpPr>
          <p:cNvPr id="15" name="Oval 5"/>
          <p:cNvSpPr>
            <a:spLocks noChangeArrowheads="1"/>
          </p:cNvSpPr>
          <p:nvPr/>
        </p:nvSpPr>
        <p:spPr bwMode="auto">
          <a:xfrm>
            <a:off x="5286380" y="3714752"/>
            <a:ext cx="492488" cy="516421"/>
          </a:xfrm>
          <a:prstGeom prst="ellipse">
            <a:avLst/>
          </a:prstGeom>
          <a:noFill/>
          <a:ln w="25400">
            <a:solidFill>
              <a:schemeClr val="hlink"/>
            </a:solidFill>
            <a:round/>
            <a:headEnd/>
            <a:tailEnd/>
          </a:ln>
        </p:spPr>
        <p:txBody>
          <a:bodyPr wrap="none" anchor="ctr"/>
          <a:lstStyle/>
          <a:p>
            <a:endParaRPr lang="it-IT" altLang="it-IT"/>
          </a:p>
        </p:txBody>
      </p:sp>
      <p:sp>
        <p:nvSpPr>
          <p:cNvPr id="16" name="CasellaDiTesto 15"/>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 descr="P7270100"/>
          <p:cNvPicPr>
            <a:picLocks noChangeAspect="1" noChangeArrowheads="1"/>
          </p:cNvPicPr>
          <p:nvPr/>
        </p:nvPicPr>
        <p:blipFill>
          <a:blip r:embed="rId5" cstate="print"/>
          <a:srcRect b="6944"/>
          <a:stretch>
            <a:fillRect/>
          </a:stretch>
        </p:blipFill>
        <p:spPr bwMode="auto">
          <a:xfrm>
            <a:off x="1000100" y="1118644"/>
            <a:ext cx="7200000" cy="5025000"/>
          </a:xfrm>
          <a:prstGeom prst="rect">
            <a:avLst/>
          </a:prstGeom>
          <a:noFill/>
          <a:ln w="9525">
            <a:noFill/>
            <a:miter lim="800000"/>
            <a:headEnd/>
            <a:tailEnd/>
          </a:ln>
        </p:spPr>
      </p:pic>
      <p:sp>
        <p:nvSpPr>
          <p:cNvPr id="8" name="CasellaDiTesto 7"/>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Edificio Skyline - Cosenza</a:t>
            </a:r>
          </a:p>
        </p:txBody>
      </p:sp>
      <p:sp>
        <p:nvSpPr>
          <p:cNvPr id="9" name="CasellaDiTesto 8"/>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7" name="Object 2"/>
          <p:cNvGraphicFramePr>
            <a:graphicFrameLocks noChangeAspect="1"/>
          </p:cNvGraphicFramePr>
          <p:nvPr/>
        </p:nvGraphicFramePr>
        <p:xfrm>
          <a:off x="1115616" y="1268760"/>
          <a:ext cx="6929486" cy="4698954"/>
        </p:xfrm>
        <a:graphic>
          <a:graphicData uri="http://schemas.openxmlformats.org/presentationml/2006/ole">
            <p:oleObj spid="_x0000_s51202" name="AutoCAD Drawing" r:id="rId6" imgW="12374880" imgH="6248400" progId="AutoCAD.Drawing.17">
              <p:embed/>
            </p:oleObj>
          </a:graphicData>
        </a:graphic>
      </p:graphicFrame>
      <p:sp>
        <p:nvSpPr>
          <p:cNvPr id="8" name="Oval 3"/>
          <p:cNvSpPr>
            <a:spLocks noChangeArrowheads="1"/>
          </p:cNvSpPr>
          <p:nvPr/>
        </p:nvSpPr>
        <p:spPr bwMode="auto">
          <a:xfrm>
            <a:off x="1691680" y="1556792"/>
            <a:ext cx="461554" cy="447827"/>
          </a:xfrm>
          <a:prstGeom prst="ellipse">
            <a:avLst/>
          </a:prstGeom>
          <a:noFill/>
          <a:ln w="25400">
            <a:solidFill>
              <a:schemeClr val="hlink"/>
            </a:solidFill>
            <a:round/>
            <a:headEnd/>
            <a:tailEnd/>
          </a:ln>
        </p:spPr>
        <p:txBody>
          <a:bodyPr wrap="none" anchor="ctr"/>
          <a:lstStyle/>
          <a:p>
            <a:endParaRPr lang="it-IT" altLang="it-IT"/>
          </a:p>
        </p:txBody>
      </p:sp>
      <p:sp>
        <p:nvSpPr>
          <p:cNvPr id="9" name="Oval 4"/>
          <p:cNvSpPr>
            <a:spLocks noChangeArrowheads="1"/>
          </p:cNvSpPr>
          <p:nvPr/>
        </p:nvSpPr>
        <p:spPr bwMode="auto">
          <a:xfrm>
            <a:off x="5940152" y="1556792"/>
            <a:ext cx="507460" cy="491165"/>
          </a:xfrm>
          <a:prstGeom prst="ellipse">
            <a:avLst/>
          </a:prstGeom>
          <a:noFill/>
          <a:ln w="25400">
            <a:solidFill>
              <a:schemeClr val="hlink"/>
            </a:solidFill>
            <a:round/>
            <a:headEnd/>
            <a:tailEnd/>
          </a:ln>
        </p:spPr>
        <p:txBody>
          <a:bodyPr wrap="none" anchor="ctr"/>
          <a:lstStyle/>
          <a:p>
            <a:endParaRPr lang="it-IT" altLang="it-IT"/>
          </a:p>
        </p:txBody>
      </p:sp>
      <p:sp>
        <p:nvSpPr>
          <p:cNvPr id="10" name="Line 5"/>
          <p:cNvSpPr>
            <a:spLocks noChangeShapeType="1"/>
          </p:cNvSpPr>
          <p:nvPr/>
        </p:nvSpPr>
        <p:spPr bwMode="auto">
          <a:xfrm flipH="1" flipV="1">
            <a:off x="2003482" y="1817773"/>
            <a:ext cx="1842491" cy="1592677"/>
          </a:xfrm>
          <a:prstGeom prst="line">
            <a:avLst/>
          </a:prstGeom>
          <a:noFill/>
          <a:ln w="25400">
            <a:solidFill>
              <a:schemeClr val="hlink"/>
            </a:solidFill>
            <a:round/>
            <a:headEnd/>
            <a:tailEnd type="triangle" w="med" len="med"/>
          </a:ln>
        </p:spPr>
        <p:txBody>
          <a:bodyPr/>
          <a:lstStyle/>
          <a:p>
            <a:endParaRPr lang="it-IT"/>
          </a:p>
        </p:txBody>
      </p:sp>
      <p:sp>
        <p:nvSpPr>
          <p:cNvPr id="12" name="Rectangle 6"/>
          <p:cNvSpPr>
            <a:spLocks noChangeArrowheads="1"/>
          </p:cNvSpPr>
          <p:nvPr/>
        </p:nvSpPr>
        <p:spPr bwMode="auto">
          <a:xfrm>
            <a:off x="3777404" y="3778059"/>
            <a:ext cx="1533547" cy="447827"/>
          </a:xfrm>
          <a:prstGeom prst="rect">
            <a:avLst/>
          </a:prstGeom>
          <a:solidFill>
            <a:schemeClr val="accent1"/>
          </a:solidFill>
          <a:ln w="9525">
            <a:solidFill>
              <a:schemeClr val="tx1"/>
            </a:solidFill>
            <a:miter lim="800000"/>
            <a:headEnd/>
            <a:tailEnd/>
          </a:ln>
        </p:spPr>
        <p:txBody>
          <a:bodyPr wrap="none" anchor="ctr"/>
          <a:lstStyle/>
          <a:p>
            <a:pPr algn="ctr"/>
            <a:r>
              <a:rPr lang="it-IT" altLang="it-IT">
                <a:cs typeface="Arial" charset="0"/>
              </a:rPr>
              <a:t>Installazione </a:t>
            </a:r>
            <a:br>
              <a:rPr lang="it-IT" altLang="it-IT">
                <a:cs typeface="Arial" charset="0"/>
              </a:rPr>
            </a:br>
            <a:r>
              <a:rPr lang="it-IT" altLang="it-IT">
                <a:cs typeface="Arial" charset="0"/>
              </a:rPr>
              <a:t>Sensore</a:t>
            </a:r>
          </a:p>
        </p:txBody>
      </p:sp>
      <p:sp>
        <p:nvSpPr>
          <p:cNvPr id="13" name="Line 7"/>
          <p:cNvSpPr>
            <a:spLocks noChangeShapeType="1"/>
          </p:cNvSpPr>
          <p:nvPr/>
        </p:nvSpPr>
        <p:spPr bwMode="auto">
          <a:xfrm flipV="1">
            <a:off x="4593107" y="1938196"/>
            <a:ext cx="1791621" cy="1489147"/>
          </a:xfrm>
          <a:prstGeom prst="line">
            <a:avLst/>
          </a:prstGeom>
          <a:noFill/>
          <a:ln w="25400">
            <a:solidFill>
              <a:schemeClr val="hlink"/>
            </a:solidFill>
            <a:round/>
            <a:headEnd/>
            <a:tailEnd type="triangle" w="med" len="med"/>
          </a:ln>
        </p:spPr>
        <p:txBody>
          <a:bodyPr/>
          <a:lstStyle/>
          <a:p>
            <a:endParaRPr lang="it-IT"/>
          </a:p>
        </p:txBody>
      </p:sp>
      <p:sp>
        <p:nvSpPr>
          <p:cNvPr id="14" name="Oval 8"/>
          <p:cNvSpPr>
            <a:spLocks noChangeArrowheads="1"/>
          </p:cNvSpPr>
          <p:nvPr/>
        </p:nvSpPr>
        <p:spPr bwMode="auto">
          <a:xfrm>
            <a:off x="3059832" y="4797152"/>
            <a:ext cx="461554" cy="447827"/>
          </a:xfrm>
          <a:prstGeom prst="ellipse">
            <a:avLst/>
          </a:prstGeom>
          <a:noFill/>
          <a:ln w="25400">
            <a:solidFill>
              <a:schemeClr val="hlink"/>
            </a:solidFill>
            <a:round/>
            <a:headEnd/>
            <a:tailEnd/>
          </a:ln>
        </p:spPr>
        <p:txBody>
          <a:bodyPr wrap="none" anchor="ctr"/>
          <a:lstStyle/>
          <a:p>
            <a:endParaRPr lang="it-IT" altLang="it-IT"/>
          </a:p>
        </p:txBody>
      </p:sp>
      <p:sp>
        <p:nvSpPr>
          <p:cNvPr id="15" name="Oval 9"/>
          <p:cNvSpPr>
            <a:spLocks noChangeArrowheads="1"/>
          </p:cNvSpPr>
          <p:nvPr/>
        </p:nvSpPr>
        <p:spPr bwMode="auto">
          <a:xfrm>
            <a:off x="4932040" y="4869160"/>
            <a:ext cx="461554" cy="447827"/>
          </a:xfrm>
          <a:prstGeom prst="ellipse">
            <a:avLst/>
          </a:prstGeom>
          <a:noFill/>
          <a:ln w="25400">
            <a:solidFill>
              <a:schemeClr val="hlink"/>
            </a:solidFill>
            <a:round/>
            <a:headEnd/>
            <a:tailEnd/>
          </a:ln>
        </p:spPr>
        <p:txBody>
          <a:bodyPr wrap="none" anchor="ctr"/>
          <a:lstStyle/>
          <a:p>
            <a:endParaRPr lang="it-IT" altLang="it-IT"/>
          </a:p>
        </p:txBody>
      </p:sp>
      <p:sp>
        <p:nvSpPr>
          <p:cNvPr id="16" name="Line 11"/>
          <p:cNvSpPr>
            <a:spLocks noChangeShapeType="1"/>
          </p:cNvSpPr>
          <p:nvPr/>
        </p:nvSpPr>
        <p:spPr bwMode="auto">
          <a:xfrm>
            <a:off x="4875580" y="4438385"/>
            <a:ext cx="562052" cy="498389"/>
          </a:xfrm>
          <a:prstGeom prst="line">
            <a:avLst/>
          </a:prstGeom>
          <a:noFill/>
          <a:ln w="25400">
            <a:solidFill>
              <a:schemeClr val="hlink"/>
            </a:solidFill>
            <a:round/>
            <a:headEnd/>
            <a:tailEnd type="triangle" w="med" len="med"/>
          </a:ln>
        </p:spPr>
        <p:txBody>
          <a:bodyPr/>
          <a:lstStyle/>
          <a:p>
            <a:endParaRPr lang="it-IT"/>
          </a:p>
        </p:txBody>
      </p:sp>
      <p:sp>
        <p:nvSpPr>
          <p:cNvPr id="17" name="Line 12"/>
          <p:cNvSpPr>
            <a:spLocks noChangeShapeType="1"/>
          </p:cNvSpPr>
          <p:nvPr/>
        </p:nvSpPr>
        <p:spPr bwMode="auto">
          <a:xfrm flipH="1">
            <a:off x="3738521" y="4427346"/>
            <a:ext cx="817645" cy="447827"/>
          </a:xfrm>
          <a:prstGeom prst="line">
            <a:avLst/>
          </a:prstGeom>
          <a:noFill/>
          <a:ln w="25400">
            <a:solidFill>
              <a:schemeClr val="hlink"/>
            </a:solidFill>
            <a:round/>
            <a:headEnd/>
            <a:tailEnd type="triangle" w="med" len="med"/>
          </a:ln>
        </p:spPr>
        <p:txBody>
          <a:bodyPr/>
          <a:lstStyle/>
          <a:p>
            <a:endParaRPr lang="it-IT"/>
          </a:p>
        </p:txBody>
      </p:sp>
      <p:sp>
        <p:nvSpPr>
          <p:cNvPr id="18" name="Line 13"/>
          <p:cNvSpPr>
            <a:spLocks noChangeShapeType="1"/>
          </p:cNvSpPr>
          <p:nvPr/>
        </p:nvSpPr>
        <p:spPr bwMode="auto">
          <a:xfrm flipH="1" flipV="1">
            <a:off x="3275856" y="2060848"/>
            <a:ext cx="1012440" cy="317813"/>
          </a:xfrm>
          <a:prstGeom prst="line">
            <a:avLst/>
          </a:prstGeom>
          <a:noFill/>
          <a:ln w="25400">
            <a:solidFill>
              <a:schemeClr val="hlink"/>
            </a:solidFill>
            <a:round/>
            <a:headEnd/>
            <a:tailEnd type="triangle" w="med" len="med"/>
          </a:ln>
        </p:spPr>
        <p:txBody>
          <a:bodyPr/>
          <a:lstStyle/>
          <a:p>
            <a:endParaRPr lang="it-IT"/>
          </a:p>
        </p:txBody>
      </p:sp>
      <p:sp>
        <p:nvSpPr>
          <p:cNvPr id="19" name="Line 14"/>
          <p:cNvSpPr>
            <a:spLocks noChangeShapeType="1"/>
          </p:cNvSpPr>
          <p:nvPr/>
        </p:nvSpPr>
        <p:spPr bwMode="auto">
          <a:xfrm flipV="1">
            <a:off x="4552997" y="2060848"/>
            <a:ext cx="676200" cy="317813"/>
          </a:xfrm>
          <a:prstGeom prst="line">
            <a:avLst/>
          </a:prstGeom>
          <a:noFill/>
          <a:ln w="25400">
            <a:solidFill>
              <a:schemeClr val="hlink"/>
            </a:solidFill>
            <a:round/>
            <a:headEnd/>
            <a:tailEnd type="triangle" w="med" len="med"/>
          </a:ln>
        </p:spPr>
        <p:txBody>
          <a:bodyPr/>
          <a:lstStyle/>
          <a:p>
            <a:endParaRPr lang="it-IT"/>
          </a:p>
        </p:txBody>
      </p:sp>
      <p:sp>
        <p:nvSpPr>
          <p:cNvPr id="20" name="CasellaDiTesto 19"/>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Edificio Skyline - Cosenza</a:t>
            </a:r>
          </a:p>
        </p:txBody>
      </p:sp>
      <p:sp>
        <p:nvSpPr>
          <p:cNvPr id="21" name="CasellaDiTesto 20"/>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
        <p:nvSpPr>
          <p:cNvPr id="22" name="Rectangle 10"/>
          <p:cNvSpPr>
            <a:spLocks noChangeArrowheads="1"/>
          </p:cNvSpPr>
          <p:nvPr/>
        </p:nvSpPr>
        <p:spPr bwMode="auto">
          <a:xfrm>
            <a:off x="3563888" y="2420888"/>
            <a:ext cx="1584176" cy="504056"/>
          </a:xfrm>
          <a:prstGeom prst="rect">
            <a:avLst/>
          </a:prstGeom>
          <a:solidFill>
            <a:schemeClr val="accent1"/>
          </a:solidFill>
          <a:ln w="9525">
            <a:solidFill>
              <a:schemeClr val="tx1"/>
            </a:solidFill>
            <a:miter lim="800000"/>
            <a:headEnd/>
            <a:tailEnd/>
          </a:ln>
        </p:spPr>
        <p:txBody>
          <a:bodyPr wrap="none" anchor="ctr"/>
          <a:lstStyle/>
          <a:p>
            <a:pPr algn="ctr"/>
            <a:r>
              <a:rPr lang="it-IT" dirty="0">
                <a:cs typeface="Arial" charset="0"/>
              </a:rPr>
              <a:t>Percorso Cavo</a:t>
            </a: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3" descr="P8190067"/>
          <p:cNvPicPr>
            <a:picLocks noChangeAspect="1" noChangeArrowheads="1"/>
          </p:cNvPicPr>
          <p:nvPr/>
        </p:nvPicPr>
        <p:blipFill>
          <a:blip r:embed="rId5" cstate="print"/>
          <a:srcRect l="3963" r="44930" b="7770"/>
          <a:stretch>
            <a:fillRect/>
          </a:stretch>
        </p:blipFill>
        <p:spPr bwMode="auto">
          <a:xfrm>
            <a:off x="706962" y="1498619"/>
            <a:ext cx="3130324" cy="3600000"/>
          </a:xfrm>
          <a:prstGeom prst="rect">
            <a:avLst/>
          </a:prstGeom>
          <a:noFill/>
          <a:ln w="38100">
            <a:solidFill>
              <a:srgbClr val="000000"/>
            </a:solidFill>
            <a:miter lim="800000"/>
            <a:headEnd/>
            <a:tailEnd/>
          </a:ln>
        </p:spPr>
      </p:pic>
      <p:pic>
        <p:nvPicPr>
          <p:cNvPr id="8" name="Picture 4" descr="P8230094"/>
          <p:cNvPicPr>
            <a:picLocks noChangeAspect="1" noChangeArrowheads="1"/>
          </p:cNvPicPr>
          <p:nvPr/>
        </p:nvPicPr>
        <p:blipFill>
          <a:blip r:embed="rId6" cstate="print"/>
          <a:srcRect l="14977" r="27312" b="7770"/>
          <a:stretch>
            <a:fillRect/>
          </a:stretch>
        </p:blipFill>
        <p:spPr bwMode="auto">
          <a:xfrm>
            <a:off x="4788424" y="1498619"/>
            <a:ext cx="3600000" cy="4450661"/>
          </a:xfrm>
          <a:prstGeom prst="rect">
            <a:avLst/>
          </a:prstGeom>
          <a:noFill/>
          <a:ln w="38100">
            <a:solidFill>
              <a:srgbClr val="000000"/>
            </a:solidFill>
            <a:miter lim="800000"/>
            <a:headEnd/>
            <a:tailEnd/>
          </a:ln>
        </p:spPr>
      </p:pic>
      <p:sp>
        <p:nvSpPr>
          <p:cNvPr id="9" name="CasellaDiTesto 8"/>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Edificio Skyline - Cosenza</a:t>
            </a:r>
          </a:p>
        </p:txBody>
      </p:sp>
      <p:sp>
        <p:nvSpPr>
          <p:cNvPr id="10" name="CasellaDiTesto 9"/>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7" name="Object 3"/>
          <p:cNvGraphicFramePr>
            <a:graphicFrameLocks noChangeAspect="1"/>
          </p:cNvGraphicFramePr>
          <p:nvPr>
            <p:ph idx="4294967295"/>
          </p:nvPr>
        </p:nvGraphicFramePr>
        <p:xfrm>
          <a:off x="1239866" y="1428736"/>
          <a:ext cx="6732588" cy="4654550"/>
        </p:xfrm>
        <a:graphic>
          <a:graphicData uri="http://schemas.openxmlformats.org/presentationml/2006/ole">
            <p:oleObj spid="_x0000_s52226" name="AutoCAD Drawing" r:id="rId6" imgW="12374880" imgH="5775960" progId="AutoCAD.Drawing.17">
              <p:embed/>
            </p:oleObj>
          </a:graphicData>
        </a:graphic>
      </p:graphicFrame>
      <p:sp>
        <p:nvSpPr>
          <p:cNvPr id="8" name="Rectangle 47"/>
          <p:cNvSpPr>
            <a:spLocks noChangeArrowheads="1"/>
          </p:cNvSpPr>
          <p:nvPr/>
        </p:nvSpPr>
        <p:spPr bwMode="auto">
          <a:xfrm>
            <a:off x="6484966" y="1690674"/>
            <a:ext cx="2159000" cy="647700"/>
          </a:xfrm>
          <a:prstGeom prst="rect">
            <a:avLst/>
          </a:prstGeom>
          <a:solidFill>
            <a:schemeClr val="accent1"/>
          </a:solidFill>
          <a:ln w="9525">
            <a:solidFill>
              <a:schemeClr val="tx1"/>
            </a:solidFill>
            <a:miter lim="800000"/>
            <a:headEnd/>
            <a:tailEnd/>
          </a:ln>
        </p:spPr>
        <p:txBody>
          <a:bodyPr wrap="none" anchor="ctr"/>
          <a:lstStyle/>
          <a:p>
            <a:pPr algn="ctr"/>
            <a:r>
              <a:rPr lang="it-IT" altLang="it-IT" dirty="0">
                <a:cs typeface="Arial" charset="0"/>
              </a:rPr>
              <a:t>Installazione </a:t>
            </a:r>
            <a:br>
              <a:rPr lang="it-IT" altLang="it-IT" dirty="0">
                <a:cs typeface="Arial" charset="0"/>
              </a:rPr>
            </a:br>
            <a:r>
              <a:rPr lang="it-IT" altLang="it-IT" dirty="0">
                <a:cs typeface="Arial" charset="0"/>
              </a:rPr>
              <a:t>Sensore</a:t>
            </a:r>
          </a:p>
        </p:txBody>
      </p:sp>
      <p:sp>
        <p:nvSpPr>
          <p:cNvPr id="9" name="Oval 48"/>
          <p:cNvSpPr>
            <a:spLocks noChangeArrowheads="1"/>
          </p:cNvSpPr>
          <p:nvPr/>
        </p:nvSpPr>
        <p:spPr bwMode="auto">
          <a:xfrm>
            <a:off x="3100416" y="5003786"/>
            <a:ext cx="649288" cy="647700"/>
          </a:xfrm>
          <a:prstGeom prst="ellipse">
            <a:avLst/>
          </a:prstGeom>
          <a:noFill/>
          <a:ln w="25400">
            <a:solidFill>
              <a:schemeClr val="hlink"/>
            </a:solidFill>
            <a:round/>
            <a:headEnd/>
            <a:tailEnd/>
          </a:ln>
        </p:spPr>
        <p:txBody>
          <a:bodyPr wrap="none" anchor="ctr"/>
          <a:lstStyle/>
          <a:p>
            <a:endParaRPr lang="it-IT" altLang="it-IT"/>
          </a:p>
        </p:txBody>
      </p:sp>
      <p:sp>
        <p:nvSpPr>
          <p:cNvPr id="10" name="Oval 49"/>
          <p:cNvSpPr>
            <a:spLocks noChangeArrowheads="1"/>
          </p:cNvSpPr>
          <p:nvPr/>
        </p:nvSpPr>
        <p:spPr bwMode="auto">
          <a:xfrm>
            <a:off x="5621366" y="3851261"/>
            <a:ext cx="649288" cy="647700"/>
          </a:xfrm>
          <a:prstGeom prst="ellipse">
            <a:avLst/>
          </a:prstGeom>
          <a:noFill/>
          <a:ln w="25400">
            <a:solidFill>
              <a:schemeClr val="hlink"/>
            </a:solidFill>
            <a:round/>
            <a:headEnd/>
            <a:tailEnd/>
          </a:ln>
        </p:spPr>
        <p:txBody>
          <a:bodyPr wrap="none" anchor="ctr"/>
          <a:lstStyle/>
          <a:p>
            <a:endParaRPr lang="it-IT" altLang="it-IT"/>
          </a:p>
        </p:txBody>
      </p:sp>
      <p:sp>
        <p:nvSpPr>
          <p:cNvPr id="12" name="Line 50"/>
          <p:cNvSpPr>
            <a:spLocks noChangeShapeType="1"/>
          </p:cNvSpPr>
          <p:nvPr/>
        </p:nvSpPr>
        <p:spPr bwMode="auto">
          <a:xfrm flipH="1">
            <a:off x="3532216" y="2051036"/>
            <a:ext cx="2952750" cy="2881313"/>
          </a:xfrm>
          <a:prstGeom prst="line">
            <a:avLst/>
          </a:prstGeom>
          <a:noFill/>
          <a:ln w="25400">
            <a:solidFill>
              <a:schemeClr val="hlink"/>
            </a:solidFill>
            <a:round/>
            <a:headEnd/>
            <a:tailEnd type="triangle" w="med" len="med"/>
          </a:ln>
        </p:spPr>
        <p:txBody>
          <a:bodyPr/>
          <a:lstStyle/>
          <a:p>
            <a:endParaRPr lang="it-IT"/>
          </a:p>
        </p:txBody>
      </p:sp>
      <p:sp>
        <p:nvSpPr>
          <p:cNvPr id="13" name="Line 51"/>
          <p:cNvSpPr>
            <a:spLocks noChangeShapeType="1"/>
          </p:cNvSpPr>
          <p:nvPr/>
        </p:nvSpPr>
        <p:spPr bwMode="auto">
          <a:xfrm flipH="1">
            <a:off x="5908704" y="2051036"/>
            <a:ext cx="576262" cy="1657350"/>
          </a:xfrm>
          <a:prstGeom prst="line">
            <a:avLst/>
          </a:prstGeom>
          <a:noFill/>
          <a:ln w="25400">
            <a:solidFill>
              <a:schemeClr val="hlink"/>
            </a:solidFill>
            <a:round/>
            <a:headEnd/>
            <a:tailEnd type="triangle" w="med" len="med"/>
          </a:ln>
        </p:spPr>
        <p:txBody>
          <a:bodyPr/>
          <a:lstStyle/>
          <a:p>
            <a:endParaRPr lang="it-IT"/>
          </a:p>
        </p:txBody>
      </p:sp>
      <p:sp>
        <p:nvSpPr>
          <p:cNvPr id="14" name="CasellaDiTesto 13"/>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Edificio Skyline - Cosenza</a:t>
            </a:r>
          </a:p>
        </p:txBody>
      </p:sp>
      <p:sp>
        <p:nvSpPr>
          <p:cNvPr id="15" name="CasellaDiTesto 14"/>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7" name="Object 4"/>
          <p:cNvGraphicFramePr>
            <a:graphicFrameLocks noChangeAspect="1"/>
          </p:cNvGraphicFramePr>
          <p:nvPr/>
        </p:nvGraphicFramePr>
        <p:xfrm>
          <a:off x="1080554" y="1319281"/>
          <a:ext cx="6500826" cy="4538611"/>
        </p:xfrm>
        <a:graphic>
          <a:graphicData uri="http://schemas.openxmlformats.org/presentationml/2006/ole">
            <p:oleObj spid="_x0000_s53250" name="AutoCAD Drawing" r:id="rId6" imgW="12374880" imgH="6248400" progId="AutoCAD.Drawing.17">
              <p:embed/>
            </p:oleObj>
          </a:graphicData>
        </a:graphic>
      </p:graphicFrame>
      <p:sp>
        <p:nvSpPr>
          <p:cNvPr id="8" name="Rectangle 5"/>
          <p:cNvSpPr>
            <a:spLocks noChangeArrowheads="1"/>
          </p:cNvSpPr>
          <p:nvPr/>
        </p:nvSpPr>
        <p:spPr bwMode="auto">
          <a:xfrm>
            <a:off x="6516216" y="3645024"/>
            <a:ext cx="1535450" cy="438444"/>
          </a:xfrm>
          <a:prstGeom prst="rect">
            <a:avLst/>
          </a:prstGeom>
          <a:solidFill>
            <a:schemeClr val="accent1"/>
          </a:solidFill>
          <a:ln w="9525">
            <a:solidFill>
              <a:schemeClr val="tx1"/>
            </a:solidFill>
            <a:miter lim="800000"/>
            <a:headEnd/>
            <a:tailEnd/>
          </a:ln>
        </p:spPr>
        <p:txBody>
          <a:bodyPr wrap="none" anchor="ctr"/>
          <a:lstStyle/>
          <a:p>
            <a:pPr algn="ctr"/>
            <a:r>
              <a:rPr lang="it-IT" altLang="it-IT" dirty="0">
                <a:cs typeface="Arial" charset="0"/>
              </a:rPr>
              <a:t>Installazione </a:t>
            </a:r>
            <a:br>
              <a:rPr lang="it-IT" altLang="it-IT" dirty="0">
                <a:cs typeface="Arial" charset="0"/>
              </a:rPr>
            </a:br>
            <a:r>
              <a:rPr lang="it-IT" altLang="it-IT" dirty="0">
                <a:cs typeface="Arial" charset="0"/>
              </a:rPr>
              <a:t>Sensore</a:t>
            </a:r>
          </a:p>
        </p:txBody>
      </p:sp>
      <p:sp>
        <p:nvSpPr>
          <p:cNvPr id="9" name="Oval 6"/>
          <p:cNvSpPr>
            <a:spLocks noChangeArrowheads="1"/>
          </p:cNvSpPr>
          <p:nvPr/>
        </p:nvSpPr>
        <p:spPr bwMode="auto">
          <a:xfrm>
            <a:off x="3736410" y="3902512"/>
            <a:ext cx="461764" cy="438444"/>
          </a:xfrm>
          <a:prstGeom prst="ellipse">
            <a:avLst/>
          </a:prstGeom>
          <a:noFill/>
          <a:ln w="25400">
            <a:solidFill>
              <a:schemeClr val="hlink"/>
            </a:solidFill>
            <a:round/>
            <a:headEnd/>
            <a:tailEnd/>
          </a:ln>
        </p:spPr>
        <p:txBody>
          <a:bodyPr wrap="none" anchor="ctr"/>
          <a:lstStyle/>
          <a:p>
            <a:endParaRPr lang="it-IT" altLang="it-IT"/>
          </a:p>
        </p:txBody>
      </p:sp>
      <p:sp>
        <p:nvSpPr>
          <p:cNvPr id="10" name="Line 8"/>
          <p:cNvSpPr>
            <a:spLocks noChangeShapeType="1"/>
          </p:cNvSpPr>
          <p:nvPr/>
        </p:nvSpPr>
        <p:spPr bwMode="auto">
          <a:xfrm flipH="1">
            <a:off x="4538708" y="3861108"/>
            <a:ext cx="1946409" cy="165491"/>
          </a:xfrm>
          <a:prstGeom prst="line">
            <a:avLst/>
          </a:prstGeom>
          <a:noFill/>
          <a:ln w="25400">
            <a:solidFill>
              <a:schemeClr val="hlink"/>
            </a:solidFill>
            <a:round/>
            <a:headEnd/>
            <a:tailEnd type="triangle" w="med" len="med"/>
          </a:ln>
        </p:spPr>
        <p:txBody>
          <a:bodyPr/>
          <a:lstStyle/>
          <a:p>
            <a:endParaRPr lang="it-IT"/>
          </a:p>
        </p:txBody>
      </p:sp>
      <p:sp>
        <p:nvSpPr>
          <p:cNvPr id="12" name="Rectangle 10"/>
          <p:cNvSpPr>
            <a:spLocks noChangeArrowheads="1"/>
          </p:cNvSpPr>
          <p:nvPr/>
        </p:nvSpPr>
        <p:spPr bwMode="auto">
          <a:xfrm>
            <a:off x="2066617" y="2102287"/>
            <a:ext cx="1535450" cy="438444"/>
          </a:xfrm>
          <a:prstGeom prst="rect">
            <a:avLst/>
          </a:prstGeom>
          <a:solidFill>
            <a:schemeClr val="accent1"/>
          </a:solidFill>
          <a:ln w="9525">
            <a:solidFill>
              <a:schemeClr val="tx1"/>
            </a:solidFill>
            <a:miter lim="800000"/>
            <a:headEnd/>
            <a:tailEnd/>
          </a:ln>
        </p:spPr>
        <p:txBody>
          <a:bodyPr wrap="none" anchor="ctr"/>
          <a:lstStyle/>
          <a:p>
            <a:pPr algn="ctr"/>
            <a:r>
              <a:rPr lang="it-IT" altLang="it-IT">
                <a:cs typeface="Arial" charset="0"/>
              </a:rPr>
              <a:t>Percorso Cavo</a:t>
            </a:r>
          </a:p>
        </p:txBody>
      </p:sp>
      <p:sp>
        <p:nvSpPr>
          <p:cNvPr id="13" name="Line 11"/>
          <p:cNvSpPr>
            <a:spLocks noChangeShapeType="1"/>
          </p:cNvSpPr>
          <p:nvPr/>
        </p:nvSpPr>
        <p:spPr bwMode="auto">
          <a:xfrm>
            <a:off x="4189400" y="2450045"/>
            <a:ext cx="818531" cy="584592"/>
          </a:xfrm>
          <a:prstGeom prst="line">
            <a:avLst/>
          </a:prstGeom>
          <a:noFill/>
          <a:ln w="25400">
            <a:solidFill>
              <a:schemeClr val="hlink"/>
            </a:solidFill>
            <a:round/>
            <a:headEnd/>
            <a:tailEnd type="triangle" w="med" len="med"/>
          </a:ln>
        </p:spPr>
        <p:txBody>
          <a:bodyPr/>
          <a:lstStyle/>
          <a:p>
            <a:endParaRPr lang="it-IT"/>
          </a:p>
        </p:txBody>
      </p:sp>
      <p:sp>
        <p:nvSpPr>
          <p:cNvPr id="14" name="Oval 12"/>
          <p:cNvSpPr>
            <a:spLocks noChangeArrowheads="1"/>
          </p:cNvSpPr>
          <p:nvPr/>
        </p:nvSpPr>
        <p:spPr bwMode="auto">
          <a:xfrm>
            <a:off x="5796136" y="2636912"/>
            <a:ext cx="461764" cy="438444"/>
          </a:xfrm>
          <a:prstGeom prst="ellipse">
            <a:avLst/>
          </a:prstGeom>
          <a:noFill/>
          <a:ln w="25400">
            <a:solidFill>
              <a:schemeClr val="hlink"/>
            </a:solidFill>
            <a:round/>
            <a:headEnd/>
            <a:tailEnd/>
          </a:ln>
        </p:spPr>
        <p:txBody>
          <a:bodyPr wrap="none" anchor="ctr"/>
          <a:lstStyle/>
          <a:p>
            <a:endParaRPr lang="it-IT" altLang="it-IT"/>
          </a:p>
        </p:txBody>
      </p:sp>
      <p:sp>
        <p:nvSpPr>
          <p:cNvPr id="15" name="Line 13"/>
          <p:cNvSpPr>
            <a:spLocks noChangeShapeType="1"/>
          </p:cNvSpPr>
          <p:nvPr/>
        </p:nvSpPr>
        <p:spPr bwMode="auto">
          <a:xfrm flipH="1" flipV="1">
            <a:off x="6300192" y="2996952"/>
            <a:ext cx="460635" cy="585667"/>
          </a:xfrm>
          <a:prstGeom prst="line">
            <a:avLst/>
          </a:prstGeom>
          <a:noFill/>
          <a:ln w="25400">
            <a:solidFill>
              <a:schemeClr val="hlink"/>
            </a:solidFill>
            <a:round/>
            <a:headEnd/>
            <a:tailEnd type="triangle" w="med" len="med"/>
          </a:ln>
        </p:spPr>
        <p:txBody>
          <a:bodyPr/>
          <a:lstStyle/>
          <a:p>
            <a:endParaRPr lang="it-IT"/>
          </a:p>
        </p:txBody>
      </p:sp>
      <p:sp>
        <p:nvSpPr>
          <p:cNvPr id="16" name="CasellaDiTesto 15"/>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Edificio Skyline - Cosenza</a:t>
            </a:r>
          </a:p>
        </p:txBody>
      </p:sp>
      <p:sp>
        <p:nvSpPr>
          <p:cNvPr id="17" name="CasellaDiTesto 16"/>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428604"/>
            <a:ext cx="9144000" cy="1400383"/>
          </a:xfrm>
          <a:prstGeom prst="rect">
            <a:avLst/>
          </a:prstGeom>
          <a:noFill/>
        </p:spPr>
        <p:txBody>
          <a:bodyPr wrap="square" rtlCol="0">
            <a:spAutoFit/>
          </a:bodyPr>
          <a:lstStyle/>
          <a:p>
            <a:pPr algn="ctr"/>
            <a:r>
              <a:rPr lang="it-IT" sz="2800" b="1" i="1" dirty="0" smtClean="0">
                <a:solidFill>
                  <a:schemeClr val="accent2"/>
                </a:solidFill>
              </a:rPr>
              <a:t> Monitoraggio a Fibra Ottica </a:t>
            </a:r>
          </a:p>
          <a:p>
            <a:pPr algn="ctr"/>
            <a:r>
              <a:rPr lang="it-IT" sz="2800" b="1" i="1" dirty="0" smtClean="0">
                <a:solidFill>
                  <a:schemeClr val="accent2"/>
                </a:solidFill>
              </a:rPr>
              <a:t>su strutture esistenti in muratura:</a:t>
            </a:r>
          </a:p>
          <a:p>
            <a:pPr algn="ctr"/>
            <a:endParaRPr lang="it-IT" sz="500" b="1" i="1" dirty="0" smtClean="0">
              <a:solidFill>
                <a:schemeClr val="accent2"/>
              </a:solidFill>
            </a:endParaRPr>
          </a:p>
          <a:p>
            <a:pPr algn="ctr"/>
            <a:r>
              <a:rPr lang="it-IT" sz="2400" b="1" i="1" dirty="0" smtClean="0"/>
              <a:t>Museo S. Agostino - Cosenza</a:t>
            </a:r>
            <a:endParaRPr lang="it-IT" sz="2400" b="1" i="1" dirty="0"/>
          </a:p>
        </p:txBody>
      </p:sp>
      <p:pic>
        <p:nvPicPr>
          <p:cNvPr id="12" name="Picture 8" descr="Foto Esterno 30"/>
          <p:cNvPicPr>
            <a:picLocks noChangeAspect="1" noChangeArrowheads="1"/>
          </p:cNvPicPr>
          <p:nvPr/>
        </p:nvPicPr>
        <p:blipFill>
          <a:blip r:embed="rId5" cstate="print"/>
          <a:srcRect/>
          <a:stretch>
            <a:fillRect/>
          </a:stretch>
        </p:blipFill>
        <p:spPr bwMode="auto">
          <a:xfrm>
            <a:off x="3143240" y="2071678"/>
            <a:ext cx="2970000" cy="3960000"/>
          </a:xfrm>
          <a:prstGeom prst="rect">
            <a:avLst/>
          </a:prstGeom>
          <a:noFill/>
          <a:ln w="38100" algn="ctr">
            <a:solidFill>
              <a:schemeClr val="accent6">
                <a:lumMod val="50000"/>
              </a:schemeClr>
            </a:solidFill>
            <a:miter lim="800000"/>
            <a:headEnd/>
            <a:tailEnd/>
          </a:ln>
        </p:spPr>
      </p:pic>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3" descr="DSCN2981"/>
          <p:cNvPicPr>
            <a:picLocks noChangeAspect="1" noChangeArrowheads="1"/>
          </p:cNvPicPr>
          <p:nvPr/>
        </p:nvPicPr>
        <p:blipFill>
          <a:blip r:embed="rId5" cstate="print"/>
          <a:srcRect l="30490" t="10718" r="4256" b="11032"/>
          <a:stretch>
            <a:fillRect/>
          </a:stretch>
        </p:blipFill>
        <p:spPr bwMode="auto">
          <a:xfrm>
            <a:off x="637250" y="1341635"/>
            <a:ext cx="4078766" cy="3600000"/>
          </a:xfrm>
          <a:prstGeom prst="rect">
            <a:avLst/>
          </a:prstGeom>
          <a:noFill/>
          <a:ln w="38100">
            <a:solidFill>
              <a:srgbClr val="000000"/>
            </a:solidFill>
            <a:miter lim="800000"/>
            <a:headEnd/>
            <a:tailEnd/>
          </a:ln>
        </p:spPr>
      </p:pic>
      <p:pic>
        <p:nvPicPr>
          <p:cNvPr id="9" name="Picture 4" descr="DSCN2989"/>
          <p:cNvPicPr>
            <a:picLocks noChangeAspect="1" noChangeArrowheads="1"/>
          </p:cNvPicPr>
          <p:nvPr/>
        </p:nvPicPr>
        <p:blipFill>
          <a:blip r:embed="rId6" cstate="print"/>
          <a:srcRect l="13118" t="1030" r="25223" b="7922"/>
          <a:stretch>
            <a:fillRect/>
          </a:stretch>
        </p:blipFill>
        <p:spPr bwMode="auto">
          <a:xfrm>
            <a:off x="5508625" y="1341288"/>
            <a:ext cx="2981960" cy="4680000"/>
          </a:xfrm>
          <a:prstGeom prst="rect">
            <a:avLst/>
          </a:prstGeom>
          <a:noFill/>
          <a:ln w="38100">
            <a:solidFill>
              <a:srgbClr val="000000"/>
            </a:solidFill>
            <a:miter lim="800000"/>
            <a:headEnd/>
            <a:tailEnd/>
          </a:ln>
        </p:spPr>
      </p:pic>
      <p:sp>
        <p:nvSpPr>
          <p:cNvPr id="10" name="CasellaDiTesto 9"/>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Edificio Skyline - Cosenza</a:t>
            </a:r>
          </a:p>
        </p:txBody>
      </p:sp>
      <p:sp>
        <p:nvSpPr>
          <p:cNvPr id="11" name="CasellaDiTesto 10"/>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2786058"/>
            <a:ext cx="9144000" cy="584775"/>
          </a:xfrm>
          <a:prstGeom prst="rect">
            <a:avLst/>
          </a:prstGeom>
          <a:noFill/>
        </p:spPr>
        <p:txBody>
          <a:bodyPr wrap="square" rtlCol="0">
            <a:spAutoFit/>
          </a:bodyPr>
          <a:lstStyle/>
          <a:p>
            <a:pPr algn="ctr"/>
            <a:r>
              <a:rPr lang="it-IT" sz="3200" b="1" i="1" u="sng" dirty="0" smtClean="0">
                <a:solidFill>
                  <a:schemeClr val="accent1"/>
                </a:solidFill>
              </a:rPr>
              <a:t>Risultati Sperimentali</a:t>
            </a:r>
          </a:p>
        </p:txBody>
      </p:sp>
      <p:sp>
        <p:nvSpPr>
          <p:cNvPr id="7" name="CasellaDiTesto 6"/>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Edificio Skyline - Cosenza</a:t>
            </a:r>
          </a:p>
        </p:txBody>
      </p:sp>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428604"/>
            <a:ext cx="9144000" cy="830997"/>
          </a:xfrm>
          <a:prstGeom prst="rect">
            <a:avLst/>
          </a:prstGeom>
          <a:noFill/>
        </p:spPr>
        <p:txBody>
          <a:bodyPr wrap="square" rtlCol="0">
            <a:spAutoFit/>
          </a:bodyPr>
          <a:lstStyle/>
          <a:p>
            <a:pPr algn="ctr"/>
            <a:r>
              <a:rPr lang="it-IT" sz="2400" b="1" i="1" dirty="0" smtClean="0">
                <a:solidFill>
                  <a:schemeClr val="accent2"/>
                </a:solidFill>
              </a:rPr>
              <a:t>Misure di deformazione al Palo N°5 nel corso </a:t>
            </a:r>
          </a:p>
          <a:p>
            <a:pPr algn="ctr"/>
            <a:r>
              <a:rPr lang="it-IT" sz="2400" b="1" i="1" dirty="0" smtClean="0">
                <a:solidFill>
                  <a:schemeClr val="accent2"/>
                </a:solidFill>
              </a:rPr>
              <a:t>della realizzazione dei livelli 11 - 17</a:t>
            </a:r>
          </a:p>
        </p:txBody>
      </p:sp>
      <p:pic>
        <p:nvPicPr>
          <p:cNvPr id="7" name="Picture 3"/>
          <p:cNvPicPr>
            <a:picLocks noChangeAspect="1" noChangeArrowheads="1"/>
          </p:cNvPicPr>
          <p:nvPr/>
        </p:nvPicPr>
        <p:blipFill>
          <a:blip r:embed="rId5" cstate="print"/>
          <a:srcRect/>
          <a:stretch>
            <a:fillRect/>
          </a:stretch>
        </p:blipFill>
        <p:spPr bwMode="auto">
          <a:xfrm>
            <a:off x="827584" y="1412776"/>
            <a:ext cx="7489192" cy="4320000"/>
          </a:xfrm>
          <a:prstGeom prst="rect">
            <a:avLst/>
          </a:prstGeom>
          <a:solidFill>
            <a:schemeClr val="bg1"/>
          </a:solidFill>
          <a:ln w="9525">
            <a:noFill/>
            <a:miter lim="800000"/>
            <a:headEnd/>
            <a:tailEnd/>
          </a:ln>
        </p:spPr>
      </p:pic>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4"/>
          <p:cNvPicPr>
            <a:picLocks noChangeAspect="1" noChangeArrowheads="1"/>
          </p:cNvPicPr>
          <p:nvPr/>
        </p:nvPicPr>
        <p:blipFill>
          <a:blip r:embed="rId5" cstate="print"/>
          <a:srcRect/>
          <a:stretch>
            <a:fillRect/>
          </a:stretch>
        </p:blipFill>
        <p:spPr bwMode="auto">
          <a:xfrm>
            <a:off x="951505" y="1412776"/>
            <a:ext cx="7364911" cy="4320000"/>
          </a:xfrm>
          <a:prstGeom prst="rect">
            <a:avLst/>
          </a:prstGeom>
          <a:solidFill>
            <a:schemeClr val="bg1"/>
          </a:solidFill>
          <a:ln w="9525">
            <a:noFill/>
            <a:miter lim="800000"/>
            <a:headEnd/>
            <a:tailEnd/>
          </a:ln>
        </p:spPr>
      </p:pic>
      <p:sp>
        <p:nvSpPr>
          <p:cNvPr id="8" name="CasellaDiTesto 7"/>
          <p:cNvSpPr txBox="1"/>
          <p:nvPr/>
        </p:nvSpPr>
        <p:spPr>
          <a:xfrm>
            <a:off x="0" y="428604"/>
            <a:ext cx="9144000" cy="830997"/>
          </a:xfrm>
          <a:prstGeom prst="rect">
            <a:avLst/>
          </a:prstGeom>
          <a:noFill/>
        </p:spPr>
        <p:txBody>
          <a:bodyPr wrap="square" rtlCol="0">
            <a:spAutoFit/>
          </a:bodyPr>
          <a:lstStyle/>
          <a:p>
            <a:pPr algn="ctr"/>
            <a:r>
              <a:rPr lang="it-IT" sz="2400" b="1" i="1" dirty="0" smtClean="0">
                <a:solidFill>
                  <a:schemeClr val="accent2"/>
                </a:solidFill>
              </a:rPr>
              <a:t>Misure di deformazione al Palo N°13 A nel corso </a:t>
            </a:r>
          </a:p>
          <a:p>
            <a:pPr algn="ctr"/>
            <a:r>
              <a:rPr lang="it-IT" sz="2400" b="1" i="1" dirty="0" smtClean="0">
                <a:solidFill>
                  <a:schemeClr val="accent2"/>
                </a:solidFill>
              </a:rPr>
              <a:t>della realizzazione dei livelli 11 - 17</a:t>
            </a:r>
          </a:p>
        </p:txBody>
      </p:sp>
      <p:sp>
        <p:nvSpPr>
          <p:cNvPr id="9" name="CasellaDiTesto 8"/>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7" name="Object 5"/>
          <p:cNvGraphicFramePr>
            <a:graphicFrameLocks noChangeAspect="1"/>
          </p:cNvGraphicFramePr>
          <p:nvPr/>
        </p:nvGraphicFramePr>
        <p:xfrm>
          <a:off x="743581" y="1484784"/>
          <a:ext cx="7716851" cy="4320000"/>
        </p:xfrm>
        <a:graphic>
          <a:graphicData uri="http://schemas.openxmlformats.org/presentationml/2006/ole">
            <p:oleObj spid="_x0000_s54274" name="Grafico" r:id="rId6" imgW="5000608" imgH="3410085" progId="Excel.Sheet.8">
              <p:embed/>
            </p:oleObj>
          </a:graphicData>
        </a:graphic>
      </p:graphicFrame>
      <p:sp>
        <p:nvSpPr>
          <p:cNvPr id="8" name="CasellaDiTesto 7"/>
          <p:cNvSpPr txBox="1"/>
          <p:nvPr/>
        </p:nvSpPr>
        <p:spPr>
          <a:xfrm>
            <a:off x="0" y="428604"/>
            <a:ext cx="9144000" cy="830997"/>
          </a:xfrm>
          <a:prstGeom prst="rect">
            <a:avLst/>
          </a:prstGeom>
          <a:noFill/>
        </p:spPr>
        <p:txBody>
          <a:bodyPr wrap="square" rtlCol="0">
            <a:spAutoFit/>
          </a:bodyPr>
          <a:lstStyle/>
          <a:p>
            <a:pPr algn="ctr"/>
            <a:r>
              <a:rPr lang="it-IT" sz="2400" b="1" i="1" dirty="0" smtClean="0">
                <a:solidFill>
                  <a:schemeClr val="accent2"/>
                </a:solidFill>
              </a:rPr>
              <a:t>Misure di deformazione al Pilastro N°5 nel corso </a:t>
            </a:r>
          </a:p>
          <a:p>
            <a:pPr algn="ctr"/>
            <a:r>
              <a:rPr lang="it-IT" sz="2400" b="1" i="1" dirty="0" smtClean="0">
                <a:solidFill>
                  <a:schemeClr val="accent2"/>
                </a:solidFill>
              </a:rPr>
              <a:t>della realizzazione dei livelli 11 - 17</a:t>
            </a:r>
          </a:p>
        </p:txBody>
      </p:sp>
      <p:sp>
        <p:nvSpPr>
          <p:cNvPr id="9" name="CasellaDiTesto 8"/>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55298" name="Object 3"/>
          <p:cNvGraphicFramePr>
            <a:graphicFrameLocks noChangeAspect="1"/>
          </p:cNvGraphicFramePr>
          <p:nvPr/>
        </p:nvGraphicFramePr>
        <p:xfrm>
          <a:off x="805843" y="1485264"/>
          <a:ext cx="7582581" cy="4320000"/>
        </p:xfrm>
        <a:graphic>
          <a:graphicData uri="http://schemas.openxmlformats.org/presentationml/2006/ole">
            <p:oleObj spid="_x0000_s55298" name="Grafico" r:id="rId6" imgW="5057792" imgH="3448185" progId="Excel.Sheet.8">
              <p:embed/>
            </p:oleObj>
          </a:graphicData>
        </a:graphic>
      </p:graphicFrame>
      <p:sp>
        <p:nvSpPr>
          <p:cNvPr id="8" name="CasellaDiTesto 7"/>
          <p:cNvSpPr txBox="1"/>
          <p:nvPr/>
        </p:nvSpPr>
        <p:spPr>
          <a:xfrm>
            <a:off x="0" y="428604"/>
            <a:ext cx="9144000" cy="830997"/>
          </a:xfrm>
          <a:prstGeom prst="rect">
            <a:avLst/>
          </a:prstGeom>
          <a:noFill/>
        </p:spPr>
        <p:txBody>
          <a:bodyPr wrap="square" rtlCol="0">
            <a:spAutoFit/>
          </a:bodyPr>
          <a:lstStyle/>
          <a:p>
            <a:pPr algn="ctr"/>
            <a:r>
              <a:rPr lang="it-IT" sz="2400" b="1" i="1" dirty="0" smtClean="0">
                <a:solidFill>
                  <a:schemeClr val="accent2"/>
                </a:solidFill>
              </a:rPr>
              <a:t>Misure di deformazione al Pilastro N°13 nel corso </a:t>
            </a:r>
          </a:p>
          <a:p>
            <a:pPr algn="ctr"/>
            <a:r>
              <a:rPr lang="it-IT" sz="2400" b="1" i="1" dirty="0" smtClean="0">
                <a:solidFill>
                  <a:schemeClr val="accent2"/>
                </a:solidFill>
              </a:rPr>
              <a:t>della realizzazione dei livelli 11 - 17</a:t>
            </a:r>
          </a:p>
        </p:txBody>
      </p:sp>
      <p:sp>
        <p:nvSpPr>
          <p:cNvPr id="9" name="CasellaDiTesto 8"/>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2538707"/>
            <a:ext cx="9144000" cy="646331"/>
          </a:xfrm>
          <a:prstGeom prst="rect">
            <a:avLst/>
          </a:prstGeom>
          <a:noFill/>
        </p:spPr>
        <p:txBody>
          <a:bodyPr wrap="square" rtlCol="0">
            <a:spAutoFit/>
          </a:bodyPr>
          <a:lstStyle/>
          <a:p>
            <a:pPr algn="ctr"/>
            <a:r>
              <a:rPr lang="it-IT" sz="3600" b="1" i="1" u="sng" dirty="0" smtClean="0">
                <a:solidFill>
                  <a:schemeClr val="accent1"/>
                </a:solidFill>
              </a:rPr>
              <a:t>Misure per il controllo periodico</a:t>
            </a:r>
            <a:endParaRPr lang="it-IT" sz="2400" b="1" i="1" u="sng" dirty="0" smtClean="0">
              <a:solidFill>
                <a:schemeClr val="accent1"/>
              </a:solidFill>
            </a:endParaRPr>
          </a:p>
        </p:txBody>
      </p:sp>
      <p:sp>
        <p:nvSpPr>
          <p:cNvPr id="7" name="CasellaDiTesto 6"/>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Edificio Skyline - Cosenza</a:t>
            </a:r>
          </a:p>
        </p:txBody>
      </p:sp>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Misure per il controllo periodico</a:t>
            </a:r>
          </a:p>
        </p:txBody>
      </p:sp>
      <p:sp>
        <p:nvSpPr>
          <p:cNvPr id="7" name="Rectangle 2"/>
          <p:cNvSpPr txBox="1">
            <a:spLocks noChangeArrowheads="1"/>
          </p:cNvSpPr>
          <p:nvPr/>
        </p:nvSpPr>
        <p:spPr>
          <a:xfrm>
            <a:off x="227013" y="1204914"/>
            <a:ext cx="8737600" cy="4152912"/>
          </a:xfrm>
          <a:prstGeom prst="rect">
            <a:avLst/>
          </a:prstGeom>
        </p:spPr>
        <p:txBody>
          <a:bodyPr vert="horz" lIns="91440" tIns="45720" rIns="91440" bIns="45720" rtlCol="0">
            <a:normAutofit/>
          </a:bodyPr>
          <a:lstStyle/>
          <a:p>
            <a:pPr marL="0" marR="0" lvl="0" indent="0" algn="just" defTabSz="914400" rtl="0" eaLnBrk="1" fontAlgn="auto" latinLnBrk="0" hangingPunct="1">
              <a:lnSpc>
                <a:spcPct val="100000"/>
              </a:lnSpc>
              <a:spcBef>
                <a:spcPct val="20000"/>
              </a:spcBef>
              <a:spcAft>
                <a:spcPts val="0"/>
              </a:spcAft>
              <a:buClrTx/>
              <a:buSzTx/>
              <a:buFont typeface="Wingdings" pitchFamily="2" charset="2"/>
              <a:buNone/>
              <a:tabLst/>
              <a:defRPr/>
            </a:pPr>
            <a:r>
              <a:rPr kumimoji="0" lang="it-IT" altLang="it-IT" sz="2000" b="1" i="1" u="none" strike="noStrike" kern="1200" cap="none" spc="0" normalizeH="0" baseline="0" noProof="0" dirty="0" smtClean="0">
                <a:ln>
                  <a:noFill/>
                </a:ln>
                <a:effectLst/>
                <a:uLnTx/>
                <a:uFillTx/>
                <a:latin typeface="+mn-lt"/>
                <a:ea typeface="+mn-ea"/>
                <a:cs typeface="+mn-cs"/>
              </a:rPr>
              <a:t>Caratteristiche dei dati sperimentali:</a:t>
            </a:r>
          </a:p>
          <a:p>
            <a:pPr marL="0" marR="0" lvl="0" indent="0" algn="just" defTabSz="914400" rtl="0" eaLnBrk="1" fontAlgn="auto" latinLnBrk="0" hangingPunct="1">
              <a:lnSpc>
                <a:spcPct val="10000"/>
              </a:lnSpc>
              <a:spcBef>
                <a:spcPct val="20000"/>
              </a:spcBef>
              <a:spcAft>
                <a:spcPts val="0"/>
              </a:spcAft>
              <a:buClrTx/>
              <a:buSzTx/>
              <a:buFont typeface="Arial" pitchFamily="34" charset="0"/>
              <a:buChar char="•"/>
              <a:tabLst/>
              <a:defRPr/>
            </a:pPr>
            <a:endParaRPr kumimoji="0" lang="it-IT" altLang="it-IT" sz="900" b="1" i="1" u="none" strike="noStrike" kern="1200" cap="none" spc="0" normalizeH="0" baseline="0" noProof="0" dirty="0" smtClean="0">
              <a:ln>
                <a:noFill/>
              </a:ln>
              <a:solidFill>
                <a:srgbClr val="004C07"/>
              </a:solidFill>
              <a:effectLst/>
              <a:uLnTx/>
              <a:uFillTx/>
              <a:latin typeface="+mn-lt"/>
              <a:ea typeface="+mn-ea"/>
              <a:cs typeface="+mn-cs"/>
            </a:endParaRPr>
          </a:p>
          <a:p>
            <a:pPr marL="0" marR="0" lvl="0" indent="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it-IT" altLang="it-IT" b="0" i="0" u="none" strike="noStrike" kern="1200" cap="none" spc="0" normalizeH="0" baseline="0" noProof="0" dirty="0" smtClean="0">
                <a:ln>
                  <a:noFill/>
                </a:ln>
                <a:solidFill>
                  <a:srgbClr val="004C07"/>
                </a:solidFill>
                <a:effectLst/>
                <a:uLnTx/>
                <a:uFillTx/>
                <a:latin typeface="+mn-lt"/>
                <a:ea typeface="+mn-ea"/>
                <a:cs typeface="+mn-cs"/>
              </a:rPr>
              <a:t> </a:t>
            </a:r>
            <a:r>
              <a:rPr kumimoji="0" lang="it-IT" altLang="it-IT" b="0" i="0" u="none" strike="noStrike" kern="1200" cap="none" spc="0" normalizeH="0" baseline="0" noProof="0" dirty="0" smtClean="0">
                <a:ln>
                  <a:noFill/>
                </a:ln>
                <a:effectLst/>
                <a:uLnTx/>
                <a:uFillTx/>
                <a:latin typeface="+mn-lt"/>
                <a:ea typeface="+mn-ea"/>
                <a:cs typeface="+mn-cs"/>
              </a:rPr>
              <a:t>Valori di spostamento acquisiti dall’entrata in servizio dell’edificio e pertanto in presenza di carichi sia di peso proprio, sia permanente, che accidentale. </a:t>
            </a:r>
          </a:p>
          <a:p>
            <a:pPr marL="0" marR="0" lvl="0" indent="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it-IT" altLang="it-IT" b="0" i="0" u="none" strike="noStrike" kern="1200" cap="none" spc="0" normalizeH="0" baseline="0" noProof="0" dirty="0" smtClean="0">
                <a:ln>
                  <a:noFill/>
                </a:ln>
                <a:effectLst/>
                <a:uLnTx/>
                <a:uFillTx/>
                <a:latin typeface="+mn-lt"/>
                <a:ea typeface="+mn-ea"/>
                <a:cs typeface="+mn-cs"/>
              </a:rPr>
              <a:t> Creazione di un </a:t>
            </a:r>
            <a:r>
              <a:rPr kumimoji="0" lang="it-IT" altLang="it-IT" b="0" i="1" u="none" strike="noStrike" kern="1200" cap="none" spc="0" normalizeH="0" baseline="0" noProof="0" dirty="0" smtClean="0">
                <a:ln>
                  <a:noFill/>
                </a:ln>
                <a:effectLst/>
                <a:uLnTx/>
                <a:uFillTx/>
                <a:latin typeface="+mn-lt"/>
                <a:ea typeface="+mn-ea"/>
                <a:cs typeface="+mn-cs"/>
              </a:rPr>
              <a:t>data base</a:t>
            </a:r>
            <a:r>
              <a:rPr kumimoji="0" lang="it-IT" altLang="it-IT" b="0" i="0" u="none" strike="noStrike" kern="1200" cap="none" spc="0" normalizeH="0" baseline="0" noProof="0" dirty="0" smtClean="0">
                <a:ln>
                  <a:noFill/>
                </a:ln>
                <a:effectLst/>
                <a:uLnTx/>
                <a:uFillTx/>
                <a:latin typeface="+mn-lt"/>
                <a:ea typeface="+mn-ea"/>
                <a:cs typeface="+mn-cs"/>
              </a:rPr>
              <a:t> relativo alla valutazione di tutte le perturbazioni indotte, dalle condizioni ambientali, ai regimi di sforzo oramai consolidati e definitivi. </a:t>
            </a:r>
          </a:p>
          <a:p>
            <a:pPr marL="0" marR="0" lvl="0" indent="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it-IT" altLang="it-IT" b="0" i="0" u="none" strike="noStrike" kern="1200" cap="none" spc="0" normalizeH="0" baseline="0" noProof="0" dirty="0" smtClean="0">
                <a:ln>
                  <a:noFill/>
                </a:ln>
                <a:effectLst/>
                <a:uLnTx/>
                <a:uFillTx/>
                <a:latin typeface="+mn-lt"/>
                <a:ea typeface="+mn-ea"/>
                <a:cs typeface="+mn-cs"/>
              </a:rPr>
              <a:t> Valori di spostamento correlati con le misure di temperatura interne al fabbricato, e all’esterno. </a:t>
            </a:r>
          </a:p>
          <a:p>
            <a:pPr marL="0" marR="0" lvl="0" indent="0" algn="just" defTabSz="914400" rtl="0" eaLnBrk="1" fontAlgn="auto" latinLnBrk="0" hangingPunct="1">
              <a:lnSpc>
                <a:spcPct val="100000"/>
              </a:lnSpc>
              <a:spcBef>
                <a:spcPct val="20000"/>
              </a:spcBef>
              <a:spcAft>
                <a:spcPts val="0"/>
              </a:spcAft>
              <a:buClrTx/>
              <a:buSzTx/>
              <a:buFontTx/>
              <a:buNone/>
              <a:tabLst/>
              <a:defRPr/>
            </a:pPr>
            <a:endParaRPr kumimoji="0" lang="it-IT" altLang="it-IT" sz="200" b="1" i="1" u="none" strike="noStrike" kern="1200" cap="none" spc="0" normalizeH="0" baseline="0" noProof="0" dirty="0" smtClean="0">
              <a:ln>
                <a:noFill/>
              </a:ln>
              <a:effectLst/>
              <a:uLnTx/>
              <a:uFillTx/>
              <a:latin typeface="+mn-lt"/>
              <a:ea typeface="+mn-ea"/>
              <a:cs typeface="+mn-cs"/>
            </a:endParaRPr>
          </a:p>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it-IT" altLang="it-IT" b="1" i="1" u="none" strike="noStrike" kern="1200" cap="none" spc="0" normalizeH="0" baseline="0" noProof="0" dirty="0" smtClean="0">
                <a:ln>
                  <a:noFill/>
                </a:ln>
                <a:effectLst/>
                <a:uLnTx/>
                <a:uFillTx/>
                <a:latin typeface="+mn-lt"/>
                <a:ea typeface="+mn-ea"/>
                <a:cs typeface="+mn-cs"/>
              </a:rPr>
              <a:t>Finalità: </a:t>
            </a:r>
          </a:p>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it-IT" altLang="it-IT" b="0" i="0" u="none" strike="noStrike" kern="1200" cap="none" spc="0" normalizeH="0" baseline="0" noProof="0" dirty="0" smtClean="0">
                <a:ln>
                  <a:noFill/>
                </a:ln>
                <a:effectLst/>
                <a:uLnTx/>
                <a:uFillTx/>
                <a:latin typeface="+mn-lt"/>
                <a:ea typeface="+mn-ea"/>
                <a:cs typeface="Times New Roman" pitchFamily="18" charset="0"/>
              </a:rPr>
              <a:t>Con il data base storico, sarà possibile eseguire controlli di affidabilità con metodologia comparativa in futuro e nel corso della vita utile del fabbricato. La verifica potrà essere effettuata in qualsiasi periodo dell’anno, disponendo di un campione di riferimento costruito su un intervallo di oltre 19 mesi di osservazione.</a:t>
            </a:r>
            <a:r>
              <a:rPr kumimoji="0" lang="it-IT" altLang="it-IT" b="0" i="0" u="none" strike="noStrike" kern="1200" cap="none" spc="0" normalizeH="0" baseline="0" noProof="0" dirty="0" smtClean="0">
                <a:ln>
                  <a:noFill/>
                </a:ln>
                <a:effectLst/>
                <a:uLnTx/>
                <a:uFillTx/>
                <a:latin typeface="+mn-lt"/>
                <a:ea typeface="+mn-ea"/>
                <a:cs typeface="+mn-cs"/>
              </a:rPr>
              <a:t> </a:t>
            </a:r>
          </a:p>
        </p:txBody>
      </p:sp>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descr="Immagine2"/>
          <p:cNvPicPr>
            <a:picLocks noChangeAspect="1" noChangeArrowheads="1"/>
          </p:cNvPicPr>
          <p:nvPr/>
        </p:nvPicPr>
        <p:blipFill>
          <a:blip r:embed="rId6" cstate="print"/>
          <a:srcRect/>
          <a:stretch>
            <a:fillRect/>
          </a:stretch>
        </p:blipFill>
        <p:spPr bwMode="auto">
          <a:xfrm>
            <a:off x="232439" y="1580562"/>
            <a:ext cx="5554007" cy="3888376"/>
          </a:xfrm>
          <a:prstGeom prst="rect">
            <a:avLst/>
          </a:prstGeom>
          <a:noFill/>
          <a:ln w="9525">
            <a:noFill/>
            <a:miter lim="800000"/>
            <a:headEnd/>
            <a:tailEnd/>
          </a:ln>
        </p:spPr>
      </p:pic>
      <p:graphicFrame>
        <p:nvGraphicFramePr>
          <p:cNvPr id="8" name="Object 8"/>
          <p:cNvGraphicFramePr>
            <a:graphicFrameLocks noChangeAspect="1"/>
          </p:cNvGraphicFramePr>
          <p:nvPr/>
        </p:nvGraphicFramePr>
        <p:xfrm>
          <a:off x="5972176" y="1142984"/>
          <a:ext cx="2854142" cy="5348302"/>
        </p:xfrm>
        <a:graphic>
          <a:graphicData uri="http://schemas.openxmlformats.org/presentationml/2006/ole">
            <p:oleObj spid="_x0000_s56322" name="AutoCAD Drawing" r:id="rId7" imgW="9652958" imgH="4580626" progId="">
              <p:embed/>
            </p:oleObj>
          </a:graphicData>
        </a:graphic>
      </p:graphicFrame>
      <p:sp>
        <p:nvSpPr>
          <p:cNvPr id="9" name="CasellaDiTesto 8"/>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Misure per il controllo periodico</a:t>
            </a:r>
          </a:p>
        </p:txBody>
      </p:sp>
      <p:sp>
        <p:nvSpPr>
          <p:cNvPr id="10" name="CasellaDiTesto 9"/>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4"/>
          <p:cNvPicPr>
            <a:picLocks noChangeAspect="1" noChangeArrowheads="1"/>
          </p:cNvPicPr>
          <p:nvPr/>
        </p:nvPicPr>
        <p:blipFill>
          <a:blip r:embed="rId5" cstate="print"/>
          <a:srcRect/>
          <a:stretch>
            <a:fillRect/>
          </a:stretch>
        </p:blipFill>
        <p:spPr bwMode="auto">
          <a:xfrm>
            <a:off x="1643042" y="2276843"/>
            <a:ext cx="6027756" cy="1982577"/>
          </a:xfrm>
          <a:prstGeom prst="rect">
            <a:avLst/>
          </a:prstGeom>
          <a:noFill/>
          <a:ln w="9525">
            <a:noFill/>
            <a:miter lim="800000"/>
            <a:headEnd/>
            <a:tailEnd/>
          </a:ln>
        </p:spPr>
      </p:pic>
      <p:pic>
        <p:nvPicPr>
          <p:cNvPr id="9" name="Picture 5"/>
          <p:cNvPicPr>
            <a:picLocks noChangeAspect="1" noChangeArrowheads="1"/>
          </p:cNvPicPr>
          <p:nvPr/>
        </p:nvPicPr>
        <p:blipFill>
          <a:blip r:embed="rId6" cstate="print"/>
          <a:srcRect/>
          <a:stretch>
            <a:fillRect/>
          </a:stretch>
        </p:blipFill>
        <p:spPr bwMode="auto">
          <a:xfrm>
            <a:off x="1643042" y="4372863"/>
            <a:ext cx="6027756" cy="2209069"/>
          </a:xfrm>
          <a:prstGeom prst="rect">
            <a:avLst/>
          </a:prstGeom>
          <a:noFill/>
          <a:ln w="9525">
            <a:noFill/>
            <a:miter lim="800000"/>
            <a:headEnd/>
            <a:tailEnd/>
          </a:ln>
        </p:spPr>
      </p:pic>
      <p:pic>
        <p:nvPicPr>
          <p:cNvPr id="10" name="Picture 3"/>
          <p:cNvPicPr>
            <a:picLocks noChangeAspect="1" noChangeArrowheads="1"/>
          </p:cNvPicPr>
          <p:nvPr/>
        </p:nvPicPr>
        <p:blipFill>
          <a:blip r:embed="rId7" cstate="print"/>
          <a:srcRect/>
          <a:stretch>
            <a:fillRect/>
          </a:stretch>
        </p:blipFill>
        <p:spPr bwMode="auto">
          <a:xfrm>
            <a:off x="1643042" y="214290"/>
            <a:ext cx="6027756" cy="1913117"/>
          </a:xfrm>
          <a:prstGeom prst="rect">
            <a:avLst/>
          </a:prstGeom>
          <a:noFill/>
          <a:ln w="9525">
            <a:noFill/>
            <a:miter lim="800000"/>
            <a:headEnd/>
            <a:tailEnd/>
          </a:ln>
        </p:spPr>
      </p:pic>
      <p:sp>
        <p:nvSpPr>
          <p:cNvPr id="11" name="CasellaDiTesto 10"/>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Ricognizione sullo stato dei luoghi</a:t>
            </a:r>
            <a:endParaRPr lang="it-IT" sz="2400" b="1" i="1" dirty="0">
              <a:solidFill>
                <a:schemeClr val="accent2"/>
              </a:solidFill>
            </a:endParaRPr>
          </a:p>
        </p:txBody>
      </p:sp>
      <p:pic>
        <p:nvPicPr>
          <p:cNvPr id="7" name="Picture 8" descr="Foto Esterno 30"/>
          <p:cNvPicPr>
            <a:picLocks noChangeAspect="1" noChangeArrowheads="1"/>
          </p:cNvPicPr>
          <p:nvPr/>
        </p:nvPicPr>
        <p:blipFill>
          <a:blip r:embed="rId5" cstate="print"/>
          <a:srcRect/>
          <a:stretch>
            <a:fillRect/>
          </a:stretch>
        </p:blipFill>
        <p:spPr bwMode="auto">
          <a:xfrm>
            <a:off x="1315465" y="1826454"/>
            <a:ext cx="2970000" cy="3960000"/>
          </a:xfrm>
          <a:prstGeom prst="rect">
            <a:avLst/>
          </a:prstGeom>
          <a:noFill/>
          <a:ln w="38100" algn="ctr">
            <a:solidFill>
              <a:schemeClr val="accent6">
                <a:lumMod val="50000"/>
              </a:schemeClr>
            </a:solidFill>
            <a:miter lim="800000"/>
            <a:headEnd/>
            <a:tailEnd/>
          </a:ln>
        </p:spPr>
      </p:pic>
      <p:pic>
        <p:nvPicPr>
          <p:cNvPr id="8" name="Picture 9" descr="Foto Esterno 30"/>
          <p:cNvPicPr>
            <a:picLocks noChangeAspect="1" noChangeArrowheads="1"/>
          </p:cNvPicPr>
          <p:nvPr/>
        </p:nvPicPr>
        <p:blipFill>
          <a:blip r:embed="rId6" cstate="print"/>
          <a:srcRect r="50348"/>
          <a:stretch>
            <a:fillRect/>
          </a:stretch>
        </p:blipFill>
        <p:spPr bwMode="auto">
          <a:xfrm>
            <a:off x="5231829" y="1826454"/>
            <a:ext cx="2554881" cy="3960000"/>
          </a:xfrm>
          <a:prstGeom prst="rect">
            <a:avLst/>
          </a:prstGeom>
          <a:noFill/>
          <a:ln w="38100" algn="ctr">
            <a:solidFill>
              <a:schemeClr val="accent6">
                <a:lumMod val="50000"/>
              </a:schemeClr>
            </a:solidFill>
            <a:miter lim="800000"/>
            <a:headEnd/>
            <a:tailEnd/>
          </a:ln>
        </p:spPr>
      </p:pic>
      <p:sp>
        <p:nvSpPr>
          <p:cNvPr id="9" name="CasellaDiTesto 8"/>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7" name="Object 7"/>
          <p:cNvGraphicFramePr>
            <a:graphicFrameLocks noChangeAspect="1"/>
          </p:cNvGraphicFramePr>
          <p:nvPr/>
        </p:nvGraphicFramePr>
        <p:xfrm>
          <a:off x="2272113" y="610362"/>
          <a:ext cx="4378337" cy="3156776"/>
        </p:xfrm>
        <a:graphic>
          <a:graphicData uri="http://schemas.openxmlformats.org/presentationml/2006/ole">
            <p:oleObj spid="_x0000_s57346" name="AutoCAD Drawing" r:id="rId6" imgW="9652958" imgH="4580626" progId="">
              <p:embed/>
            </p:oleObj>
          </a:graphicData>
        </a:graphic>
      </p:graphicFrame>
      <p:pic>
        <p:nvPicPr>
          <p:cNvPr id="8" name="Picture 9" descr="Immagine3"/>
          <p:cNvPicPr>
            <a:picLocks noChangeAspect="1" noChangeArrowheads="1"/>
          </p:cNvPicPr>
          <p:nvPr/>
        </p:nvPicPr>
        <p:blipFill>
          <a:blip r:embed="rId7" cstate="print"/>
          <a:srcRect/>
          <a:stretch>
            <a:fillRect/>
          </a:stretch>
        </p:blipFill>
        <p:spPr bwMode="auto">
          <a:xfrm rot="5400000">
            <a:off x="3361948" y="2322405"/>
            <a:ext cx="2771172" cy="5841619"/>
          </a:xfrm>
          <a:prstGeom prst="rect">
            <a:avLst/>
          </a:prstGeom>
          <a:noFill/>
          <a:ln w="9525">
            <a:noFill/>
            <a:miter lim="800000"/>
            <a:headEnd/>
            <a:tailEnd/>
          </a:ln>
        </p:spPr>
      </p:pic>
      <p:sp>
        <p:nvSpPr>
          <p:cNvPr id="9" name="CasellaDiTesto 8"/>
          <p:cNvSpPr txBox="1"/>
          <p:nvPr/>
        </p:nvSpPr>
        <p:spPr>
          <a:xfrm>
            <a:off x="0" y="214290"/>
            <a:ext cx="9144000" cy="461665"/>
          </a:xfrm>
          <a:prstGeom prst="rect">
            <a:avLst/>
          </a:prstGeom>
          <a:noFill/>
        </p:spPr>
        <p:txBody>
          <a:bodyPr wrap="square" rtlCol="0">
            <a:spAutoFit/>
          </a:bodyPr>
          <a:lstStyle/>
          <a:p>
            <a:pPr algn="ctr"/>
            <a:r>
              <a:rPr lang="it-IT" sz="2400" b="1" i="1" dirty="0" smtClean="0">
                <a:solidFill>
                  <a:schemeClr val="accent2"/>
                </a:solidFill>
              </a:rPr>
              <a:t>Misure per il controllo periodico</a:t>
            </a:r>
          </a:p>
        </p:txBody>
      </p:sp>
      <p:sp>
        <p:nvSpPr>
          <p:cNvPr id="10" name="CasellaDiTesto 9"/>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4"/>
          <p:cNvPicPr>
            <a:picLocks noChangeAspect="1" noChangeArrowheads="1"/>
          </p:cNvPicPr>
          <p:nvPr/>
        </p:nvPicPr>
        <p:blipFill>
          <a:blip r:embed="rId5" cstate="print"/>
          <a:srcRect/>
          <a:stretch>
            <a:fillRect/>
          </a:stretch>
        </p:blipFill>
        <p:spPr bwMode="auto">
          <a:xfrm>
            <a:off x="1227138" y="285728"/>
            <a:ext cx="6513214" cy="1938414"/>
          </a:xfrm>
          <a:prstGeom prst="rect">
            <a:avLst/>
          </a:prstGeom>
          <a:noFill/>
          <a:ln w="9525">
            <a:noFill/>
            <a:miter lim="800000"/>
            <a:headEnd/>
            <a:tailEnd/>
          </a:ln>
        </p:spPr>
      </p:pic>
      <p:pic>
        <p:nvPicPr>
          <p:cNvPr id="8" name="Picture 5"/>
          <p:cNvPicPr>
            <a:picLocks noChangeAspect="1" noChangeArrowheads="1"/>
          </p:cNvPicPr>
          <p:nvPr/>
        </p:nvPicPr>
        <p:blipFill>
          <a:blip r:embed="rId6" cstate="print"/>
          <a:srcRect/>
          <a:stretch>
            <a:fillRect/>
          </a:stretch>
        </p:blipFill>
        <p:spPr bwMode="auto">
          <a:xfrm>
            <a:off x="1227138" y="2145928"/>
            <a:ext cx="6513214" cy="2357864"/>
          </a:xfrm>
          <a:prstGeom prst="rect">
            <a:avLst/>
          </a:prstGeom>
          <a:noFill/>
          <a:ln w="9525">
            <a:noFill/>
            <a:miter lim="800000"/>
            <a:headEnd/>
            <a:tailEnd/>
          </a:ln>
        </p:spPr>
      </p:pic>
      <p:pic>
        <p:nvPicPr>
          <p:cNvPr id="9" name="Picture 6"/>
          <p:cNvPicPr>
            <a:picLocks noChangeAspect="1" noChangeArrowheads="1"/>
          </p:cNvPicPr>
          <p:nvPr/>
        </p:nvPicPr>
        <p:blipFill>
          <a:blip r:embed="rId7" cstate="print"/>
          <a:srcRect/>
          <a:stretch>
            <a:fillRect/>
          </a:stretch>
        </p:blipFill>
        <p:spPr bwMode="auto">
          <a:xfrm>
            <a:off x="1227138" y="4428384"/>
            <a:ext cx="6513214" cy="2183607"/>
          </a:xfrm>
          <a:prstGeom prst="rect">
            <a:avLst/>
          </a:prstGeom>
          <a:noFill/>
          <a:ln w="9525">
            <a:noFill/>
            <a:miter lim="800000"/>
            <a:headEnd/>
            <a:tailEnd/>
          </a:ln>
        </p:spPr>
      </p:pic>
      <p:sp>
        <p:nvSpPr>
          <p:cNvPr id="10" name="CasellaDiTesto 9"/>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58370" name="Object 8"/>
          <p:cNvGraphicFramePr>
            <a:graphicFrameLocks noChangeAspect="1"/>
          </p:cNvGraphicFramePr>
          <p:nvPr/>
        </p:nvGraphicFramePr>
        <p:xfrm>
          <a:off x="357984" y="1627830"/>
          <a:ext cx="4574056" cy="3953819"/>
        </p:xfrm>
        <a:graphic>
          <a:graphicData uri="http://schemas.openxmlformats.org/presentationml/2006/ole">
            <p:oleObj spid="_x0000_s58370" name="AutoCAD Drawing" r:id="rId6" imgW="9652958" imgH="4580626" progId="">
              <p:embed/>
            </p:oleObj>
          </a:graphicData>
        </a:graphic>
      </p:graphicFrame>
      <p:graphicFrame>
        <p:nvGraphicFramePr>
          <p:cNvPr id="58371" name="Object 10"/>
          <p:cNvGraphicFramePr>
            <a:graphicFrameLocks noChangeAspect="1"/>
          </p:cNvGraphicFramePr>
          <p:nvPr/>
        </p:nvGraphicFramePr>
        <p:xfrm>
          <a:off x="5148263" y="996887"/>
          <a:ext cx="3352827" cy="5456301"/>
        </p:xfrm>
        <a:graphic>
          <a:graphicData uri="http://schemas.openxmlformats.org/presentationml/2006/ole">
            <p:oleObj spid="_x0000_s58371" name="AutoCAD Drawing" r:id="rId7" imgW="11753850" imgH="7019925" progId="">
              <p:embed/>
            </p:oleObj>
          </a:graphicData>
        </a:graphic>
      </p:graphicFrame>
      <p:sp>
        <p:nvSpPr>
          <p:cNvPr id="9" name="CasellaDiTesto 8"/>
          <p:cNvSpPr txBox="1"/>
          <p:nvPr/>
        </p:nvSpPr>
        <p:spPr>
          <a:xfrm>
            <a:off x="0" y="428604"/>
            <a:ext cx="9144000" cy="461665"/>
          </a:xfrm>
          <a:prstGeom prst="rect">
            <a:avLst/>
          </a:prstGeom>
          <a:noFill/>
        </p:spPr>
        <p:txBody>
          <a:bodyPr wrap="square" rtlCol="0">
            <a:spAutoFit/>
          </a:bodyPr>
          <a:lstStyle/>
          <a:p>
            <a:pPr algn="ctr"/>
            <a:r>
              <a:rPr lang="it-IT" sz="2400" b="1" i="1" dirty="0" smtClean="0">
                <a:solidFill>
                  <a:schemeClr val="accent2"/>
                </a:solidFill>
              </a:rPr>
              <a:t>Misure per il controllo periodico</a:t>
            </a:r>
          </a:p>
        </p:txBody>
      </p:sp>
      <p:sp>
        <p:nvSpPr>
          <p:cNvPr id="10" name="CasellaDiTesto 9"/>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4"/>
          <p:cNvPicPr>
            <a:picLocks noChangeAspect="1" noChangeArrowheads="1"/>
          </p:cNvPicPr>
          <p:nvPr/>
        </p:nvPicPr>
        <p:blipFill>
          <a:blip r:embed="rId5" cstate="print"/>
          <a:srcRect/>
          <a:stretch>
            <a:fillRect/>
          </a:stretch>
        </p:blipFill>
        <p:spPr bwMode="auto">
          <a:xfrm>
            <a:off x="1252788" y="285728"/>
            <a:ext cx="6559572" cy="1915506"/>
          </a:xfrm>
          <a:prstGeom prst="rect">
            <a:avLst/>
          </a:prstGeom>
          <a:noFill/>
          <a:ln w="9525">
            <a:noFill/>
            <a:miter lim="800000"/>
            <a:headEnd/>
            <a:tailEnd/>
          </a:ln>
        </p:spPr>
      </p:pic>
      <p:pic>
        <p:nvPicPr>
          <p:cNvPr id="8" name="Picture 5"/>
          <p:cNvPicPr>
            <a:picLocks noChangeAspect="1" noChangeArrowheads="1"/>
          </p:cNvPicPr>
          <p:nvPr/>
        </p:nvPicPr>
        <p:blipFill>
          <a:blip r:embed="rId6" cstate="print"/>
          <a:srcRect/>
          <a:stretch>
            <a:fillRect/>
          </a:stretch>
        </p:blipFill>
        <p:spPr bwMode="auto">
          <a:xfrm>
            <a:off x="1230563" y="2190920"/>
            <a:ext cx="6559572" cy="2025750"/>
          </a:xfrm>
          <a:prstGeom prst="rect">
            <a:avLst/>
          </a:prstGeom>
          <a:noFill/>
          <a:ln w="9525">
            <a:noFill/>
            <a:miter lim="800000"/>
            <a:headEnd/>
            <a:tailEnd/>
          </a:ln>
        </p:spPr>
      </p:pic>
      <p:pic>
        <p:nvPicPr>
          <p:cNvPr id="9" name="Picture 6"/>
          <p:cNvPicPr>
            <a:picLocks noChangeAspect="1" noChangeArrowheads="1"/>
          </p:cNvPicPr>
          <p:nvPr/>
        </p:nvPicPr>
        <p:blipFill>
          <a:blip r:embed="rId7" cstate="print"/>
          <a:srcRect/>
          <a:stretch>
            <a:fillRect/>
          </a:stretch>
        </p:blipFill>
        <p:spPr bwMode="auto">
          <a:xfrm>
            <a:off x="1252788" y="4293096"/>
            <a:ext cx="6559572" cy="2077811"/>
          </a:xfrm>
          <a:prstGeom prst="rect">
            <a:avLst/>
          </a:prstGeom>
          <a:noFill/>
          <a:ln w="9525">
            <a:noFill/>
            <a:miter lim="800000"/>
            <a:headEnd/>
            <a:tailEnd/>
          </a:ln>
        </p:spPr>
      </p:pic>
      <p:sp>
        <p:nvSpPr>
          <p:cNvPr id="10" name="CasellaDiTesto 9"/>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59394" name="Object 9"/>
          <p:cNvGraphicFramePr>
            <a:graphicFrameLocks noChangeAspect="1"/>
          </p:cNvGraphicFramePr>
          <p:nvPr/>
        </p:nvGraphicFramePr>
        <p:xfrm>
          <a:off x="1547813" y="671919"/>
          <a:ext cx="5381641" cy="3341281"/>
        </p:xfrm>
        <a:graphic>
          <a:graphicData uri="http://schemas.openxmlformats.org/presentationml/2006/ole">
            <p:oleObj spid="_x0000_s59394" name="AutoCAD Drawing" r:id="rId6" imgW="9652958" imgH="4580626" progId="">
              <p:embed/>
            </p:oleObj>
          </a:graphicData>
        </a:graphic>
      </p:graphicFrame>
      <p:graphicFrame>
        <p:nvGraphicFramePr>
          <p:cNvPr id="59395" name="Object 11"/>
          <p:cNvGraphicFramePr>
            <a:graphicFrameLocks noChangeAspect="1"/>
          </p:cNvGraphicFramePr>
          <p:nvPr/>
        </p:nvGraphicFramePr>
        <p:xfrm>
          <a:off x="1428728" y="4214818"/>
          <a:ext cx="6311624" cy="2227981"/>
        </p:xfrm>
        <a:graphic>
          <a:graphicData uri="http://schemas.openxmlformats.org/presentationml/2006/ole">
            <p:oleObj spid="_x0000_s59395" name="AutoCAD Drawing" r:id="rId7" imgW="11753850" imgH="7019925" progId="">
              <p:embed/>
            </p:oleObj>
          </a:graphicData>
        </a:graphic>
      </p:graphicFrame>
      <p:sp>
        <p:nvSpPr>
          <p:cNvPr id="9" name="CasellaDiTesto 8"/>
          <p:cNvSpPr txBox="1"/>
          <p:nvPr/>
        </p:nvSpPr>
        <p:spPr>
          <a:xfrm>
            <a:off x="0" y="214290"/>
            <a:ext cx="9144000" cy="461665"/>
          </a:xfrm>
          <a:prstGeom prst="rect">
            <a:avLst/>
          </a:prstGeom>
          <a:noFill/>
        </p:spPr>
        <p:txBody>
          <a:bodyPr wrap="square" rtlCol="0">
            <a:spAutoFit/>
          </a:bodyPr>
          <a:lstStyle/>
          <a:p>
            <a:pPr algn="ctr"/>
            <a:r>
              <a:rPr lang="it-IT" sz="2400" b="1" i="1" dirty="0" smtClean="0">
                <a:solidFill>
                  <a:schemeClr val="accent2"/>
                </a:solidFill>
              </a:rPr>
              <a:t>Misure per il controllo periodico</a:t>
            </a:r>
          </a:p>
        </p:txBody>
      </p:sp>
      <p:sp>
        <p:nvSpPr>
          <p:cNvPr id="10" name="CasellaDiTesto 9"/>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3"/>
          <p:cNvPicPr>
            <a:picLocks noChangeAspect="1" noChangeArrowheads="1"/>
          </p:cNvPicPr>
          <p:nvPr/>
        </p:nvPicPr>
        <p:blipFill>
          <a:blip r:embed="rId5" cstate="print"/>
          <a:srcRect/>
          <a:stretch>
            <a:fillRect/>
          </a:stretch>
        </p:blipFill>
        <p:spPr bwMode="auto">
          <a:xfrm>
            <a:off x="1269158" y="214290"/>
            <a:ext cx="6525928" cy="2154536"/>
          </a:xfrm>
          <a:prstGeom prst="rect">
            <a:avLst/>
          </a:prstGeom>
          <a:noFill/>
          <a:ln w="9525">
            <a:noFill/>
            <a:miter lim="800000"/>
            <a:headEnd/>
            <a:tailEnd/>
          </a:ln>
        </p:spPr>
      </p:pic>
      <p:pic>
        <p:nvPicPr>
          <p:cNvPr id="8" name="Picture 5"/>
          <p:cNvPicPr>
            <a:picLocks noChangeAspect="1" noChangeArrowheads="1"/>
          </p:cNvPicPr>
          <p:nvPr/>
        </p:nvPicPr>
        <p:blipFill>
          <a:blip r:embed="rId6" cstate="print"/>
          <a:srcRect/>
          <a:stretch>
            <a:fillRect/>
          </a:stretch>
        </p:blipFill>
        <p:spPr bwMode="auto">
          <a:xfrm>
            <a:off x="1259632" y="2289708"/>
            <a:ext cx="6547284" cy="2238118"/>
          </a:xfrm>
          <a:prstGeom prst="rect">
            <a:avLst/>
          </a:prstGeom>
          <a:noFill/>
          <a:ln w="9525">
            <a:noFill/>
            <a:miter lim="800000"/>
            <a:headEnd/>
            <a:tailEnd/>
          </a:ln>
        </p:spPr>
      </p:pic>
      <p:pic>
        <p:nvPicPr>
          <p:cNvPr id="9" name="Picture 6"/>
          <p:cNvPicPr>
            <a:picLocks noChangeAspect="1" noChangeArrowheads="1"/>
          </p:cNvPicPr>
          <p:nvPr/>
        </p:nvPicPr>
        <p:blipFill>
          <a:blip r:embed="rId7" cstate="print"/>
          <a:srcRect/>
          <a:stretch>
            <a:fillRect/>
          </a:stretch>
        </p:blipFill>
        <p:spPr bwMode="auto">
          <a:xfrm>
            <a:off x="1269157" y="4262852"/>
            <a:ext cx="6547284" cy="2357299"/>
          </a:xfrm>
          <a:prstGeom prst="rect">
            <a:avLst/>
          </a:prstGeom>
          <a:noFill/>
          <a:ln w="9525">
            <a:noFill/>
            <a:miter lim="800000"/>
            <a:headEnd/>
            <a:tailEnd/>
          </a:ln>
        </p:spPr>
      </p:pic>
      <p:sp>
        <p:nvSpPr>
          <p:cNvPr id="10" name="CasellaDiTesto 9"/>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Ricognizione sullo stato dei luoghi</a:t>
            </a:r>
            <a:endParaRPr lang="it-IT" sz="2400" b="1" i="1" dirty="0">
              <a:solidFill>
                <a:schemeClr val="accent2"/>
              </a:solidFill>
            </a:endParaRPr>
          </a:p>
        </p:txBody>
      </p:sp>
      <p:pic>
        <p:nvPicPr>
          <p:cNvPr id="9" name="Picture 8" descr="AUT_0001"/>
          <p:cNvPicPr>
            <a:picLocks noChangeAspect="1" noChangeArrowheads="1"/>
          </p:cNvPicPr>
          <p:nvPr/>
        </p:nvPicPr>
        <p:blipFill>
          <a:blip r:embed="rId5" cstate="print"/>
          <a:srcRect/>
          <a:stretch>
            <a:fillRect/>
          </a:stretch>
        </p:blipFill>
        <p:spPr bwMode="auto">
          <a:xfrm>
            <a:off x="4716463" y="1524000"/>
            <a:ext cx="4090987" cy="3089275"/>
          </a:xfrm>
          <a:prstGeom prst="rect">
            <a:avLst/>
          </a:prstGeom>
          <a:noFill/>
          <a:ln w="38100" algn="ctr">
            <a:solidFill>
              <a:schemeClr val="accent6">
                <a:lumMod val="50000"/>
              </a:schemeClr>
            </a:solidFill>
            <a:miter lim="800000"/>
            <a:headEnd/>
            <a:tailEnd/>
          </a:ln>
        </p:spPr>
      </p:pic>
      <p:pic>
        <p:nvPicPr>
          <p:cNvPr id="10" name="Picture 9" descr="F_13"/>
          <p:cNvPicPr>
            <a:picLocks noChangeAspect="1" noChangeArrowheads="1"/>
          </p:cNvPicPr>
          <p:nvPr/>
        </p:nvPicPr>
        <p:blipFill>
          <a:blip r:embed="rId6" cstate="print"/>
          <a:srcRect/>
          <a:stretch>
            <a:fillRect/>
          </a:stretch>
        </p:blipFill>
        <p:spPr bwMode="auto">
          <a:xfrm>
            <a:off x="546100" y="1498600"/>
            <a:ext cx="3089275" cy="4090988"/>
          </a:xfrm>
          <a:prstGeom prst="rect">
            <a:avLst/>
          </a:prstGeom>
          <a:noFill/>
          <a:ln w="38100" algn="ctr">
            <a:solidFill>
              <a:schemeClr val="accent6">
                <a:lumMod val="50000"/>
              </a:schemeClr>
            </a:solidFill>
            <a:miter lim="800000"/>
            <a:headEnd/>
            <a:tailEnd/>
          </a:ln>
        </p:spPr>
      </p:pic>
      <p:pic>
        <p:nvPicPr>
          <p:cNvPr id="12" name="Picture 10" descr="F_117"/>
          <p:cNvPicPr>
            <a:picLocks noChangeAspect="1" noChangeArrowheads="1"/>
          </p:cNvPicPr>
          <p:nvPr/>
        </p:nvPicPr>
        <p:blipFill>
          <a:blip r:embed="rId7" cstate="print"/>
          <a:srcRect/>
          <a:stretch>
            <a:fillRect/>
          </a:stretch>
        </p:blipFill>
        <p:spPr bwMode="auto">
          <a:xfrm>
            <a:off x="3067050" y="2924175"/>
            <a:ext cx="2728913" cy="3613150"/>
          </a:xfrm>
          <a:prstGeom prst="rect">
            <a:avLst/>
          </a:prstGeom>
          <a:noFill/>
          <a:ln w="38100" algn="ctr">
            <a:solidFill>
              <a:schemeClr val="accent6">
                <a:lumMod val="50000"/>
              </a:schemeClr>
            </a:solidFill>
            <a:miter lim="800000"/>
            <a:headEnd/>
            <a:tailEnd/>
          </a:ln>
        </p:spPr>
      </p:pic>
      <p:sp>
        <p:nvSpPr>
          <p:cNvPr id="13" name="CasellaDiTesto 12"/>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Sistema di Monitoraggio</a:t>
            </a:r>
            <a:endParaRPr lang="it-IT" sz="2400" b="1" i="1" dirty="0">
              <a:solidFill>
                <a:schemeClr val="accent2"/>
              </a:solidFill>
            </a:endParaRPr>
          </a:p>
        </p:txBody>
      </p:sp>
      <p:graphicFrame>
        <p:nvGraphicFramePr>
          <p:cNvPr id="7" name="Object 2"/>
          <p:cNvGraphicFramePr>
            <a:graphicFrameLocks noChangeAspect="1"/>
          </p:cNvGraphicFramePr>
          <p:nvPr/>
        </p:nvGraphicFramePr>
        <p:xfrm>
          <a:off x="838200" y="1571612"/>
          <a:ext cx="2590800" cy="4421188"/>
        </p:xfrm>
        <a:graphic>
          <a:graphicData uri="http://schemas.openxmlformats.org/presentationml/2006/ole">
            <p:oleObj spid="_x0000_s46082" name="AutoCAD Drawing" r:id="rId6" imgW="11658600" imgH="7048500" progId="AutoCAD.Drawing.17">
              <p:embed/>
            </p:oleObj>
          </a:graphicData>
        </a:graphic>
      </p:graphicFrame>
      <p:pic>
        <p:nvPicPr>
          <p:cNvPr id="8" name="Picture 3" descr="P14-A-2"/>
          <p:cNvPicPr>
            <a:picLocks noChangeAspect="1" noChangeArrowheads="1"/>
          </p:cNvPicPr>
          <p:nvPr/>
        </p:nvPicPr>
        <p:blipFill>
          <a:blip r:embed="rId7" cstate="print"/>
          <a:srcRect/>
          <a:stretch>
            <a:fillRect/>
          </a:stretch>
        </p:blipFill>
        <p:spPr bwMode="auto">
          <a:xfrm>
            <a:off x="3952875" y="2147875"/>
            <a:ext cx="4416425" cy="3313112"/>
          </a:xfrm>
          <a:prstGeom prst="rect">
            <a:avLst/>
          </a:prstGeom>
          <a:noFill/>
          <a:ln w="28575" algn="ctr">
            <a:solidFill>
              <a:schemeClr val="accent6">
                <a:lumMod val="50000"/>
              </a:schemeClr>
            </a:solidFill>
            <a:miter lim="800000"/>
            <a:headEnd/>
            <a:tailEnd/>
          </a:ln>
        </p:spPr>
      </p:pic>
      <p:sp>
        <p:nvSpPr>
          <p:cNvPr id="9" name="CasellaDiTesto 8"/>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Sistema di </a:t>
            </a:r>
            <a:r>
              <a:rPr lang="it-IT" sz="2400" b="1" i="1" dirty="0" smtClean="0">
                <a:solidFill>
                  <a:schemeClr val="accent2"/>
                </a:solidFill>
              </a:rPr>
              <a:t>Monitoraggio</a:t>
            </a:r>
            <a:endParaRPr lang="it-IT" sz="2400" b="1" i="1" dirty="0">
              <a:solidFill>
                <a:schemeClr val="accent2"/>
              </a:solidFill>
            </a:endParaRPr>
          </a:p>
        </p:txBody>
      </p:sp>
      <p:graphicFrame>
        <p:nvGraphicFramePr>
          <p:cNvPr id="7" name="Object 2"/>
          <p:cNvGraphicFramePr>
            <a:graphicFrameLocks noChangeAspect="1"/>
          </p:cNvGraphicFramePr>
          <p:nvPr/>
        </p:nvGraphicFramePr>
        <p:xfrm>
          <a:off x="714348" y="1357298"/>
          <a:ext cx="2362200" cy="4421187"/>
        </p:xfrm>
        <a:graphic>
          <a:graphicData uri="http://schemas.openxmlformats.org/presentationml/2006/ole">
            <p:oleObj spid="_x0000_s47106" name="AutoCAD Drawing" r:id="rId6" imgW="11658600" imgH="7048500" progId="AutoCAD.Drawing.17">
              <p:embed/>
            </p:oleObj>
          </a:graphicData>
        </a:graphic>
      </p:graphicFrame>
      <p:pic>
        <p:nvPicPr>
          <p:cNvPr id="8" name="Picture 7" descr="P13-C2"/>
          <p:cNvPicPr>
            <a:picLocks noChangeAspect="1" noChangeArrowheads="1"/>
          </p:cNvPicPr>
          <p:nvPr/>
        </p:nvPicPr>
        <p:blipFill>
          <a:blip r:embed="rId7" cstate="print"/>
          <a:srcRect/>
          <a:stretch>
            <a:fillRect/>
          </a:stretch>
        </p:blipFill>
        <p:spPr bwMode="auto">
          <a:xfrm>
            <a:off x="3609948" y="1717660"/>
            <a:ext cx="5111750" cy="3833813"/>
          </a:xfrm>
          <a:prstGeom prst="rect">
            <a:avLst/>
          </a:prstGeom>
          <a:noFill/>
          <a:ln w="38100" algn="ctr">
            <a:solidFill>
              <a:schemeClr val="accent6">
                <a:lumMod val="50000"/>
              </a:schemeClr>
            </a:solidFill>
            <a:miter lim="800000"/>
            <a:headEnd/>
            <a:tailEnd/>
          </a:ln>
        </p:spPr>
      </p:pic>
      <p:sp>
        <p:nvSpPr>
          <p:cNvPr id="9" name="CasellaDiTesto 8"/>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Sistema di Monitoraggio</a:t>
            </a:r>
            <a:endParaRPr lang="it-IT" sz="2400" b="1" i="1" dirty="0">
              <a:solidFill>
                <a:schemeClr val="accent2"/>
              </a:solidFill>
            </a:endParaRPr>
          </a:p>
        </p:txBody>
      </p:sp>
      <p:pic>
        <p:nvPicPr>
          <p:cNvPr id="7" name="Picture 8"/>
          <p:cNvPicPr>
            <a:picLocks noChangeAspect="1" noChangeArrowheads="1"/>
          </p:cNvPicPr>
          <p:nvPr/>
        </p:nvPicPr>
        <p:blipFill>
          <a:blip r:embed="rId5" cstate="print"/>
          <a:srcRect/>
          <a:stretch>
            <a:fillRect/>
          </a:stretch>
        </p:blipFill>
        <p:spPr bwMode="auto">
          <a:xfrm>
            <a:off x="251520" y="1110927"/>
            <a:ext cx="5033963" cy="2678113"/>
          </a:xfrm>
          <a:prstGeom prst="rect">
            <a:avLst/>
          </a:prstGeom>
          <a:noFill/>
          <a:ln w="9525">
            <a:noFill/>
            <a:miter lim="800000"/>
            <a:headEnd/>
            <a:tailEnd/>
          </a:ln>
        </p:spPr>
      </p:pic>
      <p:pic>
        <p:nvPicPr>
          <p:cNvPr id="8" name="Picture 10"/>
          <p:cNvPicPr>
            <a:picLocks noChangeAspect="1" noChangeArrowheads="1"/>
          </p:cNvPicPr>
          <p:nvPr/>
        </p:nvPicPr>
        <p:blipFill>
          <a:blip r:embed="rId6" cstate="print"/>
          <a:srcRect/>
          <a:stretch>
            <a:fillRect/>
          </a:stretch>
        </p:blipFill>
        <p:spPr bwMode="auto">
          <a:xfrm>
            <a:off x="3635896" y="3573016"/>
            <a:ext cx="5076825" cy="2732088"/>
          </a:xfrm>
          <a:prstGeom prst="rect">
            <a:avLst/>
          </a:prstGeom>
          <a:noFill/>
          <a:ln w="9525">
            <a:noFill/>
            <a:miter lim="800000"/>
            <a:headEnd/>
            <a:tailEnd/>
          </a:ln>
        </p:spPr>
      </p:pic>
      <p:sp>
        <p:nvSpPr>
          <p:cNvPr id="9" name="CasellaDiTesto 8"/>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5"/>
          <p:cNvSpPr>
            <a:spLocks noChangeArrowheads="1"/>
          </p:cNvSpPr>
          <p:nvPr/>
        </p:nvSpPr>
        <p:spPr bwMode="auto">
          <a:xfrm>
            <a:off x="214282" y="1785926"/>
            <a:ext cx="8715436" cy="1625605"/>
          </a:xfrm>
          <a:prstGeom prst="rect">
            <a:avLst/>
          </a:prstGeom>
          <a:noFill/>
          <a:ln w="9525">
            <a:noFill/>
            <a:miter lim="800000"/>
            <a:headEnd/>
            <a:tailEnd/>
          </a:ln>
        </p:spPr>
        <p:txBody>
          <a:bodyPr anchor="b"/>
          <a:lstStyle/>
          <a:p>
            <a:pPr marL="444500" indent="-444500" algn="just">
              <a:lnSpc>
                <a:spcPct val="130000"/>
              </a:lnSpc>
              <a:buFontTx/>
              <a:buChar char="•"/>
              <a:defRPr/>
            </a:pPr>
            <a:r>
              <a:rPr lang="it-IT" dirty="0"/>
              <a:t>Il controllo in opera ha evidenziato uno stato di attività.</a:t>
            </a:r>
          </a:p>
          <a:p>
            <a:pPr marL="444500" indent="-444500" algn="just">
              <a:lnSpc>
                <a:spcPct val="130000"/>
              </a:lnSpc>
              <a:defRPr/>
            </a:pPr>
            <a:endParaRPr lang="it-IT" dirty="0"/>
          </a:p>
          <a:p>
            <a:pPr marL="444500" indent="-444500" algn="just">
              <a:lnSpc>
                <a:spcPct val="130000"/>
              </a:lnSpc>
              <a:buFontTx/>
              <a:buChar char="•"/>
              <a:defRPr/>
            </a:pPr>
            <a:r>
              <a:rPr lang="it-IT" dirty="0"/>
              <a:t>Attività decisionale relativa alla messa in sicurezza: è stato progettato ed installato un sistema di messa in sicurezza</a:t>
            </a:r>
          </a:p>
        </p:txBody>
      </p:sp>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Casi di studio</a:t>
            </a:r>
            <a:endParaRPr lang="it-IT" sz="1400" b="1" i="1" dirty="0">
              <a:solidFill>
                <a:schemeClr val="accent2"/>
              </a:solidFill>
            </a:endParaRPr>
          </a:p>
        </p:txBody>
      </p:sp>
      <p:sp>
        <p:nvSpPr>
          <p:cNvPr id="9" name="CasellaDiTesto 8"/>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Sistema di Monitoraggio</a:t>
            </a:r>
            <a:endParaRPr lang="it-IT" sz="2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1304</TotalTime>
  <Words>881</Words>
  <Application>Microsoft Office PowerPoint</Application>
  <PresentationFormat>Presentazione su schermo (4:3)</PresentationFormat>
  <Paragraphs>539</Paragraphs>
  <Slides>45</Slides>
  <Notes>0</Notes>
  <HiddenSlides>0</HiddenSlides>
  <MMClips>0</MMClips>
  <ScaleCrop>false</ScaleCrop>
  <HeadingPairs>
    <vt:vector size="6" baseType="variant">
      <vt:variant>
        <vt:lpstr>Tema</vt:lpstr>
      </vt:variant>
      <vt:variant>
        <vt:i4>1</vt:i4>
      </vt:variant>
      <vt:variant>
        <vt:lpstr>Server OLE incorporati</vt:lpstr>
      </vt:variant>
      <vt:variant>
        <vt:i4>2</vt:i4>
      </vt:variant>
      <vt:variant>
        <vt:lpstr>Titoli diapositive</vt:lpstr>
      </vt:variant>
      <vt:variant>
        <vt:i4>45</vt:i4>
      </vt:variant>
    </vt:vector>
  </HeadingPairs>
  <TitlesOfParts>
    <vt:vector size="48" baseType="lpstr">
      <vt:lpstr>Tema di Office</vt:lpstr>
      <vt:lpstr>AutoCAD Drawing</vt:lpstr>
      <vt:lpstr>Grafico</vt:lpstr>
      <vt:lpstr>SEMINARIO:</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Corso Base I: Il Controllo dei materiali e delle strutture: La verifica di Edifici Esistenti</dc:title>
  <dc:creator>dolly</dc:creator>
  <cp:lastModifiedBy>Ing. Porco Antonello</cp:lastModifiedBy>
  <cp:revision>173</cp:revision>
  <dcterms:created xsi:type="dcterms:W3CDTF">2014-05-02T08:31:20Z</dcterms:created>
  <dcterms:modified xsi:type="dcterms:W3CDTF">2014-06-03T12:13:19Z</dcterms:modified>
</cp:coreProperties>
</file>