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95" r:id="rId2"/>
    <p:sldId id="260" r:id="rId3"/>
    <p:sldId id="299" r:id="rId4"/>
    <p:sldId id="324" r:id="rId5"/>
    <p:sldId id="323" r:id="rId6"/>
    <p:sldId id="296" r:id="rId7"/>
    <p:sldId id="297" r:id="rId8"/>
    <p:sldId id="298" r:id="rId9"/>
    <p:sldId id="300" r:id="rId10"/>
    <p:sldId id="301" r:id="rId11"/>
    <p:sldId id="302" r:id="rId12"/>
    <p:sldId id="303" r:id="rId13"/>
    <p:sldId id="304" r:id="rId14"/>
    <p:sldId id="325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29" r:id="rId25"/>
    <p:sldId id="328" r:id="rId26"/>
    <p:sldId id="327" r:id="rId27"/>
    <p:sldId id="326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70" d="100"/>
          <a:sy n="70" d="100"/>
        </p:scale>
        <p:origin x="-2730" y="-8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B8CD5-EC2B-4310-A062-E44A857F1396}" type="datetimeFigureOut">
              <a:rPr lang="it-IT" smtClean="0"/>
              <a:pPr/>
              <a:t>03/06/2014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7B128-95FF-4C02-8A6D-30598BB20F5D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5.jpeg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3.jpe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7.jpe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4.png"/><Relationship Id="rId7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2" y="151280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dirty="0"/>
          </a:p>
        </p:txBody>
      </p:sp>
      <p:pic>
        <p:nvPicPr>
          <p:cNvPr id="16" name="Picture 12" descr="lot_ek_edificio_terziario_8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429"/>
          <a:stretch>
            <a:fillRect/>
          </a:stretch>
        </p:blipFill>
        <p:spPr bwMode="auto">
          <a:xfrm>
            <a:off x="0" y="1588"/>
            <a:ext cx="9144000" cy="68564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977101"/>
            <a:ext cx="9144000" cy="795508"/>
          </a:xfrm>
        </p:spPr>
        <p:txBody>
          <a:bodyPr>
            <a:normAutofit/>
          </a:bodyPr>
          <a:lstStyle/>
          <a:p>
            <a:r>
              <a:rPr lang="it-IT" sz="3200" b="1" i="1" dirty="0" smtClean="0">
                <a:solidFill>
                  <a:schemeClr val="accent1"/>
                </a:solidFill>
              </a:rPr>
              <a:t>SEMINARIO:</a:t>
            </a:r>
            <a:endParaRPr lang="it-IT" sz="3200" b="1" i="1" dirty="0">
              <a:solidFill>
                <a:schemeClr val="accent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0" y="4529088"/>
            <a:ext cx="91688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tx2"/>
                </a:solidFill>
                <a:latin typeface="+mj-lt"/>
              </a:rPr>
              <a:t>Mercoledì 4 Giugno 2014 </a:t>
            </a:r>
            <a:endParaRPr lang="it-IT" sz="2000" b="1" i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-19100" y="3246075"/>
            <a:ext cx="9181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400" b="1" i="1" dirty="0">
                <a:solidFill>
                  <a:schemeClr val="accent2"/>
                </a:solidFill>
              </a:rPr>
              <a:t>Strutture esistenti e di nuova realizzazione: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400" b="1" i="1" dirty="0">
                <a:solidFill>
                  <a:schemeClr val="accent2"/>
                </a:solidFill>
              </a:rPr>
              <a:t>V</a:t>
            </a:r>
            <a:r>
              <a:rPr lang="it-IT" altLang="it-IT" sz="2400" b="1" i="1" dirty="0" smtClean="0">
                <a:solidFill>
                  <a:schemeClr val="accent2"/>
                </a:solidFill>
              </a:rPr>
              <a:t>erifiche </a:t>
            </a:r>
            <a:r>
              <a:rPr lang="it-IT" altLang="it-IT" sz="2400" b="1" i="1" dirty="0">
                <a:solidFill>
                  <a:schemeClr val="accent2"/>
                </a:solidFill>
              </a:rPr>
              <a:t>di sicurezza - </a:t>
            </a:r>
            <a:r>
              <a:rPr lang="it-IT" altLang="it-IT" sz="2400" b="1" i="1" dirty="0" smtClean="0">
                <a:solidFill>
                  <a:schemeClr val="accent2"/>
                </a:solidFill>
              </a:rPr>
              <a:t>Monitoraggio e Controlli </a:t>
            </a:r>
            <a:r>
              <a:rPr lang="it-IT" altLang="it-IT" sz="2400" b="1" i="1" dirty="0">
                <a:solidFill>
                  <a:schemeClr val="accent2"/>
                </a:solidFill>
              </a:rPr>
              <a:t>NDT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214282" y="5286388"/>
            <a:ext cx="40719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i="1" dirty="0" smtClean="0"/>
          </a:p>
          <a:p>
            <a:r>
              <a:rPr lang="it-IT" i="1" dirty="0" smtClean="0"/>
              <a:t> </a:t>
            </a:r>
          </a:p>
          <a:p>
            <a:endParaRPr lang="it-IT" i="1" dirty="0"/>
          </a:p>
        </p:txBody>
      </p:sp>
      <p:pic>
        <p:nvPicPr>
          <p:cNvPr id="15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234831"/>
            <a:ext cx="1054339" cy="961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20"/>
          <p:cNvSpPr txBox="1">
            <a:spLocks noChangeArrowheads="1" noChangeShapeType="1"/>
          </p:cNvSpPr>
          <p:nvPr/>
        </p:nvSpPr>
        <p:spPr bwMode="auto">
          <a:xfrm>
            <a:off x="214282" y="1214422"/>
            <a:ext cx="12969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195" tIns="36195" rIns="36195" bIns="36195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b="1" i="1" dirty="0">
                <a:solidFill>
                  <a:schemeClr val="accent2"/>
                </a:solidFill>
                <a:latin typeface="Times New Roman" pitchFamily="18" charset="0"/>
              </a:rPr>
              <a:t>Via A. Foresti, 5 25127 Brescia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b="1" i="1" dirty="0">
                <a:solidFill>
                  <a:schemeClr val="accent2"/>
                </a:solidFill>
                <a:latin typeface="Times New Roman" pitchFamily="18" charset="0"/>
              </a:rPr>
              <a:t>www.aipnd.it</a:t>
            </a:r>
          </a:p>
        </p:txBody>
      </p:sp>
      <p:pic>
        <p:nvPicPr>
          <p:cNvPr id="20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5394325"/>
            <a:ext cx="1296987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999" y="206455"/>
            <a:ext cx="1296987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CasellaDiTesto 21"/>
          <p:cNvSpPr txBox="1"/>
          <p:nvPr/>
        </p:nvSpPr>
        <p:spPr>
          <a:xfrm>
            <a:off x="0" y="5572140"/>
            <a:ext cx="9168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it-IT" altLang="it-IT" sz="1600" b="1" i="1" dirty="0">
                <a:solidFill>
                  <a:schemeClr val="tx2"/>
                </a:solidFill>
              </a:rPr>
              <a:t>Aula corsi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it-IT" altLang="it-IT" sz="1600" b="1" i="1" dirty="0">
                <a:solidFill>
                  <a:schemeClr val="tx2"/>
                </a:solidFill>
              </a:rPr>
              <a:t>Auditorium Centro Pastorale Cardinal Urbani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it-IT" altLang="it-IT" sz="1600" b="1" i="1" dirty="0">
                <a:solidFill>
                  <a:schemeClr val="tx2"/>
                </a:solidFill>
              </a:rPr>
              <a:t>Via </a:t>
            </a:r>
            <a:r>
              <a:rPr lang="it-IT" altLang="it-IT" sz="1600" b="1" i="1" dirty="0" err="1">
                <a:solidFill>
                  <a:schemeClr val="tx2"/>
                </a:solidFill>
              </a:rPr>
              <a:t>Visinoni</a:t>
            </a:r>
            <a:r>
              <a:rPr lang="it-IT" altLang="it-IT" sz="1600" b="1" i="1" dirty="0">
                <a:solidFill>
                  <a:schemeClr val="tx2"/>
                </a:solidFill>
              </a:rPr>
              <a:t>, 4/c – Zelarino -  Venezia</a:t>
            </a:r>
            <a:endParaRPr lang="it-IT" sz="1600" b="1" i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0" y="1928802"/>
            <a:ext cx="9168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 smtClean="0">
                <a:solidFill>
                  <a:schemeClr val="tx2"/>
                </a:solidFill>
                <a:latin typeface="+mj-lt"/>
              </a:rPr>
              <a:t>Sistemi Diagnostici non invasivi </a:t>
            </a:r>
          </a:p>
          <a:p>
            <a:pPr algn="ctr"/>
            <a:r>
              <a:rPr lang="it-IT" sz="2400" b="1" i="1" dirty="0" smtClean="0">
                <a:solidFill>
                  <a:schemeClr val="tx2"/>
                </a:solidFill>
                <a:latin typeface="+mj-lt"/>
              </a:rPr>
              <a:t>per l’accertamento di cause e vizi costruttivi</a:t>
            </a:r>
            <a:endParaRPr lang="it-IT" sz="2400" b="1" i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7286644" y="5929330"/>
            <a:ext cx="1573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chemeClr val="tx2"/>
                </a:solidFill>
              </a:rPr>
              <a:t>PARTE I</a:t>
            </a:r>
            <a:endParaRPr lang="it-IT" sz="20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" y="428604"/>
            <a:ext cx="914399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u="sng" dirty="0">
                <a:solidFill>
                  <a:schemeClr val="accent2"/>
                </a:solidFill>
              </a:rPr>
              <a:t>NORME TECNICHE PER LE COSTRUZIONI</a:t>
            </a:r>
          </a:p>
          <a:p>
            <a:pPr algn="ctr"/>
            <a:r>
              <a:rPr lang="it-IT" altLang="it-IT" sz="2400" b="1" u="sng" dirty="0">
                <a:solidFill>
                  <a:schemeClr val="accent2"/>
                </a:solidFill>
              </a:rPr>
              <a:t> </a:t>
            </a:r>
            <a:r>
              <a:rPr lang="it-IT" altLang="it-IT" sz="2400" b="1" u="sng" dirty="0" err="1">
                <a:solidFill>
                  <a:schemeClr val="accent2"/>
                </a:solidFill>
              </a:rPr>
              <a:t>D.M</a:t>
            </a:r>
            <a:r>
              <a:rPr lang="it-IT" altLang="it-IT" sz="2400" b="1" u="sng" dirty="0">
                <a:solidFill>
                  <a:schemeClr val="accent2"/>
                </a:solidFill>
              </a:rPr>
              <a:t> 14 GENNAIO 2008</a:t>
            </a:r>
            <a:endParaRPr lang="it-IT" altLang="it-IT" sz="2400" u="sng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" y="109847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2000" b="1" u="sng" dirty="0">
                <a:solidFill>
                  <a:schemeClr val="accent2"/>
                </a:solidFill>
              </a:rPr>
              <a:t>CAPITOLO 8 </a:t>
            </a: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250825" y="1917700"/>
            <a:ext cx="2808288" cy="1223963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0825" y="2133600"/>
            <a:ext cx="27352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2200" i="1" dirty="0"/>
              <a:t>Rilievo delle sezioni resistenti in c.a</a:t>
            </a:r>
            <a:r>
              <a:rPr lang="it-IT" altLang="it-IT" sz="2200" i="1" dirty="0">
                <a:solidFill>
                  <a:srgbClr val="FF6600"/>
                </a:solidFill>
              </a:rPr>
              <a:t>.</a:t>
            </a:r>
          </a:p>
        </p:txBody>
      </p:sp>
      <p:sp>
        <p:nvSpPr>
          <p:cNvPr id="11" name="Oval 29"/>
          <p:cNvSpPr>
            <a:spLocks noChangeArrowheads="1"/>
          </p:cNvSpPr>
          <p:nvPr/>
        </p:nvSpPr>
        <p:spPr bwMode="auto">
          <a:xfrm>
            <a:off x="3132138" y="3032125"/>
            <a:ext cx="2952750" cy="1333500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3203575" y="3213100"/>
            <a:ext cx="2735263" cy="108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2200" i="1" dirty="0"/>
              <a:t>Analisi dei materiali in opera</a:t>
            </a:r>
          </a:p>
          <a:p>
            <a:pPr algn="ctr">
              <a:lnSpc>
                <a:spcPct val="30000"/>
              </a:lnSpc>
              <a:spcBef>
                <a:spcPct val="50000"/>
              </a:spcBef>
            </a:pPr>
            <a:r>
              <a:rPr lang="it-IT" altLang="it-IT" sz="2200" i="1" dirty="0" smtClean="0"/>
              <a:t>(</a:t>
            </a:r>
            <a:r>
              <a:rPr lang="it-IT" altLang="it-IT" sz="2200" i="1" dirty="0" err="1" smtClean="0"/>
              <a:t>Cls</a:t>
            </a:r>
            <a:r>
              <a:rPr lang="it-IT" altLang="it-IT" sz="2200" i="1" dirty="0" smtClean="0"/>
              <a:t> e acciaio)</a:t>
            </a:r>
            <a:r>
              <a:rPr lang="it-IT" altLang="it-IT" sz="2200" i="1" dirty="0" smtClean="0">
                <a:solidFill>
                  <a:srgbClr val="FF6600"/>
                </a:solidFill>
              </a:rPr>
              <a:t> </a:t>
            </a:r>
            <a:endParaRPr lang="it-IT" altLang="it-IT" sz="2200" i="1" dirty="0">
              <a:solidFill>
                <a:srgbClr val="FF6600"/>
              </a:solidFill>
            </a:endParaRPr>
          </a:p>
        </p:txBody>
      </p:sp>
      <p:sp>
        <p:nvSpPr>
          <p:cNvPr id="13" name="Oval 31"/>
          <p:cNvSpPr>
            <a:spLocks noChangeArrowheads="1"/>
          </p:cNvSpPr>
          <p:nvPr/>
        </p:nvSpPr>
        <p:spPr bwMode="auto">
          <a:xfrm>
            <a:off x="4714876" y="4572009"/>
            <a:ext cx="4178299" cy="1377942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4" name="Text Box 32"/>
          <p:cNvSpPr txBox="1">
            <a:spLocks noChangeArrowheads="1"/>
          </p:cNvSpPr>
          <p:nvPr/>
        </p:nvSpPr>
        <p:spPr bwMode="auto">
          <a:xfrm>
            <a:off x="4932363" y="4762500"/>
            <a:ext cx="389096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2200" i="1" dirty="0"/>
              <a:t>Stima dei coefficienti di sicurezza per carichi verticali e per sisma</a:t>
            </a:r>
          </a:p>
        </p:txBody>
      </p:sp>
      <p:sp>
        <p:nvSpPr>
          <p:cNvPr id="15" name="Rectangle 35"/>
          <p:cNvSpPr>
            <a:spLocks noChangeArrowheads="1"/>
          </p:cNvSpPr>
          <p:nvPr/>
        </p:nvSpPr>
        <p:spPr bwMode="auto">
          <a:xfrm>
            <a:off x="1" y="138581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2000" b="1" u="sng" dirty="0">
                <a:solidFill>
                  <a:schemeClr val="accent2"/>
                </a:solidFill>
              </a:rPr>
              <a:t>Strutture in C</a:t>
            </a:r>
            <a:r>
              <a:rPr lang="it-IT" sz="2000" b="1" u="sng" dirty="0" smtClean="0">
                <a:solidFill>
                  <a:schemeClr val="accent2"/>
                </a:solidFill>
              </a:rPr>
              <a:t>alcestruzzo Armato </a:t>
            </a:r>
            <a:endParaRPr lang="it-IT" sz="2000" b="1" u="sng" dirty="0">
              <a:solidFill>
                <a:schemeClr val="accent2"/>
              </a:solidFill>
            </a:endParaRPr>
          </a:p>
        </p:txBody>
      </p:sp>
      <p:sp>
        <p:nvSpPr>
          <p:cNvPr id="16" name="Oval 36"/>
          <p:cNvSpPr>
            <a:spLocks noChangeArrowheads="1"/>
          </p:cNvSpPr>
          <p:nvPr/>
        </p:nvSpPr>
        <p:spPr bwMode="auto">
          <a:xfrm>
            <a:off x="755650" y="4581525"/>
            <a:ext cx="3168650" cy="1439863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7" name="Text Box 37"/>
          <p:cNvSpPr txBox="1">
            <a:spLocks noChangeArrowheads="1"/>
          </p:cNvSpPr>
          <p:nvPr/>
        </p:nvSpPr>
        <p:spPr bwMode="auto">
          <a:xfrm>
            <a:off x="973138" y="4652963"/>
            <a:ext cx="27352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2200" i="1" dirty="0"/>
              <a:t>Tecniche </a:t>
            </a:r>
            <a:r>
              <a:rPr lang="it-IT" altLang="it-IT" sz="2200" i="1" dirty="0" smtClean="0"/>
              <a:t>NDT Per la </a:t>
            </a:r>
            <a:r>
              <a:rPr lang="it-IT" altLang="it-IT" sz="2200" i="1" dirty="0"/>
              <a:t>Caratterizzazione meccanica </a:t>
            </a:r>
            <a:r>
              <a:rPr lang="it-IT" altLang="it-IT" sz="2200" i="1" dirty="0" smtClean="0"/>
              <a:t>dei  materiali</a:t>
            </a:r>
            <a:endParaRPr lang="it-IT" altLang="it-IT" sz="2200" i="1" dirty="0"/>
          </a:p>
        </p:txBody>
      </p:sp>
      <p:sp>
        <p:nvSpPr>
          <p:cNvPr id="18" name="AutoShape 33"/>
          <p:cNvSpPr>
            <a:spLocks noChangeArrowheads="1"/>
          </p:cNvSpPr>
          <p:nvPr/>
        </p:nvSpPr>
        <p:spPr bwMode="auto">
          <a:xfrm rot="13026491">
            <a:off x="2916238" y="2781300"/>
            <a:ext cx="649287" cy="431800"/>
          </a:xfrm>
          <a:prstGeom prst="leftArrow">
            <a:avLst>
              <a:gd name="adj1" fmla="val 50000"/>
              <a:gd name="adj2" fmla="val 37592"/>
            </a:avLst>
          </a:prstGeom>
          <a:solidFill>
            <a:srgbClr val="FF6600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altLang="it-IT"/>
          </a:p>
        </p:txBody>
      </p:sp>
      <p:sp>
        <p:nvSpPr>
          <p:cNvPr id="19" name="AutoShape 34"/>
          <p:cNvSpPr>
            <a:spLocks noChangeArrowheads="1"/>
          </p:cNvSpPr>
          <p:nvPr/>
        </p:nvSpPr>
        <p:spPr bwMode="auto">
          <a:xfrm rot="13026491">
            <a:off x="5508625" y="4221163"/>
            <a:ext cx="576263" cy="431800"/>
          </a:xfrm>
          <a:prstGeom prst="leftArrow">
            <a:avLst>
              <a:gd name="adj1" fmla="val 50000"/>
              <a:gd name="adj2" fmla="val 33364"/>
            </a:avLst>
          </a:prstGeom>
          <a:solidFill>
            <a:srgbClr val="FF6600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altLang="it-IT"/>
          </a:p>
        </p:txBody>
      </p:sp>
      <p:sp>
        <p:nvSpPr>
          <p:cNvPr id="20" name="AutoShape 38"/>
          <p:cNvSpPr>
            <a:spLocks noChangeArrowheads="1"/>
          </p:cNvSpPr>
          <p:nvPr/>
        </p:nvSpPr>
        <p:spPr bwMode="auto">
          <a:xfrm rot="18728827">
            <a:off x="3059906" y="4221957"/>
            <a:ext cx="576263" cy="431800"/>
          </a:xfrm>
          <a:prstGeom prst="leftArrow">
            <a:avLst>
              <a:gd name="adj1" fmla="val 50000"/>
              <a:gd name="adj2" fmla="val 33364"/>
            </a:avLst>
          </a:prstGeom>
          <a:solidFill>
            <a:srgbClr val="FF6600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altLang="it-IT"/>
          </a:p>
        </p:txBody>
      </p:sp>
      <p:sp>
        <p:nvSpPr>
          <p:cNvPr id="21" name="CasellaDiTesto 20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571472" y="4000504"/>
            <a:ext cx="2305050" cy="1582737"/>
          </a:xfrm>
          <a:prstGeom prst="rect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3656013" y="2720975"/>
            <a:ext cx="2087562" cy="1739900"/>
          </a:xfrm>
          <a:prstGeom prst="rect">
            <a:avLst/>
          </a:prstGeom>
          <a:solidFill>
            <a:schemeClr val="accent3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i="1" dirty="0"/>
              <a:t>Analisi dei materiali in opera, tessiture murarie e caratterizzazione meccanica delle murature</a:t>
            </a:r>
          </a:p>
        </p:txBody>
      </p:sp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6572264" y="4052888"/>
            <a:ext cx="2265349" cy="1582737"/>
          </a:xfrm>
          <a:prstGeom prst="rect">
            <a:avLst/>
          </a:prstGeom>
          <a:solidFill>
            <a:schemeClr val="accent3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6486525" y="4248150"/>
            <a:ext cx="2447925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i="1" dirty="0" smtClean="0"/>
              <a:t> Stima </a:t>
            </a:r>
            <a:r>
              <a:rPr lang="it-IT" altLang="it-IT" i="1" dirty="0"/>
              <a:t>dei coefficienti </a:t>
            </a:r>
            <a:r>
              <a:rPr lang="it-IT" altLang="it-IT" i="1" dirty="0" smtClean="0"/>
              <a:t>di </a:t>
            </a:r>
            <a:r>
              <a:rPr lang="it-IT" altLang="it-IT" i="1" dirty="0"/>
              <a:t>sicurezza </a:t>
            </a:r>
            <a:r>
              <a:rPr lang="it-IT" altLang="it-IT" i="1" dirty="0" smtClean="0"/>
              <a:t>per </a:t>
            </a:r>
            <a:r>
              <a:rPr lang="it-IT" altLang="it-IT" i="1" dirty="0"/>
              <a:t>carichi verticali e per sisma</a:t>
            </a: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357158" y="4000504"/>
            <a:ext cx="273526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2200" i="1" dirty="0"/>
              <a:t>Tecniche </a:t>
            </a:r>
            <a:r>
              <a:rPr lang="it-IT" altLang="it-IT" sz="2200" i="1" dirty="0" smtClean="0"/>
              <a:t>NDT per la Caratterizzazione </a:t>
            </a:r>
            <a:r>
              <a:rPr lang="it-IT" altLang="it-IT" sz="2200" i="1" dirty="0"/>
              <a:t>meccanica </a:t>
            </a:r>
            <a:r>
              <a:rPr lang="it-IT" altLang="it-IT" sz="2200" i="1" dirty="0" smtClean="0"/>
              <a:t>dei materiali</a:t>
            </a:r>
            <a:endParaRPr lang="it-IT" altLang="it-IT" sz="2200" i="1" dirty="0"/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338138" y="1438275"/>
            <a:ext cx="2592387" cy="1892826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i="1" dirty="0"/>
              <a:t>Rilievo delle membrature portanti in muratura.</a:t>
            </a:r>
          </a:p>
          <a:p>
            <a:pPr algn="ctr">
              <a:spcBef>
                <a:spcPct val="50000"/>
              </a:spcBef>
              <a:defRPr/>
            </a:pPr>
            <a:r>
              <a:rPr lang="it-IT" i="1" dirty="0"/>
              <a:t>Verifica della presenza di discontinuità e dello stato di </a:t>
            </a:r>
            <a:r>
              <a:rPr lang="it-IT" i="1" dirty="0" err="1"/>
              <a:t>ammorsamento</a:t>
            </a:r>
            <a:r>
              <a:rPr lang="it-IT" i="1" dirty="0"/>
              <a:t> dei solai</a:t>
            </a:r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 rot="13026491">
            <a:off x="2862263" y="2468563"/>
            <a:ext cx="720725" cy="431800"/>
          </a:xfrm>
          <a:prstGeom prst="leftArrow">
            <a:avLst>
              <a:gd name="adj1" fmla="val 50000"/>
              <a:gd name="adj2" fmla="val 41728"/>
            </a:avLst>
          </a:prstGeom>
          <a:solidFill>
            <a:srgbClr val="FF6600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altLang="it-IT"/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 rot="13026491">
            <a:off x="5886450" y="3692525"/>
            <a:ext cx="719138" cy="431800"/>
          </a:xfrm>
          <a:prstGeom prst="leftArrow">
            <a:avLst>
              <a:gd name="adj1" fmla="val 50000"/>
              <a:gd name="adj2" fmla="val 41636"/>
            </a:avLst>
          </a:prstGeom>
          <a:solidFill>
            <a:srgbClr val="FF6600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altLang="it-IT"/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 rot="18728827">
            <a:off x="2934493" y="3907632"/>
            <a:ext cx="576263" cy="431800"/>
          </a:xfrm>
          <a:prstGeom prst="leftArrow">
            <a:avLst>
              <a:gd name="adj1" fmla="val 50000"/>
              <a:gd name="adj2" fmla="val 33364"/>
            </a:avLst>
          </a:prstGeom>
          <a:solidFill>
            <a:srgbClr val="FF6600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altLang="it-IT"/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1" y="428604"/>
            <a:ext cx="914399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u="sng" dirty="0">
                <a:solidFill>
                  <a:schemeClr val="accent2"/>
                </a:solidFill>
              </a:rPr>
              <a:t>NORME TECNICHE PER LE COSTRUZIONI</a:t>
            </a:r>
          </a:p>
          <a:p>
            <a:pPr algn="ctr"/>
            <a:r>
              <a:rPr lang="it-IT" altLang="it-IT" sz="2400" b="1" u="sng" dirty="0">
                <a:solidFill>
                  <a:schemeClr val="accent2"/>
                </a:solidFill>
              </a:rPr>
              <a:t> </a:t>
            </a:r>
            <a:r>
              <a:rPr lang="it-IT" altLang="it-IT" sz="2400" b="1" u="sng" dirty="0" err="1">
                <a:solidFill>
                  <a:schemeClr val="accent2"/>
                </a:solidFill>
              </a:rPr>
              <a:t>D.M</a:t>
            </a:r>
            <a:r>
              <a:rPr lang="it-IT" altLang="it-IT" sz="2400" b="1" u="sng" dirty="0">
                <a:solidFill>
                  <a:schemeClr val="accent2"/>
                </a:solidFill>
              </a:rPr>
              <a:t> 14 GENNAIO 2008</a:t>
            </a:r>
            <a:endParaRPr lang="it-IT" altLang="it-IT" sz="2400" u="sng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1" y="109847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2000" b="1" u="sng" dirty="0">
                <a:solidFill>
                  <a:schemeClr val="accent2"/>
                </a:solidFill>
              </a:rPr>
              <a:t>CAPITOLO 8 </a:t>
            </a:r>
          </a:p>
        </p:txBody>
      </p:sp>
      <p:sp>
        <p:nvSpPr>
          <p:cNvPr id="21" name="Rectangle 35"/>
          <p:cNvSpPr>
            <a:spLocks noChangeArrowheads="1"/>
          </p:cNvSpPr>
          <p:nvPr/>
        </p:nvSpPr>
        <p:spPr bwMode="auto">
          <a:xfrm>
            <a:off x="1" y="138581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2000" b="1" u="sng" dirty="0">
                <a:solidFill>
                  <a:schemeClr val="accent2"/>
                </a:solidFill>
              </a:rPr>
              <a:t>Strutture in </a:t>
            </a:r>
            <a:r>
              <a:rPr lang="it-IT" sz="2000" b="1" u="sng" dirty="0" smtClean="0">
                <a:solidFill>
                  <a:schemeClr val="accent2"/>
                </a:solidFill>
              </a:rPr>
              <a:t>Muratura </a:t>
            </a:r>
            <a:endParaRPr lang="it-IT" sz="2000" b="1" u="sng" dirty="0">
              <a:solidFill>
                <a:schemeClr val="accent2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0" y="292893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i="1" u="sng" dirty="0" smtClean="0">
                <a:solidFill>
                  <a:schemeClr val="accent1"/>
                </a:solidFill>
              </a:rPr>
              <a:t>I Controlli sui Materiali</a:t>
            </a:r>
            <a:endParaRPr lang="it-IT" sz="2800" b="1" i="1" u="sng" dirty="0">
              <a:solidFill>
                <a:schemeClr val="accent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561455"/>
            <a:ext cx="91440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2400" b="1" i="1" u="sng" dirty="0">
                <a:solidFill>
                  <a:schemeClr val="accent2"/>
                </a:solidFill>
              </a:rPr>
              <a:t>Indagini NDT sui materiali</a:t>
            </a:r>
          </a:p>
          <a:p>
            <a:pPr algn="ctr">
              <a:spcBef>
                <a:spcPct val="50000"/>
              </a:spcBef>
            </a:pPr>
            <a:endParaRPr lang="it-IT" altLang="it-IT" sz="2200" b="1" u="sng" dirty="0">
              <a:solidFill>
                <a:srgbClr val="FF660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85786" y="1726063"/>
            <a:ext cx="3959225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it-IT" sz="2000" b="1" dirty="0">
                <a:solidFill>
                  <a:schemeClr val="accent2"/>
                </a:solidFill>
              </a:rPr>
              <a:t>Calcestruzzo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Magnetometrica </a:t>
            </a:r>
            <a:endParaRPr lang="it-IT" altLang="it-IT" sz="2000" dirty="0">
              <a:solidFill>
                <a:srgbClr val="024008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</a:t>
            </a:r>
            <a:r>
              <a:rPr lang="it-IT" altLang="it-IT" sz="2000" dirty="0" err="1" smtClean="0">
                <a:solidFill>
                  <a:srgbClr val="024008"/>
                </a:solidFill>
              </a:rPr>
              <a:t>Sclerometrica</a:t>
            </a:r>
            <a:endParaRPr lang="it-IT" altLang="it-IT" sz="2000" dirty="0">
              <a:solidFill>
                <a:srgbClr val="024008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Ultrasuoni</a:t>
            </a:r>
            <a:endParaRPr lang="it-IT" altLang="it-IT" sz="2000" dirty="0">
              <a:solidFill>
                <a:srgbClr val="024008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</a:t>
            </a:r>
            <a:r>
              <a:rPr lang="it-IT" altLang="it-IT" sz="2000" dirty="0" err="1" smtClean="0">
                <a:solidFill>
                  <a:srgbClr val="024008"/>
                </a:solidFill>
              </a:rPr>
              <a:t>Pull-out</a:t>
            </a:r>
            <a:endParaRPr lang="it-IT" altLang="it-IT" sz="2000" dirty="0">
              <a:solidFill>
                <a:srgbClr val="024008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Penetrazione</a:t>
            </a:r>
            <a:endParaRPr lang="it-IT" altLang="it-IT" sz="2000" dirty="0">
              <a:solidFill>
                <a:srgbClr val="024008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Test </a:t>
            </a:r>
            <a:r>
              <a:rPr lang="it-IT" altLang="it-IT" sz="2000" dirty="0">
                <a:solidFill>
                  <a:srgbClr val="024008"/>
                </a:solidFill>
              </a:rPr>
              <a:t>alla fenolftaleina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it-IT" altLang="it-IT" sz="2000" dirty="0">
              <a:solidFill>
                <a:srgbClr val="003366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571868" y="1726063"/>
            <a:ext cx="230346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it-IT" sz="2000" b="1" dirty="0" smtClean="0">
                <a:solidFill>
                  <a:schemeClr val="accent2"/>
                </a:solidFill>
              </a:rPr>
              <a:t>Acciaio</a:t>
            </a:r>
            <a:endParaRPr lang="it-IT" altLang="it-IT" sz="2000" b="1" dirty="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Prova di trazione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Prova di piega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Valutazione </a:t>
            </a:r>
            <a:r>
              <a:rPr lang="it-IT" altLang="it-IT" sz="2000" dirty="0">
                <a:solidFill>
                  <a:srgbClr val="024008"/>
                </a:solidFill>
              </a:rPr>
              <a:t>del potenziale di corrosione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6143636" y="1726063"/>
            <a:ext cx="2303462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it-IT" sz="2000" b="1" dirty="0">
                <a:solidFill>
                  <a:schemeClr val="accent2"/>
                </a:solidFill>
              </a:rPr>
              <a:t>Muratura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Visiva</a:t>
            </a:r>
            <a:endParaRPr lang="it-IT" altLang="it-IT" sz="2000" dirty="0">
              <a:solidFill>
                <a:srgbClr val="024008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Endoscopica</a:t>
            </a:r>
            <a:endParaRPr lang="it-IT" altLang="it-IT" sz="2000" dirty="0">
              <a:solidFill>
                <a:srgbClr val="024008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Sonica</a:t>
            </a:r>
            <a:endParaRPr lang="it-IT" altLang="it-IT" sz="2000" dirty="0">
              <a:solidFill>
                <a:srgbClr val="024008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Martinetti </a:t>
            </a:r>
            <a:r>
              <a:rPr lang="it-IT" altLang="it-IT" sz="2000" dirty="0">
                <a:solidFill>
                  <a:srgbClr val="024008"/>
                </a:solidFill>
              </a:rPr>
              <a:t>piatti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it-IT" altLang="it-IT" sz="2000" dirty="0">
              <a:solidFill>
                <a:srgbClr val="003366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214282" y="857232"/>
            <a:ext cx="87503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it-IT" sz="2400" b="1" i="1" u="sng" dirty="0">
                <a:solidFill>
                  <a:schemeClr val="accent2"/>
                </a:solidFill>
              </a:rPr>
              <a:t>Caratterizzazione </a:t>
            </a:r>
            <a:r>
              <a:rPr lang="it-IT" altLang="it-IT" sz="2400" b="1" i="1" u="sng" dirty="0" smtClean="0">
                <a:solidFill>
                  <a:schemeClr val="accent2"/>
                </a:solidFill>
              </a:rPr>
              <a:t>meccanica dei </a:t>
            </a:r>
            <a:r>
              <a:rPr lang="it-IT" altLang="it-IT" sz="2400" b="1" i="1" u="sng" dirty="0">
                <a:solidFill>
                  <a:schemeClr val="accent2"/>
                </a:solidFill>
              </a:rPr>
              <a:t>materiali </a:t>
            </a:r>
            <a:r>
              <a:rPr lang="it-IT" altLang="it-IT" sz="2400" b="1" i="1" u="sng" dirty="0" smtClean="0">
                <a:solidFill>
                  <a:schemeClr val="accent2"/>
                </a:solidFill>
              </a:rPr>
              <a:t>mediante </a:t>
            </a:r>
          </a:p>
          <a:p>
            <a:pPr algn="ctr">
              <a:spcBef>
                <a:spcPct val="50000"/>
              </a:spcBef>
            </a:pPr>
            <a:r>
              <a:rPr lang="it-IT" altLang="it-IT" sz="2400" b="1" i="1" u="sng" dirty="0" smtClean="0">
                <a:solidFill>
                  <a:schemeClr val="accent2"/>
                </a:solidFill>
              </a:rPr>
              <a:t>attività in situ e test in laboratorio</a:t>
            </a:r>
            <a:endParaRPr lang="it-IT" altLang="it-IT" sz="2400" b="1" i="1" u="sng" dirty="0">
              <a:solidFill>
                <a:schemeClr val="accent2"/>
              </a:solidFill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642910" y="2285992"/>
            <a:ext cx="39592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it-IT" sz="2000" b="1" dirty="0">
                <a:solidFill>
                  <a:schemeClr val="accent2"/>
                </a:solidFill>
              </a:rPr>
              <a:t>Calcestruzzo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>
                <a:solidFill>
                  <a:srgbClr val="003366"/>
                </a:solidFill>
              </a:rPr>
              <a:t> </a:t>
            </a:r>
            <a:r>
              <a:rPr lang="it-IT" altLang="it-IT" sz="2000" dirty="0">
                <a:solidFill>
                  <a:srgbClr val="024008"/>
                </a:solidFill>
              </a:rPr>
              <a:t>Carotaggio</a:t>
            </a: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3162272" y="2285992"/>
            <a:ext cx="187325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altLang="it-IT" sz="2000" b="1" dirty="0">
                <a:solidFill>
                  <a:schemeClr val="accent2"/>
                </a:solidFill>
              </a:rPr>
              <a:t>Acciaio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Prelievo </a:t>
            </a:r>
            <a:r>
              <a:rPr lang="it-IT" altLang="it-IT" sz="2000" dirty="0">
                <a:solidFill>
                  <a:srgbClr val="024008"/>
                </a:solidFill>
              </a:rPr>
              <a:t>di spezzoni di barre</a:t>
            </a: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5610197" y="2285992"/>
            <a:ext cx="302418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it-IT" altLang="it-IT" sz="2000" b="1" dirty="0">
                <a:solidFill>
                  <a:schemeClr val="accent2"/>
                </a:solidFill>
              </a:rPr>
              <a:t>Muratura</a:t>
            </a:r>
          </a:p>
          <a:p>
            <a:pPr algn="just">
              <a:spcBef>
                <a:spcPct val="50000"/>
              </a:spcBef>
              <a:buFontTx/>
              <a:buChar char="•"/>
            </a:pPr>
            <a:r>
              <a:rPr lang="it-IT" altLang="it-IT" sz="2000" dirty="0" smtClean="0">
                <a:solidFill>
                  <a:srgbClr val="024008"/>
                </a:solidFill>
              </a:rPr>
              <a:t> Costruzione </a:t>
            </a:r>
            <a:r>
              <a:rPr lang="it-IT" altLang="it-IT" sz="2000" dirty="0">
                <a:solidFill>
                  <a:srgbClr val="024008"/>
                </a:solidFill>
              </a:rPr>
              <a:t>di prototipi </a:t>
            </a:r>
            <a:r>
              <a:rPr lang="it-IT" altLang="it-IT" sz="2000" dirty="0" smtClean="0">
                <a:solidFill>
                  <a:srgbClr val="024008"/>
                </a:solidFill>
              </a:rPr>
              <a:t> ed </a:t>
            </a:r>
            <a:r>
              <a:rPr lang="it-IT" altLang="it-IT" sz="2000" dirty="0">
                <a:solidFill>
                  <a:srgbClr val="024008"/>
                </a:solidFill>
              </a:rPr>
              <a:t>esecuzione di prove a compressione in laboratorio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0" y="292893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i="1" u="sng" dirty="0" smtClean="0">
                <a:solidFill>
                  <a:schemeClr val="accent1"/>
                </a:solidFill>
              </a:rPr>
              <a:t>Controlli sui materiali: Calcestruzzo Armato</a:t>
            </a:r>
            <a:endParaRPr lang="it-IT" sz="2800" b="1" i="1" u="sng" dirty="0">
              <a:solidFill>
                <a:schemeClr val="accent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708400" y="5805488"/>
            <a:ext cx="1655763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Attività di campo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</a:rPr>
              <a:t>Indagine Magnetometrica</a:t>
            </a:r>
            <a:endParaRPr lang="it-IT" altLang="it-IT" sz="2400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pic>
        <p:nvPicPr>
          <p:cNvPr id="9" name="Picture 11" descr="Pacometro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1773238"/>
            <a:ext cx="4103688" cy="3743325"/>
          </a:xfrm>
          <a:prstGeom prst="rect">
            <a:avLst/>
          </a:prstGeom>
          <a:noFill/>
          <a:ln w="38100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" name="Picture 12" descr="Pacometro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5" y="1773238"/>
            <a:ext cx="4105275" cy="3743325"/>
          </a:xfrm>
          <a:prstGeom prst="rect">
            <a:avLst/>
          </a:prstGeom>
          <a:noFill/>
          <a:ln w="38100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1" name="CasellaDiTesto 10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187450" y="5715000"/>
            <a:ext cx="1871663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Verifica di taratura</a:t>
            </a:r>
          </a:p>
        </p:txBody>
      </p:sp>
      <p:pic>
        <p:nvPicPr>
          <p:cNvPr id="9" name="Picture 10" descr="in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1611313"/>
            <a:ext cx="3138487" cy="3960812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" name="Picture 11" descr="CIMG0858"/>
          <p:cNvPicPr>
            <a:picLocks noChangeAspect="1" noChangeArrowheads="1"/>
          </p:cNvPicPr>
          <p:nvPr/>
        </p:nvPicPr>
        <p:blipFill>
          <a:blip r:embed="rId6" cstate="print"/>
          <a:srcRect r="17064"/>
          <a:stretch>
            <a:fillRect/>
          </a:stretch>
        </p:blipFill>
        <p:spPr bwMode="auto">
          <a:xfrm>
            <a:off x="4211638" y="1611313"/>
            <a:ext cx="4319587" cy="394335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462463" y="5715000"/>
            <a:ext cx="4392612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Indagine </a:t>
            </a:r>
            <a:r>
              <a:rPr lang="it-IT" sz="1500" i="1" dirty="0" err="1">
                <a:solidFill>
                  <a:schemeClr val="accent6">
                    <a:lumMod val="50000"/>
                  </a:schemeClr>
                </a:solidFill>
              </a:rPr>
              <a:t>sclerometrica</a:t>
            </a: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 su cubi di calcestruzzo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</a:rPr>
              <a:t>Indagine </a:t>
            </a:r>
            <a:r>
              <a:rPr lang="it-IT" altLang="it-IT" sz="2400" b="1" i="1" dirty="0" err="1" smtClean="0">
                <a:solidFill>
                  <a:schemeClr val="accent2"/>
                </a:solidFill>
              </a:rPr>
              <a:t>Sclerometrica</a:t>
            </a:r>
            <a:endParaRPr lang="it-IT" altLang="it-IT" sz="2400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976441" y="4868863"/>
            <a:ext cx="2087562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Trasmissione indiretta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156176" y="6021288"/>
            <a:ext cx="1981200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Trasmissione diretta</a:t>
            </a:r>
          </a:p>
        </p:txBody>
      </p:sp>
      <p:pic>
        <p:nvPicPr>
          <p:cNvPr id="10" name="Picture 13" descr="Ultrasuoni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3916" y="1557338"/>
            <a:ext cx="4319469" cy="32400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1" name="Picture 14" descr="Ultrasuoni14-2"/>
          <p:cNvPicPr>
            <a:picLocks noChangeAspect="1" noChangeArrowheads="1"/>
          </p:cNvPicPr>
          <p:nvPr/>
        </p:nvPicPr>
        <p:blipFill>
          <a:blip r:embed="rId6" cstate="print"/>
          <a:srcRect l="31985" t="17049" r="36029"/>
          <a:stretch>
            <a:fillRect/>
          </a:stretch>
        </p:blipFill>
        <p:spPr bwMode="auto">
          <a:xfrm>
            <a:off x="5929322" y="1500174"/>
            <a:ext cx="2405916" cy="4449106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</a:rPr>
              <a:t>Indagine Ultrasonora</a:t>
            </a:r>
            <a:endParaRPr lang="it-IT" altLang="it-IT" sz="2400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187450" y="5157813"/>
            <a:ext cx="2233613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Esecuzione della prova</a:t>
            </a:r>
          </a:p>
        </p:txBody>
      </p:sp>
      <p:pic>
        <p:nvPicPr>
          <p:cNvPr id="9" name="Picture 14" descr="prova pull-out(1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1628800"/>
            <a:ext cx="3311525" cy="3275013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628800"/>
            <a:ext cx="3810000" cy="2397125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1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6" y="4213257"/>
            <a:ext cx="3313113" cy="1966912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</a:rPr>
              <a:t>Indagine Pull - Out</a:t>
            </a:r>
            <a:endParaRPr lang="it-IT" altLang="it-IT" sz="2400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>
              <a:latin typeface="+mj-lt"/>
            </a:endParaRPr>
          </a:p>
          <a:p>
            <a:endParaRPr lang="it-IT" i="1" dirty="0" smtClean="0">
              <a:latin typeface="+mj-lt"/>
            </a:endParaRPr>
          </a:p>
          <a:p>
            <a:endParaRPr lang="it-IT" i="1" dirty="0" smtClean="0">
              <a:latin typeface="+mj-lt"/>
            </a:endParaRPr>
          </a:p>
          <a:p>
            <a:endParaRPr lang="it-IT" i="1" dirty="0" smtClean="0">
              <a:latin typeface="+mj-lt"/>
            </a:endParaRPr>
          </a:p>
          <a:p>
            <a:endParaRPr lang="it-IT" i="1" dirty="0" smtClean="0">
              <a:latin typeface="+mj-lt"/>
            </a:endParaRPr>
          </a:p>
          <a:p>
            <a:endParaRPr lang="it-IT" i="1" dirty="0" smtClean="0">
              <a:latin typeface="+mj-lt"/>
            </a:endParaRPr>
          </a:p>
          <a:p>
            <a:endParaRPr lang="it-IT" i="1" dirty="0" smtClean="0">
              <a:latin typeface="+mj-lt"/>
            </a:endParaRPr>
          </a:p>
          <a:p>
            <a:endParaRPr lang="it-IT" dirty="0" smtClean="0">
              <a:latin typeface="+mj-lt"/>
            </a:endParaRPr>
          </a:p>
          <a:p>
            <a:endParaRPr lang="it-IT" dirty="0" smtClean="0">
              <a:latin typeface="+mj-lt"/>
            </a:endParaRPr>
          </a:p>
          <a:p>
            <a:endParaRPr lang="it-IT" dirty="0" smtClean="0">
              <a:latin typeface="+mj-lt"/>
            </a:endParaRPr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70112" y="2357430"/>
            <a:ext cx="87859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i="1" u="sng" dirty="0" smtClean="0">
                <a:solidFill>
                  <a:schemeClr val="accent1"/>
                </a:solidFill>
              </a:rPr>
              <a:t>Strutture esistenti e di nuova realizzazione: monitoraggio e controlli NDT - Parte Prima – Controlli sui Materiali</a:t>
            </a:r>
            <a:endParaRPr lang="it-IT" sz="3200" i="1" u="sng" dirty="0">
              <a:solidFill>
                <a:schemeClr val="accent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5" cstate="print"/>
          <a:srcRect l="28847" t="2563" r="5769" b="5128"/>
          <a:stretch>
            <a:fillRect/>
          </a:stretch>
        </p:blipFill>
        <p:spPr bwMode="auto">
          <a:xfrm>
            <a:off x="1071538" y="2143116"/>
            <a:ext cx="2720000" cy="2951438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9" name="Picture 15" descr="windso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2143116"/>
            <a:ext cx="3840387" cy="2928958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</a:rPr>
              <a:t>Indagine </a:t>
            </a:r>
            <a:r>
              <a:rPr lang="it-IT" altLang="it-IT" sz="2400" b="1" i="1" dirty="0" err="1" smtClean="0">
                <a:solidFill>
                  <a:schemeClr val="accent2"/>
                </a:solidFill>
              </a:rPr>
              <a:t>Penetrometrica</a:t>
            </a:r>
            <a:endParaRPr lang="it-IT" altLang="it-IT" sz="2400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143240" y="5429264"/>
            <a:ext cx="2233613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Esecuzione della prova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987675" y="6237288"/>
            <a:ext cx="352901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Test alla fenolftaleina su carota estratta</a:t>
            </a: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113" y="1557338"/>
            <a:ext cx="3349625" cy="4465637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  <a:cs typeface="Times New Roman" pitchFamily="18" charset="0"/>
              </a:rPr>
              <a:t>Verifica della Carbonatazione</a:t>
            </a:r>
            <a:endParaRPr lang="it-IT" altLang="it-IT" sz="2400" b="1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0" y="292893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i="1" u="sng" dirty="0" smtClean="0">
                <a:solidFill>
                  <a:schemeClr val="accent1"/>
                </a:solidFill>
              </a:rPr>
              <a:t>Controlli sui materiali: Acciaio</a:t>
            </a:r>
            <a:endParaRPr lang="it-IT" sz="2800" b="1" i="1" u="sng" dirty="0">
              <a:solidFill>
                <a:schemeClr val="accent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0" y="642918"/>
            <a:ext cx="914399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  <a:cs typeface="Times New Roman" pitchFamily="18" charset="0"/>
              </a:rPr>
              <a:t>Prelievo barre di armatura</a:t>
            </a:r>
            <a:endParaRPr lang="it-IT" altLang="it-IT" sz="2400" b="1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  <p:pic>
        <p:nvPicPr>
          <p:cNvPr id="14" name="Immagine 13" descr="DSCN79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2000240"/>
            <a:ext cx="3600000" cy="2700000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pic>
        <p:nvPicPr>
          <p:cNvPr id="15" name="Immagine 14" descr="DSCN784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6314" y="2000240"/>
            <a:ext cx="3600000" cy="2700000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0" y="642918"/>
            <a:ext cx="914399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  <a:cs typeface="Times New Roman" pitchFamily="18" charset="0"/>
              </a:rPr>
              <a:t>Prova di trazione</a:t>
            </a:r>
            <a:endParaRPr lang="it-IT" altLang="it-IT" sz="2400" b="1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1714488"/>
            <a:ext cx="45243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1"/>
          <p:cNvGrpSpPr>
            <a:grpSpLocks/>
          </p:cNvGrpSpPr>
          <p:nvPr/>
        </p:nvGrpSpPr>
        <p:grpSpPr bwMode="auto">
          <a:xfrm>
            <a:off x="5715008" y="1857364"/>
            <a:ext cx="2301406" cy="2764261"/>
            <a:chOff x="3658" y="2058"/>
            <a:chExt cx="5492" cy="6483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867" t="2238" b="815"/>
            <a:stretch>
              <a:fillRect/>
            </a:stretch>
          </p:blipFill>
          <p:spPr bwMode="auto">
            <a:xfrm>
              <a:off x="3658" y="2058"/>
              <a:ext cx="5492" cy="5940"/>
            </a:xfrm>
            <a:prstGeom prst="rect">
              <a:avLst/>
            </a:prstGeom>
            <a:noFill/>
            <a:ln w="127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 Box 2"/>
            <p:cNvSpPr txBox="1">
              <a:spLocks noChangeArrowheads="1"/>
            </p:cNvSpPr>
            <p:nvPr/>
          </p:nvSpPr>
          <p:spPr bwMode="auto">
            <a:xfrm>
              <a:off x="3681" y="8001"/>
              <a:ext cx="54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altLang="it-IT" sz="11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Fig. 11 - Strizione di un provino di acciaio</a:t>
              </a:r>
              <a:endParaRPr kumimoji="0" lang="it-IT" alt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0" y="642918"/>
            <a:ext cx="914399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  <a:cs typeface="Times New Roman" pitchFamily="18" charset="0"/>
              </a:rPr>
              <a:t>Prova di Trazione</a:t>
            </a:r>
            <a:endParaRPr lang="it-IT" altLang="it-IT" sz="2400" b="1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  <p:pic>
        <p:nvPicPr>
          <p:cNvPr id="14" name="Picture 2" descr="http://www.instron.it/fileuniverse/live/images/Sitewide/Detail2_HydraulicWedgeGrip_Auto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2143116"/>
            <a:ext cx="4319999" cy="3240000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</p:pic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0" y="642918"/>
            <a:ext cx="914399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  <a:cs typeface="Times New Roman" pitchFamily="18" charset="0"/>
              </a:rPr>
              <a:t>Prova di Piega</a:t>
            </a:r>
            <a:endParaRPr lang="it-IT" altLang="it-IT" sz="2400" b="1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2285992"/>
            <a:ext cx="3753286" cy="25200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85721" y="4214819"/>
            <a:ext cx="3071834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Voltmetro ad alta impedenza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0" y="642918"/>
            <a:ext cx="914399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  <a:cs typeface="Times New Roman" pitchFamily="18" charset="0"/>
              </a:rPr>
              <a:t>Valutazione del Potenziale di Corrosione</a:t>
            </a:r>
            <a:endParaRPr lang="it-IT" altLang="it-IT" sz="2400" b="1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pic>
        <p:nvPicPr>
          <p:cNvPr id="9" name="Picture 11" descr="e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500174"/>
            <a:ext cx="3097212" cy="260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di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1643050"/>
            <a:ext cx="1890703" cy="421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643438" y="5895975"/>
            <a:ext cx="352901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Esecuzione e risultatati dell’indagine</a:t>
            </a:r>
          </a:p>
        </p:txBody>
      </p:sp>
      <p:pic>
        <p:nvPicPr>
          <p:cNvPr id="12" name="Picture 24" descr="prd_68139_0218_1328986725519_B"/>
          <p:cNvPicPr>
            <a:picLocks noChangeAspect="1" noChangeArrowheads="1"/>
          </p:cNvPicPr>
          <p:nvPr/>
        </p:nvPicPr>
        <p:blipFill>
          <a:blip r:embed="rId7" cstate="print"/>
          <a:srcRect l="26056" t="1666" r="23555"/>
          <a:stretch>
            <a:fillRect/>
          </a:stretch>
        </p:blipFill>
        <p:spPr bwMode="auto">
          <a:xfrm>
            <a:off x="3635375" y="1465263"/>
            <a:ext cx="2879725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0" y="292893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i="1" u="sng" dirty="0" smtClean="0">
                <a:solidFill>
                  <a:schemeClr val="accent1"/>
                </a:solidFill>
              </a:rPr>
              <a:t>Controlli sui materiali: Murature</a:t>
            </a:r>
            <a:endParaRPr lang="it-IT" sz="2800" b="1" i="1" u="sng" dirty="0">
              <a:solidFill>
                <a:schemeClr val="accent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187450" y="5700713"/>
            <a:ext cx="22320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Esecuzione della prova</a:t>
            </a:r>
          </a:p>
        </p:txBody>
      </p:sp>
      <p:pic>
        <p:nvPicPr>
          <p:cNvPr id="9" name="Picture 14" descr="2011-11-08 12"/>
          <p:cNvPicPr>
            <a:picLocks noChangeAspect="1" noChangeArrowheads="1"/>
          </p:cNvPicPr>
          <p:nvPr/>
        </p:nvPicPr>
        <p:blipFill>
          <a:blip r:embed="rId5" cstate="print"/>
          <a:srcRect l="7719" t="36545" r="6419" b="3381"/>
          <a:stretch>
            <a:fillRect/>
          </a:stretch>
        </p:blipFill>
        <p:spPr bwMode="auto">
          <a:xfrm>
            <a:off x="468313" y="1989138"/>
            <a:ext cx="3816350" cy="3541712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" name="Picture 16" descr="9"/>
          <p:cNvPicPr>
            <a:picLocks noChangeAspect="1" noChangeArrowheads="1"/>
          </p:cNvPicPr>
          <p:nvPr/>
        </p:nvPicPr>
        <p:blipFill>
          <a:blip r:embed="rId6" cstate="print"/>
          <a:srcRect l="37120" r="15384" b="16849"/>
          <a:stretch>
            <a:fillRect/>
          </a:stretch>
        </p:blipFill>
        <p:spPr bwMode="auto">
          <a:xfrm>
            <a:off x="4786314" y="1428736"/>
            <a:ext cx="3949700" cy="47387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</a:rPr>
              <a:t>Indagine Visiva</a:t>
            </a:r>
            <a:endParaRPr lang="it-IT" altLang="it-IT" sz="2400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 descr="DSCN717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2000240"/>
            <a:ext cx="2430000" cy="3240000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pic>
        <p:nvPicPr>
          <p:cNvPr id="9" name="Immagine 8" descr="DSCN719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2000240"/>
            <a:ext cx="2430000" cy="3240000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pic>
        <p:nvPicPr>
          <p:cNvPr id="10" name="Immagine 9" descr="DSCN719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72198" y="2000240"/>
            <a:ext cx="2612392" cy="3240000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sp>
        <p:nvSpPr>
          <p:cNvPr id="11" name="CasellaDiTesto 10"/>
          <p:cNvSpPr txBox="1"/>
          <p:nvPr/>
        </p:nvSpPr>
        <p:spPr>
          <a:xfrm>
            <a:off x="0" y="71435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 smtClean="0">
                <a:solidFill>
                  <a:schemeClr val="accent2"/>
                </a:solidFill>
              </a:rPr>
              <a:t>Esempi di edifici in c.a. soggetti a stati di dissesto</a:t>
            </a:r>
            <a:endParaRPr lang="it-IT" sz="2400" b="1" i="1" dirty="0">
              <a:solidFill>
                <a:schemeClr val="accent2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5" cstate="print"/>
          <a:srcRect b="15347"/>
          <a:stretch>
            <a:fillRect/>
          </a:stretch>
        </p:blipFill>
        <p:spPr bwMode="auto">
          <a:xfrm>
            <a:off x="4786314" y="3847567"/>
            <a:ext cx="3384550" cy="219075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6" cstate="print"/>
          <a:srcRect l="32263" t="8189" r="10204" b="10207"/>
          <a:stretch>
            <a:fillRect/>
          </a:stretch>
        </p:blipFill>
        <p:spPr bwMode="auto">
          <a:xfrm>
            <a:off x="928662" y="1556792"/>
            <a:ext cx="3386137" cy="360045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7" cstate="print"/>
          <a:srcRect r="7684" b="12384"/>
          <a:stretch>
            <a:fillRect/>
          </a:stretch>
        </p:blipFill>
        <p:spPr bwMode="auto">
          <a:xfrm>
            <a:off x="4786314" y="1556792"/>
            <a:ext cx="3357586" cy="21600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</a:rPr>
              <a:t>Indagine Endoscopica</a:t>
            </a:r>
            <a:endParaRPr lang="it-IT" altLang="it-IT" sz="2400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500166" y="5200130"/>
            <a:ext cx="2233613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Esecuzione della prova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357554" y="5429264"/>
            <a:ext cx="28797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1500" i="1" dirty="0">
                <a:solidFill>
                  <a:schemeClr val="accent6">
                    <a:lumMod val="50000"/>
                  </a:schemeClr>
                </a:solidFill>
              </a:rPr>
              <a:t>Esecuzione della prova</a:t>
            </a:r>
          </a:p>
        </p:txBody>
      </p:sp>
      <p:pic>
        <p:nvPicPr>
          <p:cNvPr id="9" name="Picture 15" descr="IMG_654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214554"/>
            <a:ext cx="3857860" cy="28800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" name="Picture 24" descr="3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2214554"/>
            <a:ext cx="3839506" cy="28800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  <a:cs typeface="Times New Roman" pitchFamily="18" charset="0"/>
              </a:rPr>
              <a:t>Indagine Sonica</a:t>
            </a:r>
            <a:endParaRPr lang="it-IT" altLang="it-IT" sz="2400" b="1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81000" y="1428750"/>
            <a:ext cx="447833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dirty="0">
                <a:latin typeface="Calibri" pitchFamily="34" charset="0"/>
              </a:rPr>
              <a:t>L’indagine a martinetto piatto consente di determinare sia gli stati tensionali presenti nella muratura, sia di valutare i parametri meccanici utili, quali moduli elastici e tensioni di prima fessurazione e di rottura.</a:t>
            </a:r>
            <a:r>
              <a:rPr lang="it-IT" b="1" i="1" dirty="0">
                <a:latin typeface="Calibri" pitchFamily="34" charset="0"/>
              </a:rPr>
              <a:t>	</a:t>
            </a:r>
          </a:p>
          <a:p>
            <a:pPr algn="just">
              <a:defRPr/>
            </a:pPr>
            <a:endParaRPr lang="it-IT" dirty="0">
              <a:latin typeface="Calibri" pitchFamily="34" charset="0"/>
            </a:endParaRPr>
          </a:p>
          <a:p>
            <a:pPr algn="just">
              <a:defRPr/>
            </a:pPr>
            <a:r>
              <a:rPr lang="it-IT" dirty="0">
                <a:latin typeface="Calibri" pitchFamily="34" charset="0"/>
              </a:rPr>
              <a:t>Le modalità di esecuzione delle prove sono differenziate in funzione dei parametri da ottenere in particolare:</a:t>
            </a:r>
          </a:p>
          <a:p>
            <a:pPr marL="261938" lvl="1" indent="-261938" algn="just">
              <a:buFontTx/>
              <a:buChar char="•"/>
              <a:defRPr/>
            </a:pPr>
            <a:r>
              <a:rPr lang="it-IT" dirty="0">
                <a:latin typeface="Calibri" pitchFamily="34" charset="0"/>
              </a:rPr>
              <a:t>Per la determinazione delle tensioni in sito si attua la prova con singolo martinetto;</a:t>
            </a:r>
          </a:p>
          <a:p>
            <a:pPr marL="261938" lvl="1" indent="-261938" algn="just">
              <a:buFontTx/>
              <a:buChar char="•"/>
              <a:defRPr/>
            </a:pPr>
            <a:r>
              <a:rPr lang="it-IT" dirty="0">
                <a:latin typeface="Calibri" pitchFamily="34" charset="0"/>
              </a:rPr>
              <a:t>Per la determinazione del modulo elastico e delle tensioni di prima fessurazione ed ultima, si attua la prova con doppio martinetto. </a:t>
            </a:r>
          </a:p>
          <a:p>
            <a:pPr marL="342900" indent="-342900">
              <a:defRPr/>
            </a:pPr>
            <a:endParaRPr lang="it-IT" dirty="0">
              <a:solidFill>
                <a:srgbClr val="012501"/>
              </a:solidFill>
              <a:latin typeface="Calibri" pitchFamily="34" charset="0"/>
            </a:endParaRPr>
          </a:p>
          <a:p>
            <a:pPr marL="342900" indent="-342900">
              <a:defRPr/>
            </a:pPr>
            <a:endParaRPr lang="it-IT" dirty="0">
              <a:solidFill>
                <a:srgbClr val="012501"/>
              </a:solidFill>
              <a:latin typeface="Calibri" pitchFamily="34" charset="0"/>
            </a:endParaRPr>
          </a:p>
        </p:txBody>
      </p:sp>
      <p:pic>
        <p:nvPicPr>
          <p:cNvPr id="9" name="Picture 8" descr="martinett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1357313"/>
            <a:ext cx="3517900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</a:rPr>
              <a:t>Indagine a Martinetti Pi</a:t>
            </a:r>
            <a:r>
              <a:rPr lang="it-IT" altLang="it-IT" sz="2400" b="1" dirty="0" smtClean="0">
                <a:solidFill>
                  <a:schemeClr val="accent2"/>
                </a:solidFill>
              </a:rPr>
              <a:t>atti</a:t>
            </a:r>
            <a:endParaRPr lang="it-IT" altLang="it-IT" sz="2400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14282" y="1341438"/>
            <a:ext cx="8715436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it-IT" altLang="it-IT" dirty="0">
                <a:latin typeface="Calibri" pitchFamily="34" charset="0"/>
              </a:rPr>
              <a:t>La metodologia della prova,  con martinetto singolo è basata sulla variazione dello stato </a:t>
            </a:r>
            <a:r>
              <a:rPr lang="it-IT" altLang="it-IT" dirty="0" err="1">
                <a:latin typeface="Calibri" pitchFamily="34" charset="0"/>
              </a:rPr>
              <a:t>tensionale</a:t>
            </a:r>
            <a:r>
              <a:rPr lang="it-IT" altLang="it-IT" dirty="0">
                <a:latin typeface="Calibri" pitchFamily="34" charset="0"/>
              </a:rPr>
              <a:t> in un punto della struttura in esame, per effetto di un taglio piano eseguito in direzione normale alla superficie di prova.</a:t>
            </a:r>
          </a:p>
          <a:p>
            <a:pPr algn="just">
              <a:spcBef>
                <a:spcPct val="20000"/>
              </a:spcBef>
            </a:pPr>
            <a:r>
              <a:rPr lang="it-IT" altLang="it-IT" dirty="0">
                <a:latin typeface="Calibri" pitchFamily="34" charset="0"/>
              </a:rPr>
              <a:t>Il rilascio delle tensioni provoca una parziale chiusura del taglio, che può essere rilevato attraverso misure di convergenza fra più punti posti in posizione simmetrica rispetto al taglio.</a:t>
            </a:r>
          </a:p>
        </p:txBody>
      </p:sp>
      <p:pic>
        <p:nvPicPr>
          <p:cNvPr id="8" name="Picture 3" descr="FI"/>
          <p:cNvPicPr>
            <a:picLocks noChangeAspect="1" noChangeArrowheads="1"/>
          </p:cNvPicPr>
          <p:nvPr/>
        </p:nvPicPr>
        <p:blipFill>
          <a:blip r:embed="rId5" cstate="print"/>
          <a:srcRect b="58794"/>
          <a:stretch>
            <a:fillRect/>
          </a:stretch>
        </p:blipFill>
        <p:spPr bwMode="auto">
          <a:xfrm>
            <a:off x="1476375" y="3141663"/>
            <a:ext cx="6419850" cy="291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  <a:cs typeface="Times New Roman" pitchFamily="18" charset="0"/>
              </a:rPr>
              <a:t>Indagine a Martinetto Piatto Singolo</a:t>
            </a:r>
            <a:endParaRPr lang="it-IT" altLang="it-IT" sz="2400" b="1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SDC14791"/>
          <p:cNvPicPr>
            <a:picLocks noChangeAspect="1" noChangeArrowheads="1"/>
          </p:cNvPicPr>
          <p:nvPr/>
        </p:nvPicPr>
        <p:blipFill>
          <a:blip r:embed="rId6" cstate="print"/>
          <a:srcRect l="9496" t="20132" r="3278"/>
          <a:stretch>
            <a:fillRect/>
          </a:stretch>
        </p:blipFill>
        <p:spPr bwMode="auto">
          <a:xfrm>
            <a:off x="2868588" y="1055689"/>
            <a:ext cx="3527425" cy="2409825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" name="Picture 12" descr="SDC1486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8363" y="3648077"/>
            <a:ext cx="3190875" cy="2162175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graphicFrame>
        <p:nvGraphicFramePr>
          <p:cNvPr id="11" name="Object 13"/>
          <p:cNvGraphicFramePr>
            <a:graphicFrameLocks noChangeAspect="1"/>
          </p:cNvGraphicFramePr>
          <p:nvPr/>
        </p:nvGraphicFramePr>
        <p:xfrm>
          <a:off x="4857752" y="3643314"/>
          <a:ext cx="3810000" cy="2174875"/>
        </p:xfrm>
        <a:graphic>
          <a:graphicData uri="http://schemas.openxmlformats.org/presentationml/2006/ole">
            <p:oleObj spid="_x0000_s1026" name="AutoCAD Drawing" r:id="rId8" imgW="5270740" imgH="3105509" progId="AutoCAD.Drawing.17">
              <p:embed/>
            </p:oleObj>
          </a:graphicData>
        </a:graphic>
      </p:graphicFrame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  <a:cs typeface="Times New Roman" pitchFamily="18" charset="0"/>
              </a:rPr>
              <a:t>Indagine a Martinetto Piatto Singolo</a:t>
            </a:r>
            <a:endParaRPr lang="it-IT" altLang="it-IT" sz="2400" b="1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571736" y="5929330"/>
            <a:ext cx="4357718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1500" i="1" dirty="0" smtClean="0">
                <a:solidFill>
                  <a:schemeClr val="accent6">
                    <a:lumMod val="50000"/>
                  </a:schemeClr>
                </a:solidFill>
              </a:rPr>
              <a:t>Esecuzione della prova a martinetto piatto singolo</a:t>
            </a:r>
            <a:endParaRPr lang="it-IT" sz="15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00034" y="1285860"/>
            <a:ext cx="8028015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it-IT" altLang="it-IT" dirty="0">
                <a:latin typeface="Calibri" pitchFamily="34" charset="0"/>
              </a:rPr>
              <a:t>Infatti i tagli da effettuare vengono predisposti con il fine di interrompere la continuità su due superfici della struttura. Con questa operazione si isola un prisma o cubo di struttura, ed i martinetti in opera fungono da piatti di una pressa, configurando cosi in sito la tipica prova </a:t>
            </a:r>
            <a:r>
              <a:rPr lang="it-IT" altLang="it-IT" dirty="0" err="1">
                <a:latin typeface="Calibri" pitchFamily="34" charset="0"/>
              </a:rPr>
              <a:t>monoassiale</a:t>
            </a:r>
            <a:r>
              <a:rPr lang="it-IT" altLang="it-IT" dirty="0">
                <a:latin typeface="Calibri" pitchFamily="34" charset="0"/>
              </a:rPr>
              <a:t> di compressione.   </a:t>
            </a:r>
          </a:p>
          <a:p>
            <a:pPr algn="just"/>
            <a:r>
              <a:rPr lang="it-IT" altLang="it-IT" dirty="0">
                <a:latin typeface="Calibri" pitchFamily="34" charset="0"/>
              </a:rPr>
              <a:t>Anche in questo caso eseguiti i tagli, si inseriscono i due martinetti, si collegano 					al sistema idraulico e si da 						inizio alla prova, sottoponendo 					il prisma ad incrementi di 						carico costante e misurando gli 					stati deformativi sulle basi 						predisposte.</a:t>
            </a:r>
          </a:p>
          <a:p>
            <a:pPr algn="just"/>
            <a:r>
              <a:rPr lang="it-IT" altLang="it-IT" dirty="0">
                <a:latin typeface="Calibri" pitchFamily="34" charset="0"/>
              </a:rPr>
              <a:t>					Il test si protrae fino a quella 						condizione in cui il diagramma 					tensione-deformazione diventa 					asintotico.</a:t>
            </a: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2870185"/>
            <a:ext cx="4424362" cy="2559079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  <a:cs typeface="Times New Roman" pitchFamily="18" charset="0"/>
              </a:rPr>
              <a:t>Indagine a Martinetto Piatto </a:t>
            </a:r>
            <a:r>
              <a:rPr lang="it-IT" altLang="it-IT" sz="2400" b="1" i="1" dirty="0" smtClean="0">
                <a:solidFill>
                  <a:schemeClr val="accent2"/>
                </a:solidFill>
                <a:cs typeface="Times New Roman" pitchFamily="18" charset="0"/>
              </a:rPr>
              <a:t>Doppio</a:t>
            </a:r>
            <a:endParaRPr lang="it-IT" altLang="it-IT" sz="2400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" descr="SDC1494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2214554"/>
            <a:ext cx="3844935" cy="28800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graphicFrame>
        <p:nvGraphicFramePr>
          <p:cNvPr id="10" name="Object 14"/>
          <p:cNvGraphicFramePr>
            <a:graphicFrameLocks noChangeAspect="1"/>
          </p:cNvGraphicFramePr>
          <p:nvPr/>
        </p:nvGraphicFramePr>
        <p:xfrm>
          <a:off x="5005389" y="2193925"/>
          <a:ext cx="3617061" cy="2963267"/>
        </p:xfrm>
        <a:graphic>
          <a:graphicData uri="http://schemas.openxmlformats.org/presentationml/2006/ole">
            <p:oleObj spid="_x0000_s2050" name="AutoCAD Drawing" r:id="rId7" imgW="5270740" imgH="3105509" progId="AutoCAD.Drawing.17">
              <p:embed/>
            </p:oleObj>
          </a:graphicData>
        </a:graphic>
      </p:graphicFrame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0" y="5714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i="1" dirty="0" smtClean="0">
                <a:solidFill>
                  <a:schemeClr val="accent2"/>
                </a:solidFill>
                <a:cs typeface="Times New Roman" pitchFamily="18" charset="0"/>
              </a:rPr>
              <a:t>Indagine a Martinetto Piatto Doppio</a:t>
            </a:r>
            <a:endParaRPr lang="it-IT" altLang="it-IT" sz="2400" b="1" i="1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571736" y="5661248"/>
            <a:ext cx="4357718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1500" i="1" dirty="0" smtClean="0">
                <a:solidFill>
                  <a:schemeClr val="accent6">
                    <a:lumMod val="50000"/>
                  </a:schemeClr>
                </a:solidFill>
              </a:rPr>
              <a:t>Esecuzione della prova a martinetto piatto doppio</a:t>
            </a:r>
            <a:endParaRPr lang="it-IT" sz="15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 descr="Foto 0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1643050"/>
            <a:ext cx="4320000" cy="3240000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pic>
        <p:nvPicPr>
          <p:cNvPr id="9" name="Immagine 8" descr="Foto 06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86380" y="1643050"/>
            <a:ext cx="3240000" cy="4320000"/>
          </a:xfrm>
          <a:prstGeom prst="rect">
            <a:avLst/>
          </a:prstGeom>
          <a:ln w="28575">
            <a:solidFill>
              <a:schemeClr val="tx2"/>
            </a:solidFill>
          </a:ln>
        </p:spPr>
      </p:pic>
      <p:sp>
        <p:nvSpPr>
          <p:cNvPr id="10" name="CasellaDiTesto 9"/>
          <p:cNvSpPr txBox="1"/>
          <p:nvPr/>
        </p:nvSpPr>
        <p:spPr>
          <a:xfrm>
            <a:off x="0" y="71435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 smtClean="0">
                <a:solidFill>
                  <a:schemeClr val="accent2"/>
                </a:solidFill>
              </a:rPr>
              <a:t>Esempi di edifici in c.a. soggetti a stati di dissesto</a:t>
            </a:r>
            <a:endParaRPr lang="it-IT" sz="2400" b="1" i="1" dirty="0">
              <a:solidFill>
                <a:schemeClr val="accent2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1428736"/>
            <a:ext cx="2859248" cy="2160000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3933056"/>
            <a:ext cx="2872088" cy="2160000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0588" y="1428736"/>
            <a:ext cx="2872153" cy="2160000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79150" y="3933056"/>
            <a:ext cx="3005218" cy="2160000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10" name="CasellaDiTesto 9"/>
          <p:cNvSpPr txBox="1"/>
          <p:nvPr/>
        </p:nvSpPr>
        <p:spPr>
          <a:xfrm>
            <a:off x="0" y="71435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 smtClean="0">
                <a:solidFill>
                  <a:schemeClr val="accent2"/>
                </a:solidFill>
              </a:rPr>
              <a:t>Esempi di edifici in c.a. soggetti a stati di dissesto</a:t>
            </a:r>
            <a:endParaRPr lang="it-IT" sz="2400" b="1" i="1" dirty="0">
              <a:solidFill>
                <a:schemeClr val="accent2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16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2285992"/>
            <a:ext cx="3655964" cy="28800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2285992"/>
            <a:ext cx="3643764" cy="28800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9" name="CasellaDiTesto 8"/>
          <p:cNvSpPr txBox="1"/>
          <p:nvPr/>
        </p:nvSpPr>
        <p:spPr>
          <a:xfrm>
            <a:off x="0" y="92867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 smtClean="0">
                <a:solidFill>
                  <a:schemeClr val="accent2"/>
                </a:solidFill>
              </a:rPr>
              <a:t>Esempi di edifici in muratura soggetti a stati di dissesto</a:t>
            </a:r>
            <a:endParaRPr lang="it-IT" sz="2400" b="1" i="1" dirty="0">
              <a:solidFill>
                <a:schemeClr val="accent2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833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/>
          <a:srcRect l="1196" t="1524" r="2365" b="1694"/>
          <a:stretch>
            <a:fillRect/>
          </a:stretch>
        </p:blipFill>
        <p:spPr bwMode="auto">
          <a:xfrm>
            <a:off x="857224" y="1714488"/>
            <a:ext cx="3656960" cy="28800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1714488"/>
            <a:ext cx="2930502" cy="43200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9" name="CasellaDiTesto 8"/>
          <p:cNvSpPr txBox="1"/>
          <p:nvPr/>
        </p:nvSpPr>
        <p:spPr>
          <a:xfrm>
            <a:off x="0" y="100010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 smtClean="0">
                <a:solidFill>
                  <a:schemeClr val="accent2"/>
                </a:solidFill>
              </a:rPr>
              <a:t>Esempi di edifici in muratura soggetti a stati di dissesto</a:t>
            </a:r>
            <a:endParaRPr lang="it-IT" sz="2400" b="1" i="1" dirty="0">
              <a:solidFill>
                <a:schemeClr val="accent2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626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Foto Esterno 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000240"/>
            <a:ext cx="2700357" cy="36000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" name="Picture 13" descr="F_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2000240"/>
            <a:ext cx="2718510" cy="36000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9" name="Picture 12" descr="Foto_4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6" y="4000504"/>
            <a:ext cx="3359511" cy="2520000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0" name="CasellaDiTesto 9"/>
          <p:cNvSpPr txBox="1"/>
          <p:nvPr/>
        </p:nvSpPr>
        <p:spPr>
          <a:xfrm>
            <a:off x="0" y="96707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 smtClean="0">
                <a:solidFill>
                  <a:schemeClr val="accent2"/>
                </a:solidFill>
              </a:rPr>
              <a:t>Esempi di edifici in muratura soggetti a stati di dissesto</a:t>
            </a:r>
            <a:endParaRPr lang="it-IT" sz="2400" b="1" i="1" dirty="0">
              <a:solidFill>
                <a:schemeClr val="accent2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02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data:image/jpeg;base64,/9j/4AAQSkZJRgABAQAAAQABAAD/2wCEAAkGBhQQEBQUEhQUFRQVFBQUFhQWFBQVFBQWFBUVFhQWFxUXHCYeFxkjGRUUHy8gIycpLCwsFR4xNTAqNSYrLCkBCQoKDgwOGg8PGikcHxwsKSkpKSksLCksLCksLSkpKSwpLCksLCkpLCwpLCkpKSwsKSwpLCkpLCkpKSksLCkpLP/AABEIAH4BcAMBIgACEQEDEQH/xAAbAAABBQEBAAAAAAAAAAAAAAACAAEDBAYFB//EAFEQAAEDAgMEBgQJCAYHCQAAAAEAAgMEEQUSIQYTMUEHIlFhcZEUUoGhFTJTcpKxssHwIyQzNUJiorMlNHN0gpMXQ2OEwtHhFlRkg6PD0tPx/8QAGQEAAwEBAQAAAAAAAAAAAAAAAAECAwQF/8QAIxEBAQEBAQACAQQDAQAAAAAAAAERAiESMVEDMkFxImGBQv/aAAwDAQACEQMRAD8A9UKEoyEBC7I5glDdEUKpJXSTJXTB7pJrpXQAzyZGOd6rXO+iCfuTxuuAe0A+YC5e1c5joKt44tppyPHduA95VrCZc9PC7tijP8ITzzQuJrpkrpYBXSuhukgCuldCldGA90k10xKCESmumuldAPdJNdK6YOldMmugHuldNdK6Ae6V0N0roGnuldNdK6C06V0N0roArpXQXSugDSQpXTI90robpXQYrpXQ3SugDuldBdK6AO6V0F0roArpXQ5kroC+4ICpXBRkLGNKjKEoyEJVwgpk6ZURJXTFV31jRK2I/Gc17x4MLAfthBOP0gzZcLq++FzfpWCl2Inz4dSE8dxGD4hoB96q7fm9GGfKVFNH7HzMB9xR7Bn8ya35OWoi8BHUSNHuAWnnxw/4aK6V1WjrGuldH+0xsbj4SF1vsnzU11GJHdK6BK6MArpIbprowDukShumukQsyWZCSkngFdK6FK6Ae6V0yZAPdK6V0xKeA90kN0rpA6Sa6YlAGmuhuldMCuldDmSugCukgunugHSumukgHuldMkgHumumJSBQBXTXTJIAkkKdAdhzVE4K29ige1csrexXIQEKZwUZC1lRURTFGQgKpJlhvhJztoLC+7ZTup78t6bTEeNiFuHG2p4DXy1+5ecYe3qUVYeNRiT5STp+TqGPgi/hEa05VGi2y6xoo/XroP8A080p+wPNNsUbNq2fJ104H/mBkv1yFFtD1q/Dm9klRLbuZC5t/ORqWzgy1mIt7aiJ4Hz4WN+tifuYV+nKpcULcfmaf0b4WRA8t5E0yhnjlLitsvOZmkNnrG8YsWbID/s2Nip5fZYyD2L0S/Yil0dJNdK6lJ0roSUkYDSShoLnENaBcuJAAAF7kngFxGbZRSX3DJ6gD9uKF7oz4SHqn2LLbfYoJcSo6GU2p3OZJLfQPJe4MaT2XYPNehsYGgAAADQACwAGllfxz7VZkZt3SNSskEc++p3Hhv4XsBt3nS3fwWlimDwHNIc1wBBBuCDwII4rm7SYFHW074ZADmacruLmOAu1w7LEIdlaN0NDTRSCz2Qsa4HiCOI80vBcwqrauniJEj3MsbHNHIBcd5bwVVu31AeFVGewDMSfZZd5+oIOotw5eFl4n0awA40dBZgqS3uIu0W7OKvjidS38CSV7FQ4vHOTuyTYXuWPa32OcACpautZCwvke1jGi5c4hrW8tSpsy84xWvbV4/FSzEbmAZmxnUSTGIPbfttmFvmW5qJzv0JNrVR7YRyAmGGplb67YHhh+a51g/2XVan6RaQybqRz4JPVnjfF4XLhYLS39nLw7gs7t1sw2vpHsygysBdE7mHDg3wdwPinM0eNFmFr8dL6a964Um3FI348jmfPikYfJzV16VpEbAeIYwG/aGi/vCrY9LalnJ5QyHXXg0pTNxPiDB9rKWreWQTNe9rcxaLg2BAJF+OpHmusvCJ6d+B18Erczoyxr2nm+NzQJWHhqCT5NXuVNUtkY17CHNc0Oa4cHNcAWnyIV98fH2K6mJUxKS4u1VU8QbqIgTVDhBHztmBL3/4WBzvEAc1Mm1M9Q/6QaC5HpMdwbW14+Wqv0W0UE2YxyBwY0uccrrADibkLybonpAMUe1wDt3DMBpcXa9jb2PcSvasyrvmc3FdZGQm6U6MTMijL5XPkbHdjbNaXHLcl1tLnlfwWvuvK+kmna3FaFzWgOc+MuIAGa0zbXtz1PmvUyU+uZJP9jo90rprpXWeIPdY/Huk+mpHOY6Odz2kjLuywaaXzPtdt+YvxWuJXn3TXGDQwut1hUNaDzsY5Ljw0HkFfHMvUlVz9tzhVfv4IpQMokja/Le+XML2v7VaXI2TP5hS/3eL7IXWups9K/Z0kN0rowhJIbpXQGokaoHsVoFBIxedzXZYovaonNVt8arvatZWdiBwVeaoa1zGk9Z5dlHblbmPuVstXn20OJvON0uXSGDLFIb6bysDg0eN2M81tzNRju7a1ZioKgtNnujMTPny9RoHfdy5u1uHiDDY2tAApn0jh2DcysJ9wKs7VjfVNDTcnTGokH7lKMw85HRhWttYDJh1WBqfR5XDxa0kW+irn4E/hTr+ti9KOTKWpf4bx8TR9kpsPflxWsB0zU9LJ5GRpP8KrYJPvsS3nENw2l85HyuP3eSh2hqfR62ol7cKkcB3wPf8AfI1XBfwWzeH+k4M9h09JbVP8N++RzD72eS7WyuI+kUUEh+MYwHDse27Xt8Q5pCLZmk3NFTs9SGMfwjiufsn+SlraflHUmVg/2dQ0P8t5vEs8TfXdiq2uc9oPWYQHDsLmhw9xCkzLEbP4o/4Wqg/SKoc5sXe+lawPHjZ/8JW2TsxN8PdJMldImG6TNiXVjGzwazRNLcnyjAS4AfvAkkdt1k9nulSopDuqphma3Q5rsnZ3XPxrdhA8V7KuNtBslTVzbTxjNawkb1ZGntDuftuO5bcdzPj0udT6otn9rqatH5GVpfa5jd1ZBbich1IHaL+K7BXiW1XRzPh/5xTvdJEw5s46ssX7xy8geY4cwt30abWvrqdwmIMsRDXOGhe06tce/Qg+Hel1+nM3n0XmfcbEnReMdGv66k8Kn7RXsxXjHRv+u3/7z9oqv0/29f0OfqvaLrzfpN2Kkkf6ZShxkAbvGtvnOQdWRltcwFgRxs245r0ZPdZc9fG7Ec3HkezfS9LFaOsZvGjq7xvVlbbTrNOj/cfFel4LtHT1jc1PKx9uLb2e0G/xmHUc1z9o9h6WuBMjMsnysdmv9ulnDuN+K8t2i2MqcJkE8T3OjB6s7Ltcwk6B4HAHhzB4cwtvjx+p9eVp5090XG2zdbDqvvp5B9JmX6yquwe0pr6Nsj7CRpLJAOBc3g63LMLFSbby5aCe/MRt+nKxv3rHLLjP6qlt/s36ZQWaLywgSR9pyt67P8Tb277LkdEO0e9gdSvPXhu5l+LoieQ/dcbdwcF6AzgPAD6l4ztBCcGxhs0YO6eTKB2sfpMzxBufJa8/5S83/i5749ouuJQjf1kk3FkAdTxa6F5INQ/2ECMdha7tUuLY0GUwkhs90uRsAvo98ujDp+yLlx7mkq1h1CKeFkbSTkbYuNruNrvcbftOdr7VnmJeUdFzv6Yn/s6j+Y1exXXjPRc7+l5O9lR9sL2VX+r+6f0ff28x6Sz/AEph/wA6P+cxenkry/pL/WmH/Oj/AJzV6TW592/dW3mV2TN8UOt1ST2J9/t5F+o5VftS1sxgp43VFQLZo2Oa1sYPOWQ6M4jTU9y4+L7dVFCWGsow2J5y7yKbeWdqbEOaNbA6XHBXdhdln0MUhmcHzzSbyR41B46ZiNdST/iK5fSrikLqGSIPY6USRHI0glnW/at8Xqk8bHVTJPlhzNxtaWqbLGyRhzMe0Oae1p1HuWG6aB+YRf3pn8qVaDYQ/wBG0v8AZD6ys900f1CL+8t/lTKv0/Oyn7nVwDaWNlHTNY2adwhjaRDE+QNIaLgvAyg8tSoZ+kyKF2Wop6uC5sHSRGzvC3H2Lt7KC1DSgfIRfZCu11BHPG6OVocxwsQe/S47Cotm0bPl6HDMViqYxJC9sjDzab2PYRyPcVaXkOxj34djMlHmJY9xj8ernicf3svFeu3R1z8aXUw6Sa6V1KWsBRB3auLjm0PopZenqZswcbwQulDcttHZdQdfcuW3pDZzpMRH+4z/AHNXmzm2bHc1T2LjUGOQ1G/3b2u9HkdFKRwa5rQ51z2WPHtBHIrj4n0kN3Mm4pa4zZHCJrqOdrTIRZt3FtgL21PYsvjOxU9BDGykGY10bKOsdc5hI839J8RnkB8Qq4nmUWO3sFtW+sFTvuoWyb6G4y/mstzC/X5jln54C/CZ60gh0tU2vHdFDKwQj/LjB8XFdHpIwySlEL6Nv6WL4MeBpZsxa2F/i1xcLfvrUYvgoOHy0zRp6O+IDlpHYe8LedS3fyzsceg/L4rUyjVsEEUDO50pdLJb2GP3LvVUAexzfWa5vsII+9Zvoupn/BzZpdZahxmc7tGVrI/4GNWrcFezWfTzjoqn3hlceMUNJTO+dEH5h5koOlKTdvhPy0FRS375HwEf8a6nR1h25diI/wDHyAeGRr2+6QIOkbDzK/DgBf8AP4gfm6ud7mrWXej/APTWRxZWgdgA8gs7VuFPijHnRtRTOYTyz0zt4PaWPd/lrTOWP6UKd5od7FfeQvDm9tpA6J/8L0uftE+3KhhLMMpawfGjqPTHE+pPKTLfu3chH+ELsbabTOpTTCIZryCWTsFOwtEjj3dcfgFddmEMNEKZw6hgENuGhZl5cOPuWU2Lw99WyofVt1Efwd85kLSJHD5znnXhfwVzN/pXlbCtxeKExB7wN9I2Nlz8Zzh1fd7yFaXnmG7OVFZDIanSSmYaakJv+khcCajxc5rR7Cu/Qbd0romGWURyFozscHBzHgdYcO26MZ2fhXG1TY8YlppHWa+KHd3PVEmUkjsBcCLeHetZdeb7TYfhdbKZvSzFKQLubmLXEAAEtc3Qi3EEI6DHZKdoa3FKaVo0Bmp5XPA7MzSCfanZM8Vmt/VysZG90hAYGuLydGhoBuTfQhef9D+G2bUzhpbHLJkiB5tYXnS/ja/cVLU1sFWA2sxFr473MMEb4Y39z3HM8j2rQU211BGxrGTRtY0ANaGuDQBwAGXT/wDe1OeTCzJkaC68a6OXD4af3+lW8yfqWxrcdhlBAxQsBvoyFgsDyBLLrN0WzuHwStljxORsjSS14aLi+h4t10JVc3JZ+T5mR6vf8cvNZTANp2uxGtpXv62+zRAniBGwPY3tNw427yjw/amnjvvK8TXGmaLKW992N1WYx3BsMqJnTx1joZXOzktDnNzadYAtu03F9DzUc8z+Sk+9eoXXM2mniZRzma273Tg6/O4s0eJNrd9lkaXaWWNuX4SpJAODpaaUv7NcjmglKeopKlzXV1eJmtIcIGMdHAXDm5ti5w7iUTnKJzi10RYY6GgzvBG+kLwCLdUAMafA2uO1X+kqcMw6QnQbyn90zHfcVNLtrR5crKmNrrWacriBYaHJYXt2clnMa9GrI93Pij3MvmytiaxtxwOjO9P7u0T72vQ28Ae5ZDpRwI1FCXtF5IDvR2lnCQeFjf8Aw96hpdoomANGKNdlAHXp2l1hwuWgHguw7bOicMpqGEEWOj9b8dMqJvN0vZdZHos31SGOlIMNGHMh7TJJ+1f9xhc0fP7l6W7gfArI4DjmHUUAhZUsytLnEkPGrnE+rwF7exDie0cU18mJCJhAsGQ3Nra9dwN76+afXvWnZtYvou/W8nzKj7QXsq8ow3AaKmlEsOJvZIL9bdg8eIN263Woh2ojDSHYjGdLB/o9nAgjj+ybi/JP9T2+Dua4PSML4th4/ej/AJrV6aXAc7d/hxXmOI0VFVTMnkxR7pGZcjgxgDcpuLAMtoVo6TaenDXNmrhMHC2sWQjiCbtbqjr2SHZuKFHjb8YqpYonuio4bZ3sOWSocSbDN+ywgOPVsbW7dA6TaeKmwvdRNZGHSxhrBYFwabuPa4iwufNcTBcOpqKRz4MUDGuFj+SuS0HQG4tcdq7eJOw2op3xyVWd8gbeodd0t22LSDlADbj4rbDzKPNP+Wg2GNsNpb/It+srO9NH9Ri/vLf5cqqbNxUtMWiXEd9HG7NFDle2NruTiLG9uQ4Dir22GI0NeyGJ1WxjWzCR1g8OcA17bN043cEc+daWf5a0uyUgdQUpB/1EY8mi664Xn9JWU9IMtHiIZHyhnjdNG2/HKQGuHmgrMYbOwsqcUjZG7QinhMRcDe4L35u7yU3naXx265uAxen7QS1EesUJzZ+Rys3TfpEOI8F6osthGOYZSRiOCWNjR2B5Lj2udlu48PwVd/7bUX/eGeT/AP4p9Xf+F167iShp6hsjWvYbtcLtPIhS3UIasp7oM9k4IXmY7hB347URsfx9SC/uTj3KcPQVNK19swBAc1wvyc03afEFRSRq0HJnMVTwrHJosPbBEyKMWZG0MaOwNFgncxXnxqBzFrz0zscXDKDdOqDa28nMnjeOJv8AwoMUoN4+nPyc28PsikA95C67mKNzVtOkVXcFWraMSxujeOq8WPh+ArjggLVWoQlRxxBosAALk6drjd3mVOWoCFaQWUbom+q3yClKFMI9031W+QT7tvqt8giITJlod031W+QTbpvqt8giKV1Wlody31W+QTbpvqt8gjTXRo0O6b6rfIJbpvqjyCJNdANu29g8glu2+q3yCdJA2svtvQFrI6yFgMtK/PlAHXiPVlbbnob+xd7DayOohZLHlcx7Q4Gw9oPeNQR3KyfPu/6LG4fJ8FVfo7tKOoeXQO4CGU8Yj3HkfBP7i5dmJNnmD4YxPQfFpeQ5xBa7dj1W+QWS2f8A1xifzaT+UFqZ6lsbS6RzWNAuXOcGtHtOid20dbrj7cMHwdVaD9C7kFb2djHodNoP6vDyHybVmtp9r4aqnmpqUS1EkjHRgxRucwEjiX2sjwx2KuhijbHT0zWRtjzSOM0hDGhocGtOUcOeqeXDy562e6Hqt8go54hkd1R8V3IdhWaGzFY/9NiMvhFGxg9iEdHrD8eqrXnn+XsPIBLJ+U5n8p+jyMfB0WgOsnIeuVpDEPVb5BZJnRtA1tmT1jAOTZyB5WR/9ipY/wBDiFU3szlsg94ujJ+TuW/a7twwfB1VoP0TuQV7Ao2+i0/Vb+gh5D5NqyeO4VipppIhJBVMewtPV3UwB0u3UNJ56q3hO20cDIoayOWle1rY80jSYnFrQNJBpbRPPPKfx88a/dt9VvkFldp2D4RwzQfpJ+Q+TWohnbI0OY5rmuFw5pDmkciCOKzG1H6xwz+0n/lpc7qeb61O6b6rfILIYywV+IR0rQDDTET1BA0L/wDVRE+ZI8V1dqtovQ4hkGeeU5IIxxe71req3Qk94RbK4F6HAGuOaZ53kz73L5HanXsHAImz055NdgMHqt+iEt231W+QTgpKUbThK6ZK6RNVn0S4+I7UIIB7PvT2sdNf+S8526IkjVEHKMOt4dicWB/HBLDSX7fYexGHfj/ooRp4FPflwKWHKlcy6hfEpA+3ciGqU8F9UnxqBzF0Hxqu+Na89IvKk5qBzVaexROatZWdiqWoC1WXNUbmrSVFiuQhIUzmqMtVypxGU1kZahIVECyYoimTIyZPZMgiTJFJMySTJII6o4zg8dXC6GYXY7zaR8VzT2g294V1NdMTx5ZROrqCulhJj3lTu2R1Mx/JuZECGkW0c/LYWPMc1q4NhGSEPrpZKuQa2eS2EHuibYfdqu1jODRVcRjmbdvEEGzmkahzXcjos1Fi8+F/k6zPNSjRlU1pc9jbGzZmjU9mbmrt36a78vpsKamZG0Nja1jRoGtaGgDst7lIoKSrZKwPjc17Dwc05gfJSrP+2XokkP45pXTISSFJEAlHUU7ZGlr2h7ToWuAIPsKJJP09ZOp2TlpCZMMk3Zvd1NIS6B/EkNvqw66WWfxvbVrqqifLFJHLA+USwFpzBzm5Whht1gTwWux7a5lM7dRtM9SR1YI9T2XeRfINfFVsE2Ze6YVdcWvqSBlYLbuAcmttxcL8dVU89rWX+afZrBpZJTW1v6dwtFF+zTxnWw7XkcXcVqEJKa6j7Z9daNJBdK6CHdK6C6e6A1Lmm3h3pgeXYmjcizm/gvMdnp2SX0Ps8U7TfTnyuhIBtbS+valKy2v1IHoxf/kkHA8fcgz8x+CicRxPby017UjGD2HXsRNf7FE5vMJOl4FJUWGvubH8eCZ8ajadNOB7eXgiZJx7uPZ7EvofaJ8SgfGui5t1BJGr56TeVBzFG5iuPYoXMWs7jO8qpYoy1Wi1RuatJ0myqxagLVYc1RkK50j41AQhspnICFcpYjshsjTJ6QCEyMhNZPSCmRJrJ6RkyJMjTsCmc0EWIBB4g218b8k90ro0mUrthshL6GZ9M46ujBJgfw4sv1b25KqzGJqfSupZwBpvqeaaWM9+QPzN8CtpdOn859VXy/0y9HtFQz23dSA69ssk07HeGVzwbrqtogeEl/CWY/8AuJ8R2dpprGaCJ9+BLG5vpAA+9cj/AEcUIPVjey/qTSj63Kt5P/F1zh375/zZ/wD7FXqZIIdZZ2MH71RI3yvKqLujyk4HfnxqJLfWpaPYKgjJtTtceZkLpL/TJCN5OyRQl2upHEtp/Sal4NssLqgj6TnAIGYRXVZu9xoojfqNmfJO4cOs5xLW+zXVbGClbG2zGtaOxoAHkE9kfOFs/hzsF2ego2kQssTq57iXPee1ziukllSyqfkm+/ZJXSsllS0iuldKyayNB7pJWSsjQ//Z"/>
          <p:cNvSpPr>
            <a:spLocks noChangeAspect="1" noChangeArrowheads="1"/>
          </p:cNvSpPr>
          <p:nvPr/>
        </p:nvSpPr>
        <p:spPr bwMode="auto">
          <a:xfrm>
            <a:off x="178563" y="142852"/>
            <a:ext cx="8785925" cy="6527078"/>
          </a:xfrm>
          <a:prstGeom prst="rect">
            <a:avLst/>
          </a:prstGeom>
          <a:ln w="5715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i="1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</p:txBody>
      </p:sp>
      <p:pic>
        <p:nvPicPr>
          <p:cNvPr id="36" name="Picture 5" descr="LOGO AIPND vettoria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76" y="212708"/>
            <a:ext cx="8636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61025"/>
            <a:ext cx="103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401" y="198605"/>
            <a:ext cx="100012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" y="500042"/>
            <a:ext cx="914399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altLang="it-IT" sz="2400" b="1" u="sng" dirty="0">
                <a:solidFill>
                  <a:schemeClr val="accent2"/>
                </a:solidFill>
              </a:rPr>
              <a:t>NORME TECNICHE PER LE COSTRUZIONI</a:t>
            </a:r>
          </a:p>
          <a:p>
            <a:pPr algn="ctr"/>
            <a:r>
              <a:rPr lang="it-IT" altLang="it-IT" sz="2400" b="1" u="sng" dirty="0">
                <a:solidFill>
                  <a:schemeClr val="accent2"/>
                </a:solidFill>
              </a:rPr>
              <a:t> </a:t>
            </a:r>
            <a:r>
              <a:rPr lang="it-IT" altLang="it-IT" sz="2400" b="1" u="sng" dirty="0" err="1">
                <a:solidFill>
                  <a:schemeClr val="accent2"/>
                </a:solidFill>
              </a:rPr>
              <a:t>D.M</a:t>
            </a:r>
            <a:r>
              <a:rPr lang="it-IT" altLang="it-IT" sz="2400" b="1" u="sng" dirty="0">
                <a:solidFill>
                  <a:schemeClr val="accent2"/>
                </a:solidFill>
              </a:rPr>
              <a:t> 14 GENNAIO 2008</a:t>
            </a:r>
            <a:endParaRPr lang="it-IT" altLang="it-IT" u="sng" dirty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" y="1181385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2400" b="1" u="sng" dirty="0">
                <a:solidFill>
                  <a:schemeClr val="accent2"/>
                </a:solidFill>
              </a:rPr>
              <a:t>CAPITOLO 8 </a:t>
            </a:r>
          </a:p>
        </p:txBody>
      </p:sp>
      <p:grpSp>
        <p:nvGrpSpPr>
          <p:cNvPr id="9" name="Group 31"/>
          <p:cNvGrpSpPr>
            <a:grpSpLocks/>
          </p:cNvGrpSpPr>
          <p:nvPr/>
        </p:nvGrpSpPr>
        <p:grpSpPr bwMode="auto">
          <a:xfrm>
            <a:off x="3276600" y="1916113"/>
            <a:ext cx="2808288" cy="1223962"/>
            <a:chOff x="1882" y="1207"/>
            <a:chExt cx="1769" cy="771"/>
          </a:xfrm>
          <a:solidFill>
            <a:schemeClr val="accent3"/>
          </a:solidFill>
        </p:grpSpPr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1882" y="1207"/>
              <a:ext cx="1769" cy="771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2158" y="1350"/>
              <a:ext cx="1170" cy="4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it-IT" dirty="0"/>
                <a:t>VALUTAZIONE DELLA SICUREZZA</a:t>
              </a:r>
            </a:p>
          </p:txBody>
        </p:sp>
      </p:grpSp>
      <p:sp>
        <p:nvSpPr>
          <p:cNvPr id="12" name="AutoShape 15"/>
          <p:cNvSpPr>
            <a:spLocks noChangeArrowheads="1"/>
          </p:cNvSpPr>
          <p:nvPr/>
        </p:nvSpPr>
        <p:spPr bwMode="auto">
          <a:xfrm rot="20991518">
            <a:off x="2411413" y="2276475"/>
            <a:ext cx="792162" cy="431800"/>
          </a:xfrm>
          <a:prstGeom prst="leftArrow">
            <a:avLst>
              <a:gd name="adj1" fmla="val 50000"/>
              <a:gd name="adj2" fmla="val 45864"/>
            </a:avLst>
          </a:prstGeom>
          <a:solidFill>
            <a:srgbClr val="FF6600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altLang="it-IT"/>
          </a:p>
        </p:txBody>
      </p:sp>
      <p:sp>
        <p:nvSpPr>
          <p:cNvPr id="13" name="AutoShape 16"/>
          <p:cNvSpPr>
            <a:spLocks noChangeArrowheads="1"/>
          </p:cNvSpPr>
          <p:nvPr/>
        </p:nvSpPr>
        <p:spPr bwMode="auto">
          <a:xfrm rot="17748865">
            <a:off x="3233737" y="3327401"/>
            <a:ext cx="949325" cy="431800"/>
          </a:xfrm>
          <a:prstGeom prst="leftArrow">
            <a:avLst>
              <a:gd name="adj1" fmla="val 50000"/>
              <a:gd name="adj2" fmla="val 54963"/>
            </a:avLst>
          </a:prstGeom>
          <a:solidFill>
            <a:srgbClr val="FF6600"/>
          </a:solidFill>
          <a:ln w="9525" algn="ctr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altLang="it-IT"/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323850" y="2755900"/>
            <a:ext cx="2736850" cy="1465263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i="1" dirty="0"/>
              <a:t>Riduzione evidente della capacità resistente e/o </a:t>
            </a:r>
            <a:r>
              <a:rPr lang="it-IT" i="1" dirty="0" err="1"/>
              <a:t>deformativa</a:t>
            </a:r>
            <a:r>
              <a:rPr lang="it-IT" i="1" dirty="0"/>
              <a:t> a seguito di eventi sismici o altri tipi di dissesto</a:t>
            </a: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6192838" y="3714750"/>
            <a:ext cx="2736850" cy="64135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i="1" dirty="0"/>
              <a:t>Gravi errori di progetto o di costruzione</a:t>
            </a:r>
          </a:p>
        </p:txBody>
      </p:sp>
      <p:grpSp>
        <p:nvGrpSpPr>
          <p:cNvPr id="16" name="Group 27"/>
          <p:cNvGrpSpPr>
            <a:grpSpLocks/>
          </p:cNvGrpSpPr>
          <p:nvPr/>
        </p:nvGrpSpPr>
        <p:grpSpPr bwMode="auto">
          <a:xfrm>
            <a:off x="6156325" y="2781300"/>
            <a:ext cx="2736850" cy="641350"/>
            <a:chOff x="3878" y="1888"/>
            <a:chExt cx="1724" cy="404"/>
          </a:xfrm>
        </p:grpSpPr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3924" y="1888"/>
              <a:ext cx="1633" cy="23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endParaRPr lang="it-IT" i="1"/>
            </a:p>
          </p:txBody>
        </p:sp>
        <p:sp>
          <p:nvSpPr>
            <p:cNvPr id="18" name="Text Box 23"/>
            <p:cNvSpPr txBox="1">
              <a:spLocks noChangeArrowheads="1"/>
            </p:cNvSpPr>
            <p:nvPr/>
          </p:nvSpPr>
          <p:spPr bwMode="auto">
            <a:xfrm>
              <a:off x="3878" y="1888"/>
              <a:ext cx="1724" cy="404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it-IT" i="1" dirty="0"/>
                <a:t>Cambio della destinazione d’uso</a:t>
              </a:r>
            </a:p>
          </p:txBody>
        </p:sp>
      </p:grpSp>
      <p:grpSp>
        <p:nvGrpSpPr>
          <p:cNvPr id="19" name="Group 29"/>
          <p:cNvGrpSpPr>
            <a:grpSpLocks/>
          </p:cNvGrpSpPr>
          <p:nvPr/>
        </p:nvGrpSpPr>
        <p:grpSpPr bwMode="auto">
          <a:xfrm>
            <a:off x="323850" y="4724400"/>
            <a:ext cx="3816350" cy="641350"/>
            <a:chOff x="2154" y="3657"/>
            <a:chExt cx="2404" cy="404"/>
          </a:xfrm>
        </p:grpSpPr>
        <p:sp>
          <p:nvSpPr>
            <p:cNvPr id="20" name="Rectangle 25"/>
            <p:cNvSpPr>
              <a:spLocks noChangeArrowheads="1"/>
            </p:cNvSpPr>
            <p:nvPr/>
          </p:nvSpPr>
          <p:spPr bwMode="auto">
            <a:xfrm>
              <a:off x="2154" y="3657"/>
              <a:ext cx="2404" cy="23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endParaRPr lang="it-IT" i="1"/>
            </a:p>
          </p:txBody>
        </p:sp>
        <p:sp>
          <p:nvSpPr>
            <p:cNvPr id="21" name="Text Box 26"/>
            <p:cNvSpPr txBox="1">
              <a:spLocks noChangeArrowheads="1"/>
            </p:cNvSpPr>
            <p:nvPr/>
          </p:nvSpPr>
          <p:spPr bwMode="auto">
            <a:xfrm>
              <a:off x="2154" y="3657"/>
              <a:ext cx="2404" cy="404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it-IT" i="1" dirty="0"/>
                <a:t>Interventi che riducano la capacità o modifichino la rigidezza</a:t>
              </a:r>
            </a:p>
          </p:txBody>
        </p:sp>
      </p:grpSp>
      <p:sp>
        <p:nvSpPr>
          <p:cNvPr id="22" name="AutoShape 32"/>
          <p:cNvSpPr>
            <a:spLocks noChangeArrowheads="1"/>
          </p:cNvSpPr>
          <p:nvPr/>
        </p:nvSpPr>
        <p:spPr bwMode="auto">
          <a:xfrm rot="11470715">
            <a:off x="6156325" y="2276475"/>
            <a:ext cx="792163" cy="431800"/>
          </a:xfrm>
          <a:prstGeom prst="leftArrow">
            <a:avLst>
              <a:gd name="adj1" fmla="val 50000"/>
              <a:gd name="adj2" fmla="val 45864"/>
            </a:avLst>
          </a:prstGeom>
          <a:solidFill>
            <a:srgbClr val="FF6600"/>
          </a:solidFill>
          <a:ln w="9525" algn="ctr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altLang="it-IT"/>
          </a:p>
        </p:txBody>
      </p:sp>
      <p:sp>
        <p:nvSpPr>
          <p:cNvPr id="23" name="AutoShape 33"/>
          <p:cNvSpPr>
            <a:spLocks noChangeArrowheads="1"/>
          </p:cNvSpPr>
          <p:nvPr/>
        </p:nvSpPr>
        <p:spPr bwMode="auto">
          <a:xfrm rot="16200000">
            <a:off x="4175918" y="3609182"/>
            <a:ext cx="1223963" cy="431800"/>
          </a:xfrm>
          <a:prstGeom prst="leftArrow">
            <a:avLst>
              <a:gd name="adj1" fmla="val 50000"/>
              <a:gd name="adj2" fmla="val 70864"/>
            </a:avLst>
          </a:prstGeom>
          <a:solidFill>
            <a:srgbClr val="FF6600"/>
          </a:solidFill>
          <a:ln w="9525" algn="ctr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altLang="it-IT"/>
          </a:p>
        </p:txBody>
      </p:sp>
      <p:grpSp>
        <p:nvGrpSpPr>
          <p:cNvPr id="24" name="Group 34"/>
          <p:cNvGrpSpPr>
            <a:grpSpLocks/>
          </p:cNvGrpSpPr>
          <p:nvPr/>
        </p:nvGrpSpPr>
        <p:grpSpPr bwMode="auto">
          <a:xfrm>
            <a:off x="4356100" y="4724400"/>
            <a:ext cx="3816350" cy="641350"/>
            <a:chOff x="2154" y="3657"/>
            <a:chExt cx="2404" cy="404"/>
          </a:xfrm>
          <a:solidFill>
            <a:schemeClr val="accent3"/>
          </a:solidFill>
        </p:grpSpPr>
        <p:sp>
          <p:nvSpPr>
            <p:cNvPr id="25" name="Rectangle 35"/>
            <p:cNvSpPr>
              <a:spLocks noChangeArrowheads="1"/>
            </p:cNvSpPr>
            <p:nvPr/>
          </p:nvSpPr>
          <p:spPr bwMode="auto">
            <a:xfrm>
              <a:off x="2154" y="3657"/>
              <a:ext cx="2404" cy="23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endParaRPr lang="it-IT" i="1"/>
            </a:p>
          </p:txBody>
        </p:sp>
        <p:sp>
          <p:nvSpPr>
            <p:cNvPr id="26" name="Text Box 36"/>
            <p:cNvSpPr txBox="1">
              <a:spLocks noChangeArrowheads="1"/>
            </p:cNvSpPr>
            <p:nvPr/>
          </p:nvSpPr>
          <p:spPr bwMode="auto">
            <a:xfrm>
              <a:off x="2154" y="3657"/>
              <a:ext cx="2404" cy="40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it-IT" i="1" dirty="0"/>
                <a:t>Riduzione della </a:t>
              </a:r>
              <a:r>
                <a:rPr lang="it-IT" i="1" dirty="0" err="1"/>
                <a:t>prestazionalità</a:t>
              </a:r>
              <a:r>
                <a:rPr lang="it-IT" i="1" dirty="0"/>
                <a:t> dei materiali</a:t>
              </a:r>
            </a:p>
          </p:txBody>
        </p:sp>
      </p:grpSp>
      <p:sp>
        <p:nvSpPr>
          <p:cNvPr id="27" name="AutoShape 37"/>
          <p:cNvSpPr>
            <a:spLocks noChangeArrowheads="1"/>
          </p:cNvSpPr>
          <p:nvPr/>
        </p:nvSpPr>
        <p:spPr bwMode="auto">
          <a:xfrm rot="13566921">
            <a:off x="5291931" y="3285332"/>
            <a:ext cx="1008063" cy="431800"/>
          </a:xfrm>
          <a:prstGeom prst="leftArrow">
            <a:avLst>
              <a:gd name="adj1" fmla="val 50000"/>
              <a:gd name="adj2" fmla="val 58364"/>
            </a:avLst>
          </a:prstGeom>
          <a:solidFill>
            <a:srgbClr val="FF6600"/>
          </a:solidFill>
          <a:ln w="9525" algn="ctr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altLang="it-IT"/>
          </a:p>
        </p:txBody>
      </p:sp>
      <p:sp>
        <p:nvSpPr>
          <p:cNvPr id="28" name="CasellaDiTesto 27"/>
          <p:cNvSpPr txBox="1"/>
          <p:nvPr/>
        </p:nvSpPr>
        <p:spPr>
          <a:xfrm>
            <a:off x="3635896" y="6289575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smtClean="0"/>
              <a:t>                                                                                     </a:t>
            </a:r>
            <a:r>
              <a:rPr lang="it-IT" sz="1400" b="1" i="1" dirty="0" smtClean="0">
                <a:solidFill>
                  <a:schemeClr val="accent2"/>
                </a:solidFill>
              </a:rPr>
              <a:t>I Controlli sui materiali</a:t>
            </a:r>
            <a:endParaRPr lang="it-IT" sz="14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1259</TotalTime>
  <Words>896</Words>
  <Application>Microsoft Office PowerPoint</Application>
  <PresentationFormat>Presentazione su schermo (4:3)</PresentationFormat>
  <Paragraphs>437</Paragraphs>
  <Slides>36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36</vt:i4>
      </vt:variant>
    </vt:vector>
  </HeadingPairs>
  <TitlesOfParts>
    <vt:vector size="38" baseType="lpstr">
      <vt:lpstr>Tema di Office</vt:lpstr>
      <vt:lpstr>AutoCAD Drawing</vt:lpstr>
      <vt:lpstr>SEMINARIO: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Corso Base I: Il Controllo dei materiali e delle strutture: La verifica di Edifici Esistenti</dc:title>
  <dc:creator>dolly</dc:creator>
  <cp:lastModifiedBy>Ing. Porco Antonello</cp:lastModifiedBy>
  <cp:revision>166</cp:revision>
  <dcterms:created xsi:type="dcterms:W3CDTF">2014-05-02T08:31:20Z</dcterms:created>
  <dcterms:modified xsi:type="dcterms:W3CDTF">2014-06-03T12:11:07Z</dcterms:modified>
</cp:coreProperties>
</file>