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95" r:id="rId2"/>
    <p:sldId id="260" r:id="rId3"/>
    <p:sldId id="331" r:id="rId4"/>
    <p:sldId id="327" r:id="rId5"/>
    <p:sldId id="328" r:id="rId6"/>
    <p:sldId id="299" r:id="rId7"/>
    <p:sldId id="324" r:id="rId8"/>
    <p:sldId id="323" r:id="rId9"/>
    <p:sldId id="329" r:id="rId10"/>
    <p:sldId id="296" r:id="rId11"/>
    <p:sldId id="297" r:id="rId12"/>
    <p:sldId id="298" r:id="rId13"/>
    <p:sldId id="303" r:id="rId14"/>
    <p:sldId id="304" r:id="rId15"/>
    <p:sldId id="325" r:id="rId16"/>
    <p:sldId id="305" r:id="rId17"/>
    <p:sldId id="306" r:id="rId18"/>
    <p:sldId id="307" r:id="rId19"/>
    <p:sldId id="308" r:id="rId20"/>
    <p:sldId id="309" r:id="rId21"/>
    <p:sldId id="310" r:id="rId22"/>
    <p:sldId id="332" r:id="rId23"/>
    <p:sldId id="333" r:id="rId24"/>
    <p:sldId id="336" r:id="rId25"/>
    <p:sldId id="334" r:id="rId26"/>
    <p:sldId id="337" r:id="rId27"/>
    <p:sldId id="338" r:id="rId28"/>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671" autoAdjust="0"/>
  </p:normalViewPr>
  <p:slideViewPr>
    <p:cSldViewPr>
      <p:cViewPr>
        <p:scale>
          <a:sx n="70" d="100"/>
          <a:sy n="70" d="100"/>
        </p:scale>
        <p:origin x="-1080" y="-7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9B9B8CD5-EC2B-4310-A062-E44A857F1396}" type="datetimeFigureOut">
              <a:rPr lang="it-IT" smtClean="0"/>
              <a:pPr/>
              <a:t>03/06/2014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BB7B128-95FF-4C02-8A6D-30598BB20F5D}"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9B8CD5-EC2B-4310-A062-E44A857F1396}" type="datetimeFigureOut">
              <a:rPr lang="it-IT" smtClean="0"/>
              <a:pPr/>
              <a:t>03/06/2014</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B7B128-95FF-4C02-8A6D-30598BB20F5D}"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15.wmf"/><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16.wmf"/><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5.jpeg"/><Relationship Id="rId7" Type="http://schemas.openxmlformats.org/officeDocument/2006/relationships/image" Target="../media/image18.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3.png"/><Relationship Id="rId10" Type="http://schemas.openxmlformats.org/officeDocument/2006/relationships/image" Target="../media/image21.jpeg"/><Relationship Id="rId4" Type="http://schemas.openxmlformats.org/officeDocument/2006/relationships/image" Target="../media/image4.png"/><Relationship Id="rId9"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wmf"/><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hyperlink" Target="../Lezioni%20Master%20Sisma/Presentazioni%20in%20PPT/microscopi" TargetMode="Externa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2" y="151280"/>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dirty="0"/>
          </a:p>
        </p:txBody>
      </p:sp>
      <p:pic>
        <p:nvPicPr>
          <p:cNvPr id="16" name="Picture 12" descr="lot_ek_edificio_terziario_8"/>
          <p:cNvPicPr>
            <a:picLocks noChangeAspect="1" noChangeArrowheads="1"/>
          </p:cNvPicPr>
          <p:nvPr/>
        </p:nvPicPr>
        <p:blipFill>
          <a:blip r:embed="rId2" cstate="print">
            <a:lum bright="70000" contrast="-70000"/>
            <a:extLst>
              <a:ext uri="{28A0092B-C50C-407E-A947-70E740481C1C}">
                <a14:useLocalDpi xmlns:a14="http://schemas.microsoft.com/office/drawing/2010/main" xmlns="" val="0"/>
              </a:ext>
            </a:extLst>
          </a:blip>
          <a:srcRect b="8429"/>
          <a:stretch>
            <a:fillRect/>
          </a:stretch>
        </p:blipFill>
        <p:spPr bwMode="auto">
          <a:xfrm>
            <a:off x="0" y="1588"/>
            <a:ext cx="9144000" cy="6856412"/>
          </a:xfrm>
          <a:prstGeom prst="ellipse">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2" name="Titolo 1"/>
          <p:cNvSpPr>
            <a:spLocks noGrp="1"/>
          </p:cNvSpPr>
          <p:nvPr>
            <p:ph type="ctrTitle"/>
          </p:nvPr>
        </p:nvSpPr>
        <p:spPr>
          <a:xfrm>
            <a:off x="0" y="977101"/>
            <a:ext cx="9144000" cy="795508"/>
          </a:xfrm>
        </p:spPr>
        <p:txBody>
          <a:bodyPr>
            <a:normAutofit/>
          </a:bodyPr>
          <a:lstStyle/>
          <a:p>
            <a:r>
              <a:rPr lang="it-IT" sz="3200" b="1" i="1" dirty="0" smtClean="0">
                <a:solidFill>
                  <a:schemeClr val="accent1"/>
                </a:solidFill>
              </a:rPr>
              <a:t>SEMINARIO:</a:t>
            </a:r>
            <a:endParaRPr lang="it-IT" sz="3200" b="1" i="1" dirty="0">
              <a:solidFill>
                <a:schemeClr val="accent1"/>
              </a:solidFill>
            </a:endParaRPr>
          </a:p>
        </p:txBody>
      </p:sp>
      <p:sp>
        <p:nvSpPr>
          <p:cNvPr id="7" name="CasellaDiTesto 6"/>
          <p:cNvSpPr txBox="1"/>
          <p:nvPr/>
        </p:nvSpPr>
        <p:spPr>
          <a:xfrm>
            <a:off x="0" y="4529088"/>
            <a:ext cx="9168831" cy="400110"/>
          </a:xfrm>
          <a:prstGeom prst="rect">
            <a:avLst/>
          </a:prstGeom>
          <a:noFill/>
        </p:spPr>
        <p:txBody>
          <a:bodyPr wrap="square" rtlCol="0">
            <a:spAutoFit/>
          </a:bodyPr>
          <a:lstStyle/>
          <a:p>
            <a:pPr algn="ctr"/>
            <a:r>
              <a:rPr lang="it-IT" sz="2000" b="1" i="1" dirty="0" smtClean="0">
                <a:solidFill>
                  <a:schemeClr val="tx2"/>
                </a:solidFill>
                <a:latin typeface="+mj-lt"/>
              </a:rPr>
              <a:t>Mercoledì 4 Giugno 2014 </a:t>
            </a:r>
            <a:endParaRPr lang="it-IT" sz="2000" b="1" i="1" dirty="0">
              <a:solidFill>
                <a:schemeClr val="tx2"/>
              </a:solidFill>
              <a:latin typeface="+mj-lt"/>
            </a:endParaRPr>
          </a:p>
        </p:txBody>
      </p:sp>
      <p:sp>
        <p:nvSpPr>
          <p:cNvPr id="9" name="CasellaDiTesto 8"/>
          <p:cNvSpPr txBox="1"/>
          <p:nvPr/>
        </p:nvSpPr>
        <p:spPr>
          <a:xfrm>
            <a:off x="-19100" y="3246075"/>
            <a:ext cx="9181248" cy="830997"/>
          </a:xfrm>
          <a:prstGeom prst="rect">
            <a:avLst/>
          </a:prstGeom>
          <a:noFill/>
        </p:spPr>
        <p:txBody>
          <a:bodyPr wrap="square" rtlCol="0">
            <a:spAutoFit/>
          </a:bodyPr>
          <a:lstStyle/>
          <a:p>
            <a:pPr algn="ctr">
              <a:spcBef>
                <a:spcPct val="0"/>
              </a:spcBef>
              <a:buFontTx/>
              <a:buNone/>
            </a:pPr>
            <a:r>
              <a:rPr lang="it-IT" altLang="it-IT" sz="2400" b="1" i="1" dirty="0">
                <a:solidFill>
                  <a:schemeClr val="accent2"/>
                </a:solidFill>
              </a:rPr>
              <a:t>Strutture esistenti e di nuova realizzazione:</a:t>
            </a:r>
          </a:p>
          <a:p>
            <a:pPr algn="ctr">
              <a:spcBef>
                <a:spcPct val="0"/>
              </a:spcBef>
              <a:buFontTx/>
              <a:buNone/>
            </a:pPr>
            <a:r>
              <a:rPr lang="it-IT" altLang="it-IT" sz="2400" b="1" i="1" dirty="0">
                <a:solidFill>
                  <a:schemeClr val="accent2"/>
                </a:solidFill>
              </a:rPr>
              <a:t>V</a:t>
            </a:r>
            <a:r>
              <a:rPr lang="it-IT" altLang="it-IT" sz="2400" b="1" i="1" dirty="0" smtClean="0">
                <a:solidFill>
                  <a:schemeClr val="accent2"/>
                </a:solidFill>
              </a:rPr>
              <a:t>erifiche </a:t>
            </a:r>
            <a:r>
              <a:rPr lang="it-IT" altLang="it-IT" sz="2400" b="1" i="1" dirty="0">
                <a:solidFill>
                  <a:schemeClr val="accent2"/>
                </a:solidFill>
              </a:rPr>
              <a:t>di sicurezza - </a:t>
            </a:r>
            <a:r>
              <a:rPr lang="it-IT" altLang="it-IT" sz="2400" b="1" i="1" dirty="0" smtClean="0">
                <a:solidFill>
                  <a:schemeClr val="accent2"/>
                </a:solidFill>
              </a:rPr>
              <a:t>Monitoraggio e Controlli </a:t>
            </a:r>
            <a:r>
              <a:rPr lang="it-IT" altLang="it-IT" sz="2400" b="1" i="1" dirty="0">
                <a:solidFill>
                  <a:schemeClr val="accent2"/>
                </a:solidFill>
              </a:rPr>
              <a:t>NDT</a:t>
            </a:r>
          </a:p>
        </p:txBody>
      </p:sp>
      <p:sp>
        <p:nvSpPr>
          <p:cNvPr id="12" name="CasellaDiTesto 11"/>
          <p:cNvSpPr txBox="1"/>
          <p:nvPr/>
        </p:nvSpPr>
        <p:spPr>
          <a:xfrm>
            <a:off x="214282" y="5286388"/>
            <a:ext cx="4071966" cy="923330"/>
          </a:xfrm>
          <a:prstGeom prst="rect">
            <a:avLst/>
          </a:prstGeom>
          <a:noFill/>
        </p:spPr>
        <p:txBody>
          <a:bodyPr wrap="square" rtlCol="0">
            <a:spAutoFit/>
          </a:bodyPr>
          <a:lstStyle/>
          <a:p>
            <a:endParaRPr lang="it-IT" i="1" dirty="0" smtClean="0"/>
          </a:p>
          <a:p>
            <a:r>
              <a:rPr lang="it-IT" i="1" dirty="0" smtClean="0"/>
              <a:t> </a:t>
            </a:r>
          </a:p>
          <a:p>
            <a:endParaRPr lang="it-IT" i="1" dirty="0"/>
          </a:p>
        </p:txBody>
      </p:sp>
      <p:pic>
        <p:nvPicPr>
          <p:cNvPr id="15" name="Picture 5" descr="LOGO AIPND vettorial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2575" y="234831"/>
            <a:ext cx="1054339" cy="9619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 name="Text Box 20"/>
          <p:cNvSpPr txBox="1">
            <a:spLocks noChangeArrowheads="1" noChangeShapeType="1"/>
          </p:cNvSpPr>
          <p:nvPr/>
        </p:nvSpPr>
        <p:spPr bwMode="auto">
          <a:xfrm>
            <a:off x="214282" y="1214422"/>
            <a:ext cx="1296988" cy="658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lgn="in">
                <a:solidFill>
                  <a:srgbClr val="000000"/>
                </a:solidFill>
                <a:miter lim="800000"/>
                <a:headEnd/>
                <a:tailEnd/>
              </a14:hiddenLine>
            </a:ext>
          </a:extLst>
        </p:spPr>
        <p:txBody>
          <a:bodyPr lIns="36195" tIns="36195" rIns="36195" bIns="36195"/>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it-IT" altLang="it-IT" sz="1400" b="1" i="1" dirty="0">
                <a:solidFill>
                  <a:schemeClr val="accent2"/>
                </a:solidFill>
                <a:latin typeface="Times New Roman" pitchFamily="18" charset="0"/>
              </a:rPr>
              <a:t>Via A. Foresti, 5 25127 Brescia</a:t>
            </a:r>
          </a:p>
          <a:p>
            <a:pPr algn="ctr" eaLnBrk="1" hangingPunct="1">
              <a:spcBef>
                <a:spcPct val="0"/>
              </a:spcBef>
              <a:buFontTx/>
              <a:buNone/>
            </a:pPr>
            <a:r>
              <a:rPr lang="it-IT" altLang="it-IT" sz="1400" b="1" i="1" dirty="0">
                <a:solidFill>
                  <a:schemeClr val="accent2"/>
                </a:solidFill>
                <a:latin typeface="Times New Roman" pitchFamily="18" charset="0"/>
              </a:rPr>
              <a:t>www.aipnd.it</a:t>
            </a:r>
          </a:p>
        </p:txBody>
      </p:sp>
      <p:pic>
        <p:nvPicPr>
          <p:cNvPr id="20"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71463" y="5394325"/>
            <a:ext cx="1296987" cy="1163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Picture 2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584999" y="206455"/>
            <a:ext cx="1296987" cy="116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CasellaDiTesto 21"/>
          <p:cNvSpPr txBox="1"/>
          <p:nvPr/>
        </p:nvSpPr>
        <p:spPr>
          <a:xfrm>
            <a:off x="0" y="5572140"/>
            <a:ext cx="9168831" cy="707886"/>
          </a:xfrm>
          <a:prstGeom prst="rect">
            <a:avLst/>
          </a:prstGeom>
          <a:noFill/>
        </p:spPr>
        <p:txBody>
          <a:bodyPr wrap="square" rtlCol="0">
            <a:spAutoFit/>
          </a:bodyPr>
          <a:lstStyle/>
          <a:p>
            <a:pPr algn="ctr">
              <a:lnSpc>
                <a:spcPct val="50000"/>
              </a:lnSpc>
              <a:spcBef>
                <a:spcPct val="50000"/>
              </a:spcBef>
            </a:pPr>
            <a:r>
              <a:rPr lang="it-IT" altLang="it-IT" sz="1600" b="1" i="1" dirty="0">
                <a:solidFill>
                  <a:schemeClr val="tx2"/>
                </a:solidFill>
              </a:rPr>
              <a:t>Aula corsi</a:t>
            </a:r>
          </a:p>
          <a:p>
            <a:pPr algn="ctr">
              <a:lnSpc>
                <a:spcPct val="50000"/>
              </a:lnSpc>
              <a:spcBef>
                <a:spcPct val="50000"/>
              </a:spcBef>
            </a:pPr>
            <a:r>
              <a:rPr lang="it-IT" altLang="it-IT" sz="1600" b="1" i="1" dirty="0">
                <a:solidFill>
                  <a:schemeClr val="tx2"/>
                </a:solidFill>
              </a:rPr>
              <a:t>Auditorium Centro Pastorale Cardinal Urbani</a:t>
            </a:r>
          </a:p>
          <a:p>
            <a:pPr algn="ctr">
              <a:lnSpc>
                <a:spcPct val="50000"/>
              </a:lnSpc>
              <a:spcBef>
                <a:spcPct val="50000"/>
              </a:spcBef>
            </a:pPr>
            <a:r>
              <a:rPr lang="it-IT" altLang="it-IT" sz="1600" b="1" i="1" dirty="0">
                <a:solidFill>
                  <a:schemeClr val="tx2"/>
                </a:solidFill>
              </a:rPr>
              <a:t>Via </a:t>
            </a:r>
            <a:r>
              <a:rPr lang="it-IT" altLang="it-IT" sz="1600" b="1" i="1" dirty="0" err="1">
                <a:solidFill>
                  <a:schemeClr val="tx2"/>
                </a:solidFill>
              </a:rPr>
              <a:t>Visinoni</a:t>
            </a:r>
            <a:r>
              <a:rPr lang="it-IT" altLang="it-IT" sz="1600" b="1" i="1" dirty="0">
                <a:solidFill>
                  <a:schemeClr val="tx2"/>
                </a:solidFill>
              </a:rPr>
              <a:t>, 4/c – Zelarino -  Venezia</a:t>
            </a:r>
            <a:endParaRPr lang="it-IT" sz="1600" b="1" i="1" dirty="0">
              <a:solidFill>
                <a:schemeClr val="tx2"/>
              </a:solidFill>
              <a:latin typeface="+mj-lt"/>
            </a:endParaRPr>
          </a:p>
        </p:txBody>
      </p:sp>
      <p:sp>
        <p:nvSpPr>
          <p:cNvPr id="24" name="CasellaDiTesto 23"/>
          <p:cNvSpPr txBox="1"/>
          <p:nvPr/>
        </p:nvSpPr>
        <p:spPr>
          <a:xfrm>
            <a:off x="0" y="1928802"/>
            <a:ext cx="9168831" cy="830997"/>
          </a:xfrm>
          <a:prstGeom prst="rect">
            <a:avLst/>
          </a:prstGeom>
          <a:noFill/>
        </p:spPr>
        <p:txBody>
          <a:bodyPr wrap="square" rtlCol="0">
            <a:spAutoFit/>
          </a:bodyPr>
          <a:lstStyle/>
          <a:p>
            <a:pPr algn="ctr"/>
            <a:r>
              <a:rPr lang="it-IT" sz="2400" b="1" i="1" dirty="0" smtClean="0">
                <a:solidFill>
                  <a:schemeClr val="tx2"/>
                </a:solidFill>
                <a:latin typeface="+mj-lt"/>
              </a:rPr>
              <a:t>Sistemi Diagnostici non invasivi </a:t>
            </a:r>
          </a:p>
          <a:p>
            <a:pPr algn="ctr"/>
            <a:r>
              <a:rPr lang="it-IT" sz="2400" b="1" i="1" dirty="0" smtClean="0">
                <a:solidFill>
                  <a:schemeClr val="tx2"/>
                </a:solidFill>
                <a:latin typeface="+mj-lt"/>
              </a:rPr>
              <a:t>per l’accertamento di cause e vizi costruttivi</a:t>
            </a:r>
            <a:endParaRPr lang="it-IT" sz="2400" b="1" i="1" dirty="0">
              <a:solidFill>
                <a:schemeClr val="tx2"/>
              </a:solidFill>
              <a:latin typeface="+mj-lt"/>
            </a:endParaRPr>
          </a:p>
        </p:txBody>
      </p:sp>
      <p:sp>
        <p:nvSpPr>
          <p:cNvPr id="3" name="CasellaDiTesto 2"/>
          <p:cNvSpPr txBox="1"/>
          <p:nvPr/>
        </p:nvSpPr>
        <p:spPr>
          <a:xfrm>
            <a:off x="7286644" y="5929330"/>
            <a:ext cx="1573682" cy="400110"/>
          </a:xfrm>
          <a:prstGeom prst="rect">
            <a:avLst/>
          </a:prstGeom>
          <a:noFill/>
        </p:spPr>
        <p:txBody>
          <a:bodyPr wrap="square" rtlCol="0">
            <a:spAutoFit/>
          </a:bodyPr>
          <a:lstStyle/>
          <a:p>
            <a:pPr algn="ctr"/>
            <a:r>
              <a:rPr lang="it-IT" sz="2000" b="1" i="1" dirty="0" smtClean="0">
                <a:solidFill>
                  <a:schemeClr val="tx2"/>
                </a:solidFill>
              </a:rPr>
              <a:t>PARTE II</a:t>
            </a:r>
            <a:endParaRPr lang="it-IT" sz="2000" b="1" i="1" dirty="0">
              <a:solidFill>
                <a:schemeClr val="tx2"/>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CasellaDiTesto 8"/>
          <p:cNvSpPr txBox="1"/>
          <p:nvPr/>
        </p:nvSpPr>
        <p:spPr>
          <a:xfrm>
            <a:off x="0" y="928670"/>
            <a:ext cx="9144000" cy="461665"/>
          </a:xfrm>
          <a:prstGeom prst="rect">
            <a:avLst/>
          </a:prstGeom>
          <a:noFill/>
        </p:spPr>
        <p:txBody>
          <a:bodyPr wrap="square" rtlCol="0">
            <a:spAutoFit/>
          </a:bodyPr>
          <a:lstStyle/>
          <a:p>
            <a:pPr algn="ctr"/>
            <a:r>
              <a:rPr lang="it-IT" sz="2400" b="1" i="1" dirty="0" smtClean="0">
                <a:solidFill>
                  <a:schemeClr val="accent2"/>
                </a:solidFill>
              </a:rPr>
              <a:t>Identificazione delle tecniche di acquisizione dati</a:t>
            </a:r>
            <a:endParaRPr lang="it-IT" sz="2400" b="1" i="1" dirty="0">
              <a:solidFill>
                <a:schemeClr val="accent2"/>
              </a:solidFill>
            </a:endParaRPr>
          </a:p>
        </p:txBody>
      </p:sp>
      <p:sp>
        <p:nvSpPr>
          <p:cNvPr id="10" name="Text Box 7"/>
          <p:cNvSpPr txBox="1">
            <a:spLocks noChangeArrowheads="1"/>
          </p:cNvSpPr>
          <p:nvPr/>
        </p:nvSpPr>
        <p:spPr bwMode="auto">
          <a:xfrm>
            <a:off x="214282" y="1500174"/>
            <a:ext cx="8715436" cy="3970318"/>
          </a:xfrm>
          <a:prstGeom prst="rect">
            <a:avLst/>
          </a:prstGeom>
          <a:noFill/>
          <a:ln w="9525">
            <a:noFill/>
            <a:miter lim="800000"/>
            <a:headEnd/>
            <a:tailEnd/>
          </a:ln>
          <a:effectLst/>
        </p:spPr>
        <p:txBody>
          <a:bodyPr wrap="square">
            <a:spAutoFit/>
          </a:bodyPr>
          <a:lstStyle/>
          <a:p>
            <a:pPr algn="just">
              <a:defRPr/>
            </a:pPr>
            <a:r>
              <a:rPr lang="it-IT" dirty="0"/>
              <a:t>La possibilità di disporre dei diagrammi di spostamento è legata alla tecnica di controllo ed alla strumentazione scelta per il monitoraggio. Solitamente si preferisce utilizzare tecniche miste, cioè sia manuali che automatiche, tuttavia la manifesta pericolosità dovute ad evidenti ed incipienti condizioni di crisi, limita la scelta della tecnica di osservazione alle sole centraline automatiche.</a:t>
            </a:r>
          </a:p>
          <a:p>
            <a:pPr algn="just">
              <a:defRPr/>
            </a:pPr>
            <a:r>
              <a:rPr lang="it-IT" dirty="0"/>
              <a:t>Gli strumenti dovranno essere posizionati sui punti identificati durante le operazioni di rilievo, e dopo aver classificato le lesioni in principali e secondarie.</a:t>
            </a:r>
          </a:p>
          <a:p>
            <a:pPr algn="just">
              <a:defRPr/>
            </a:pPr>
            <a:r>
              <a:rPr lang="it-IT" dirty="0"/>
              <a:t>Infatti, i punti di osservazione dovranno preferibilmente essere ubicati sulle lesioni che sono direttamente collegate con il fenomeno di dissesto, cercando così di evitare le lesioni secondarie che registrano in ritardo gli effetti dovuti alle cause perturbatrici.</a:t>
            </a:r>
          </a:p>
          <a:p>
            <a:pPr algn="just">
              <a:defRPr/>
            </a:pPr>
            <a:r>
              <a:rPr lang="it-IT" dirty="0"/>
              <a:t>Nella metodologia proposta sono stati presi in considerazione due tipi di strumenti:</a:t>
            </a:r>
          </a:p>
          <a:p>
            <a:pPr algn="just">
              <a:defRPr/>
            </a:pPr>
            <a:r>
              <a:rPr lang="it-IT" dirty="0"/>
              <a:t> </a:t>
            </a:r>
          </a:p>
          <a:p>
            <a:pPr algn="just">
              <a:buFontTx/>
              <a:buChar char="•"/>
              <a:defRPr/>
            </a:pPr>
            <a:r>
              <a:rPr lang="it-IT" u="sng" dirty="0" smtClean="0">
                <a:effectLst>
                  <a:outerShdw blurRad="38100" dist="38100" dir="2700000" algn="tl">
                    <a:srgbClr val="C0C0C0"/>
                  </a:outerShdw>
                </a:effectLst>
              </a:rPr>
              <a:t> </a:t>
            </a:r>
            <a:r>
              <a:rPr lang="it-IT" u="sng" dirty="0" err="1" smtClean="0">
                <a:effectLst>
                  <a:outerShdw blurRad="38100" dist="38100" dir="2700000" algn="tl">
                    <a:srgbClr val="C0C0C0"/>
                  </a:outerShdw>
                </a:effectLst>
              </a:rPr>
              <a:t>Deformometri</a:t>
            </a:r>
            <a:endParaRPr lang="it-IT" u="sng" dirty="0">
              <a:effectLst>
                <a:outerShdw blurRad="38100" dist="38100" dir="2700000" algn="tl">
                  <a:srgbClr val="C0C0C0"/>
                </a:outerShdw>
              </a:effectLst>
            </a:endParaRPr>
          </a:p>
          <a:p>
            <a:pPr algn="just">
              <a:buFontTx/>
              <a:buChar char="•"/>
              <a:defRPr/>
            </a:pPr>
            <a:r>
              <a:rPr lang="it-IT" u="sng" dirty="0" smtClean="0">
                <a:effectLst>
                  <a:outerShdw blurRad="38100" dist="38100" dir="2700000" algn="tl">
                    <a:srgbClr val="C0C0C0"/>
                  </a:outerShdw>
                </a:effectLst>
              </a:rPr>
              <a:t> Sensori </a:t>
            </a:r>
            <a:r>
              <a:rPr lang="it-IT" u="sng" dirty="0">
                <a:effectLst>
                  <a:outerShdw blurRad="38100" dist="38100" dir="2700000" algn="tl">
                    <a:srgbClr val="C0C0C0"/>
                  </a:outerShdw>
                </a:effectLst>
              </a:rPr>
              <a:t>automatici con centraline di acquisizione dati</a:t>
            </a:r>
            <a:endParaRPr lang="it-IT" dirty="0"/>
          </a:p>
        </p:txBody>
      </p:sp>
      <p:sp>
        <p:nvSpPr>
          <p:cNvPr id="8" name="CasellaDiTesto 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Tree>
    <p:extLst>
      <p:ext uri="{BB962C8B-B14F-4D97-AF65-F5344CB8AC3E}">
        <p14:creationId xmlns:p14="http://schemas.microsoft.com/office/powerpoint/2010/main" xmlns="" val="35983357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CasellaDiTesto 8"/>
          <p:cNvSpPr txBox="1"/>
          <p:nvPr/>
        </p:nvSpPr>
        <p:spPr>
          <a:xfrm>
            <a:off x="0" y="857232"/>
            <a:ext cx="9144000" cy="461665"/>
          </a:xfrm>
          <a:prstGeom prst="rect">
            <a:avLst/>
          </a:prstGeom>
          <a:noFill/>
        </p:spPr>
        <p:txBody>
          <a:bodyPr wrap="square" rtlCol="0">
            <a:spAutoFit/>
          </a:bodyPr>
          <a:lstStyle/>
          <a:p>
            <a:pPr algn="ctr"/>
            <a:r>
              <a:rPr lang="it-IT" sz="2400" b="1" i="1" dirty="0" smtClean="0">
                <a:solidFill>
                  <a:schemeClr val="accent2"/>
                </a:solidFill>
              </a:rPr>
              <a:t>Misure dirette mediante </a:t>
            </a:r>
            <a:r>
              <a:rPr lang="it-IT" sz="2400" b="1" i="1" dirty="0" err="1" smtClean="0">
                <a:solidFill>
                  <a:schemeClr val="accent2"/>
                </a:solidFill>
              </a:rPr>
              <a:t>deformometro</a:t>
            </a:r>
            <a:endParaRPr lang="it-IT" sz="2400" b="1" i="1" dirty="0">
              <a:solidFill>
                <a:schemeClr val="accent2"/>
              </a:solidFill>
            </a:endParaRPr>
          </a:p>
        </p:txBody>
      </p:sp>
      <p:sp>
        <p:nvSpPr>
          <p:cNvPr id="10" name="Text Box 10"/>
          <p:cNvSpPr txBox="1">
            <a:spLocks noChangeArrowheads="1"/>
          </p:cNvSpPr>
          <p:nvPr/>
        </p:nvSpPr>
        <p:spPr bwMode="auto">
          <a:xfrm>
            <a:off x="465138" y="4221163"/>
            <a:ext cx="2735262" cy="647700"/>
          </a:xfrm>
          <a:prstGeom prst="rect">
            <a:avLst/>
          </a:prstGeom>
          <a:noFill/>
          <a:ln w="9525">
            <a:noFill/>
            <a:miter lim="800000"/>
            <a:headEnd/>
            <a:tailEnd/>
          </a:ln>
        </p:spPr>
        <p:txBody>
          <a:bodyPr/>
          <a:lstStyle/>
          <a:p>
            <a:pPr lvl="1" eaLnBrk="0" hangingPunct="0">
              <a:defRPr/>
            </a:pPr>
            <a:r>
              <a:rPr lang="it-IT" i="1" dirty="0" err="1"/>
              <a:t>Deformometro</a:t>
            </a:r>
            <a:r>
              <a:rPr lang="it-IT" i="1" dirty="0"/>
              <a:t> con capisaldi  in acciaio</a:t>
            </a:r>
          </a:p>
          <a:p>
            <a:pPr eaLnBrk="0" hangingPunct="0">
              <a:defRPr/>
            </a:pPr>
            <a:endParaRPr lang="it-IT" i="1" dirty="0">
              <a:solidFill>
                <a:schemeClr val="accent6">
                  <a:lumMod val="75000"/>
                </a:schemeClr>
              </a:solidFill>
            </a:endParaRPr>
          </a:p>
        </p:txBody>
      </p:sp>
      <p:sp>
        <p:nvSpPr>
          <p:cNvPr id="11" name="Text Box 11"/>
          <p:cNvSpPr txBox="1">
            <a:spLocks noChangeArrowheads="1"/>
          </p:cNvSpPr>
          <p:nvPr/>
        </p:nvSpPr>
        <p:spPr bwMode="auto">
          <a:xfrm>
            <a:off x="142844" y="1452563"/>
            <a:ext cx="8786874" cy="923330"/>
          </a:xfrm>
          <a:prstGeom prst="rect">
            <a:avLst/>
          </a:prstGeom>
          <a:noFill/>
          <a:ln w="9525">
            <a:noFill/>
            <a:miter lim="800000"/>
            <a:headEnd/>
            <a:tailEnd/>
          </a:ln>
        </p:spPr>
        <p:txBody>
          <a:bodyPr wrap="square">
            <a:spAutoFit/>
          </a:bodyPr>
          <a:lstStyle/>
          <a:p>
            <a:pPr algn="just">
              <a:spcBef>
                <a:spcPct val="50000"/>
              </a:spcBef>
              <a:defRPr/>
            </a:pPr>
            <a:r>
              <a:rPr lang="it-IT" dirty="0"/>
              <a:t>Quando il livello di approssimazione deve essere più accurato, ed in particolare quando la situazione di dissesto sotto osservazione è molto impegnativa, per cui è necessario rilevare anche gli spostamenti più piccoli, si ricorre all’uso del </a:t>
            </a:r>
            <a:r>
              <a:rPr lang="it-IT" dirty="0" err="1"/>
              <a:t>deformometro</a:t>
            </a:r>
            <a:r>
              <a:rPr lang="it-IT" dirty="0"/>
              <a:t>.</a:t>
            </a:r>
          </a:p>
        </p:txBody>
      </p:sp>
      <p:pic>
        <p:nvPicPr>
          <p:cNvPr id="12" name="Picture 14"/>
          <p:cNvPicPr>
            <a:picLocks noChangeAspect="1" noChangeArrowheads="1"/>
          </p:cNvPicPr>
          <p:nvPr/>
        </p:nvPicPr>
        <p:blipFill>
          <a:blip r:embed="rId5" cstate="print"/>
          <a:srcRect/>
          <a:stretch>
            <a:fillRect/>
          </a:stretch>
        </p:blipFill>
        <p:spPr bwMode="auto">
          <a:xfrm>
            <a:off x="4071934" y="2786058"/>
            <a:ext cx="4129110" cy="34642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CasellaDiTesto 12"/>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Tree>
    <p:extLst>
      <p:ext uri="{BB962C8B-B14F-4D97-AF65-F5344CB8AC3E}">
        <p14:creationId xmlns:p14="http://schemas.microsoft.com/office/powerpoint/2010/main" xmlns="" val="39462691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 Box 6"/>
          <p:cNvSpPr txBox="1">
            <a:spLocks noChangeArrowheads="1"/>
          </p:cNvSpPr>
          <p:nvPr/>
        </p:nvSpPr>
        <p:spPr bwMode="auto">
          <a:xfrm>
            <a:off x="214282" y="1500174"/>
            <a:ext cx="8715436" cy="1200329"/>
          </a:xfrm>
          <a:prstGeom prst="rect">
            <a:avLst/>
          </a:prstGeom>
          <a:solidFill>
            <a:schemeClr val="bg1"/>
          </a:solidFill>
          <a:ln w="9525">
            <a:noFill/>
            <a:miter lim="800000"/>
            <a:headEnd/>
            <a:tailEnd/>
          </a:ln>
        </p:spPr>
        <p:txBody>
          <a:bodyPr wrap="square">
            <a:spAutoFit/>
          </a:bodyPr>
          <a:lstStyle/>
          <a:p>
            <a:pPr algn="just">
              <a:defRPr/>
            </a:pPr>
            <a:r>
              <a:rPr lang="it-IT" dirty="0"/>
              <a:t>Il </a:t>
            </a:r>
            <a:r>
              <a:rPr lang="it-IT" dirty="0" err="1"/>
              <a:t>deformometro</a:t>
            </a:r>
            <a:r>
              <a:rPr lang="it-IT" dirty="0"/>
              <a:t> è uno strumento di misura, che consente letture degli spostamenti relativi a cavallo delle fessure utilizzando basi a partire da 50 mm. E’ costituito da una barra invar alle cui estremità sono montate due testine munite di punte coniche. Una delle testine è fissa, mentre l’altra è libera di effettuare una certa rotazione attorno ad un speciale coltello.</a:t>
            </a:r>
            <a:endParaRPr lang="it-IT" dirty="0">
              <a:latin typeface="Calibri" pitchFamily="34" charset="0"/>
            </a:endParaRPr>
          </a:p>
        </p:txBody>
      </p:sp>
      <p:pic>
        <p:nvPicPr>
          <p:cNvPr id="12" name="Picture 10"/>
          <p:cNvPicPr>
            <a:picLocks noChangeAspect="1" noChangeArrowheads="1"/>
          </p:cNvPicPr>
          <p:nvPr/>
        </p:nvPicPr>
        <p:blipFill>
          <a:blip r:embed="rId5" cstate="print"/>
          <a:srcRect/>
          <a:stretch>
            <a:fillRect/>
          </a:stretch>
        </p:blipFill>
        <p:spPr bwMode="auto">
          <a:xfrm>
            <a:off x="4572000" y="2857496"/>
            <a:ext cx="3857652" cy="28858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Text Box 12"/>
          <p:cNvSpPr txBox="1">
            <a:spLocks noChangeArrowheads="1"/>
          </p:cNvSpPr>
          <p:nvPr/>
        </p:nvSpPr>
        <p:spPr bwMode="auto">
          <a:xfrm>
            <a:off x="214282" y="2928934"/>
            <a:ext cx="3581400" cy="2427288"/>
          </a:xfrm>
          <a:prstGeom prst="rect">
            <a:avLst/>
          </a:prstGeom>
          <a:noFill/>
          <a:ln w="9525">
            <a:noFill/>
            <a:miter lim="800000"/>
            <a:headEnd/>
            <a:tailEnd/>
          </a:ln>
        </p:spPr>
        <p:txBody>
          <a:bodyPr>
            <a:spAutoFit/>
          </a:bodyPr>
          <a:lstStyle/>
          <a:p>
            <a:pPr algn="just"/>
            <a:r>
              <a:rPr lang="it-IT" altLang="it-IT" dirty="0"/>
              <a:t>I punti di misura vengono posizionati a cavallo delle fessure più rappresentative e sono costituiti da capisaldi in acciaio con guida per la testina conica saldati a dei perni filettati inseriti all’interno della muratura. </a:t>
            </a:r>
          </a:p>
          <a:p>
            <a:pPr algn="just">
              <a:spcBef>
                <a:spcPct val="50000"/>
              </a:spcBef>
            </a:pPr>
            <a:endParaRPr lang="it-IT" altLang="it-IT" dirty="0">
              <a:solidFill>
                <a:srgbClr val="002060"/>
              </a:solidFill>
            </a:endParaRPr>
          </a:p>
        </p:txBody>
      </p:sp>
      <p:sp>
        <p:nvSpPr>
          <p:cNvPr id="14" name="CasellaDiTesto 13"/>
          <p:cNvSpPr txBox="1"/>
          <p:nvPr/>
        </p:nvSpPr>
        <p:spPr>
          <a:xfrm>
            <a:off x="0" y="857232"/>
            <a:ext cx="9144000" cy="461665"/>
          </a:xfrm>
          <a:prstGeom prst="rect">
            <a:avLst/>
          </a:prstGeom>
          <a:noFill/>
        </p:spPr>
        <p:txBody>
          <a:bodyPr wrap="square" rtlCol="0">
            <a:spAutoFit/>
          </a:bodyPr>
          <a:lstStyle/>
          <a:p>
            <a:pPr algn="ctr"/>
            <a:r>
              <a:rPr lang="it-IT" sz="2400" b="1" i="1" dirty="0" smtClean="0">
                <a:solidFill>
                  <a:schemeClr val="accent2"/>
                </a:solidFill>
              </a:rPr>
              <a:t>Misure dirette mediante </a:t>
            </a:r>
            <a:r>
              <a:rPr lang="it-IT" sz="2400" b="1" i="1" dirty="0" err="1" smtClean="0">
                <a:solidFill>
                  <a:schemeClr val="accent2"/>
                </a:solidFill>
              </a:rPr>
              <a:t>deformometro</a:t>
            </a:r>
            <a:endParaRPr lang="it-IT" sz="2400" b="1" i="1" dirty="0">
              <a:solidFill>
                <a:schemeClr val="accent2"/>
              </a:solidFill>
            </a:endParaRPr>
          </a:p>
        </p:txBody>
      </p:sp>
      <p:sp>
        <p:nvSpPr>
          <p:cNvPr id="10" name="CasellaDiTesto 9"/>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Tree>
    <p:extLst>
      <p:ext uri="{BB962C8B-B14F-4D97-AF65-F5344CB8AC3E}">
        <p14:creationId xmlns:p14="http://schemas.microsoft.com/office/powerpoint/2010/main" xmlns="" val="2170284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Rectangle 6"/>
          <p:cNvSpPr>
            <a:spLocks noChangeArrowheads="1"/>
          </p:cNvSpPr>
          <p:nvPr/>
        </p:nvSpPr>
        <p:spPr bwMode="auto">
          <a:xfrm>
            <a:off x="214282" y="2143116"/>
            <a:ext cx="3567114" cy="3416320"/>
          </a:xfrm>
          <a:prstGeom prst="rect">
            <a:avLst/>
          </a:prstGeom>
          <a:noFill/>
          <a:ln w="9525">
            <a:noFill/>
            <a:miter lim="800000"/>
            <a:headEnd/>
            <a:tailEnd/>
          </a:ln>
        </p:spPr>
        <p:txBody>
          <a:bodyPr wrap="square">
            <a:spAutoFit/>
          </a:bodyPr>
          <a:lstStyle/>
          <a:p>
            <a:pPr algn="just">
              <a:defRPr/>
            </a:pPr>
            <a:r>
              <a:rPr lang="it-IT" dirty="0"/>
              <a:t>L’uso del </a:t>
            </a:r>
            <a:r>
              <a:rPr lang="it-IT" dirty="0" err="1"/>
              <a:t>deformometro</a:t>
            </a:r>
            <a:r>
              <a:rPr lang="it-IT" dirty="0"/>
              <a:t>, risolve il problema dell’accuratezza della misura, spingendo gli spostamenti letti a valori dell’ordine di 1\100 di millimetro o più, consente inoltre, di effettuare letture negli intervalli predefiniti giungendo comunque alla identificazione del tipo di progressione in atto sull’immobile. Ha tuttavia un difetto di fondo, e cioè, è necessaria la presenza di un operatore, per tutte le letture.</a:t>
            </a:r>
          </a:p>
        </p:txBody>
      </p:sp>
      <p:pic>
        <p:nvPicPr>
          <p:cNvPr id="9" name="Picture 7"/>
          <p:cNvPicPr>
            <a:picLocks noChangeAspect="1" noChangeArrowheads="1"/>
          </p:cNvPicPr>
          <p:nvPr/>
        </p:nvPicPr>
        <p:blipFill>
          <a:blip r:embed="rId5" cstate="print"/>
          <a:srcRect l="17886" t="11925" r="13741" b="11925"/>
          <a:stretch>
            <a:fillRect/>
          </a:stretch>
        </p:blipFill>
        <p:spPr bwMode="auto">
          <a:xfrm>
            <a:off x="4071934" y="2071678"/>
            <a:ext cx="4343400" cy="34750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Text Box 9"/>
          <p:cNvSpPr txBox="1">
            <a:spLocks noChangeArrowheads="1"/>
          </p:cNvSpPr>
          <p:nvPr/>
        </p:nvSpPr>
        <p:spPr bwMode="auto">
          <a:xfrm>
            <a:off x="4071934" y="5643578"/>
            <a:ext cx="4443692" cy="336550"/>
          </a:xfrm>
          <a:prstGeom prst="rect">
            <a:avLst/>
          </a:prstGeom>
          <a:noFill/>
          <a:ln w="9525">
            <a:noFill/>
            <a:miter lim="800000"/>
            <a:headEnd/>
            <a:tailEnd/>
          </a:ln>
        </p:spPr>
        <p:txBody>
          <a:bodyPr wrap="square">
            <a:spAutoFit/>
          </a:bodyPr>
          <a:lstStyle/>
          <a:p>
            <a:pPr algn="ctr">
              <a:spcBef>
                <a:spcPct val="50000"/>
              </a:spcBef>
              <a:defRPr/>
            </a:pPr>
            <a:r>
              <a:rPr lang="it-IT" sz="1600" b="1" i="1" dirty="0">
                <a:solidFill>
                  <a:schemeClr val="accent6">
                    <a:lumMod val="75000"/>
                  </a:schemeClr>
                </a:solidFill>
                <a:latin typeface="Calibri" pitchFamily="34" charset="0"/>
              </a:rPr>
              <a:t>Acquisitore dati</a:t>
            </a:r>
          </a:p>
        </p:txBody>
      </p:sp>
      <p:sp>
        <p:nvSpPr>
          <p:cNvPr id="11" name="CasellaDiTesto 10"/>
          <p:cNvSpPr txBox="1"/>
          <p:nvPr/>
        </p:nvSpPr>
        <p:spPr>
          <a:xfrm>
            <a:off x="0" y="714356"/>
            <a:ext cx="9144000" cy="830997"/>
          </a:xfrm>
          <a:prstGeom prst="rect">
            <a:avLst/>
          </a:prstGeom>
          <a:noFill/>
        </p:spPr>
        <p:txBody>
          <a:bodyPr wrap="square" rtlCol="0">
            <a:spAutoFit/>
          </a:bodyPr>
          <a:lstStyle/>
          <a:p>
            <a:pPr algn="ctr"/>
            <a:r>
              <a:rPr lang="it-IT" sz="2400" b="1" i="1" dirty="0" smtClean="0">
                <a:solidFill>
                  <a:schemeClr val="accent2"/>
                </a:solidFill>
              </a:rPr>
              <a:t>Monitoraggio mediante acquisizione automatica </a:t>
            </a:r>
          </a:p>
          <a:p>
            <a:pPr algn="ctr"/>
            <a:r>
              <a:rPr lang="it-IT" sz="2400" b="1" i="1" dirty="0" smtClean="0">
                <a:solidFill>
                  <a:schemeClr val="accent2"/>
                </a:solidFill>
              </a:rPr>
              <a:t>degli spostamenti</a:t>
            </a:r>
            <a:endParaRPr lang="it-IT" sz="2400" b="1" i="1" dirty="0">
              <a:solidFill>
                <a:schemeClr val="accent2"/>
              </a:solidFill>
            </a:endParaRPr>
          </a:p>
        </p:txBody>
      </p:sp>
      <p:sp>
        <p:nvSpPr>
          <p:cNvPr id="12" name="CasellaDiTesto 11"/>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Tree>
    <p:extLst>
      <p:ext uri="{BB962C8B-B14F-4D97-AF65-F5344CB8AC3E}">
        <p14:creationId xmlns:p14="http://schemas.microsoft.com/office/powerpoint/2010/main" xmlns="" val="8326610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9"/>
          <p:cNvPicPr preferRelativeResize="0">
            <a:picLocks noChangeAspect="1" noChangeArrowheads="1"/>
          </p:cNvPicPr>
          <p:nvPr/>
        </p:nvPicPr>
        <p:blipFill>
          <a:blip r:embed="rId5" cstate="print"/>
          <a:srcRect l="13387" t="22708" r="40875" b="22708"/>
          <a:stretch>
            <a:fillRect/>
          </a:stretch>
        </p:blipFill>
        <p:spPr bwMode="auto">
          <a:xfrm>
            <a:off x="914400" y="2157424"/>
            <a:ext cx="3631233" cy="35038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Text Box 10"/>
          <p:cNvSpPr txBox="1">
            <a:spLocks noChangeArrowheads="1"/>
          </p:cNvSpPr>
          <p:nvPr/>
        </p:nvSpPr>
        <p:spPr bwMode="auto">
          <a:xfrm>
            <a:off x="395288" y="5638800"/>
            <a:ext cx="4176712" cy="336550"/>
          </a:xfrm>
          <a:prstGeom prst="rect">
            <a:avLst/>
          </a:prstGeom>
          <a:noFill/>
          <a:ln w="9525">
            <a:noFill/>
            <a:miter lim="800000"/>
            <a:headEnd/>
            <a:tailEnd/>
          </a:ln>
        </p:spPr>
        <p:txBody>
          <a:bodyPr>
            <a:spAutoFit/>
          </a:bodyPr>
          <a:lstStyle/>
          <a:p>
            <a:pPr algn="ctr">
              <a:spcBef>
                <a:spcPct val="50000"/>
              </a:spcBef>
              <a:defRPr/>
            </a:pPr>
            <a:r>
              <a:rPr lang="it-IT" sz="1600" b="1" i="1" dirty="0">
                <a:solidFill>
                  <a:schemeClr val="accent6">
                    <a:lumMod val="75000"/>
                  </a:schemeClr>
                </a:solidFill>
              </a:rPr>
              <a:t>Sensori in opera</a:t>
            </a:r>
          </a:p>
        </p:txBody>
      </p:sp>
      <p:pic>
        <p:nvPicPr>
          <p:cNvPr id="13" name="Picture 11" descr="foto12"/>
          <p:cNvPicPr preferRelativeResize="0">
            <a:picLocks noChangeAspect="1" noChangeArrowheads="1"/>
          </p:cNvPicPr>
          <p:nvPr/>
        </p:nvPicPr>
        <p:blipFill>
          <a:blip r:embed="rId6" cstate="print"/>
          <a:srcRect l="23340"/>
          <a:stretch>
            <a:fillRect/>
          </a:stretch>
        </p:blipFill>
        <p:spPr bwMode="auto">
          <a:xfrm>
            <a:off x="4724400" y="2204864"/>
            <a:ext cx="3581400" cy="3505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 name="CasellaDiTesto 13"/>
          <p:cNvSpPr txBox="1"/>
          <p:nvPr/>
        </p:nvSpPr>
        <p:spPr>
          <a:xfrm>
            <a:off x="0" y="714356"/>
            <a:ext cx="9144000" cy="830997"/>
          </a:xfrm>
          <a:prstGeom prst="rect">
            <a:avLst/>
          </a:prstGeom>
          <a:noFill/>
        </p:spPr>
        <p:txBody>
          <a:bodyPr wrap="square" rtlCol="0">
            <a:spAutoFit/>
          </a:bodyPr>
          <a:lstStyle/>
          <a:p>
            <a:pPr algn="ctr"/>
            <a:r>
              <a:rPr lang="it-IT" sz="2400" b="1" i="1" dirty="0" smtClean="0">
                <a:solidFill>
                  <a:schemeClr val="accent2"/>
                </a:solidFill>
              </a:rPr>
              <a:t>Monitoraggio mediante acquisizione automatica </a:t>
            </a:r>
          </a:p>
          <a:p>
            <a:pPr algn="ctr"/>
            <a:r>
              <a:rPr lang="it-IT" sz="2400" b="1" i="1" dirty="0" smtClean="0">
                <a:solidFill>
                  <a:schemeClr val="accent2"/>
                </a:solidFill>
              </a:rPr>
              <a:t>degli spostamenti</a:t>
            </a:r>
            <a:endParaRPr lang="it-IT" sz="2400" b="1" i="1" dirty="0">
              <a:solidFill>
                <a:schemeClr val="accent2"/>
              </a:solidFill>
            </a:endParaRPr>
          </a:p>
        </p:txBody>
      </p:sp>
      <p:sp>
        <p:nvSpPr>
          <p:cNvPr id="10" name="CasellaDiTesto 9"/>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Tree>
    <p:extLst>
      <p:ext uri="{BB962C8B-B14F-4D97-AF65-F5344CB8AC3E}">
        <p14:creationId xmlns:p14="http://schemas.microsoft.com/office/powerpoint/2010/main" xmlns="" val="8326610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13"/>
          <p:cNvPicPr>
            <a:picLocks noChangeAspect="1" noChangeArrowheads="1"/>
          </p:cNvPicPr>
          <p:nvPr/>
        </p:nvPicPr>
        <p:blipFill>
          <a:blip r:embed="rId5" cstate="print"/>
          <a:srcRect/>
          <a:stretch>
            <a:fillRect/>
          </a:stretch>
        </p:blipFill>
        <p:spPr bwMode="auto">
          <a:xfrm>
            <a:off x="2357422" y="2000240"/>
            <a:ext cx="4643470" cy="34800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CasellaDiTesto 14"/>
          <p:cNvSpPr txBox="1"/>
          <p:nvPr/>
        </p:nvSpPr>
        <p:spPr>
          <a:xfrm>
            <a:off x="0" y="714356"/>
            <a:ext cx="9144000" cy="830997"/>
          </a:xfrm>
          <a:prstGeom prst="rect">
            <a:avLst/>
          </a:prstGeom>
          <a:noFill/>
        </p:spPr>
        <p:txBody>
          <a:bodyPr wrap="square" rtlCol="0">
            <a:spAutoFit/>
          </a:bodyPr>
          <a:lstStyle/>
          <a:p>
            <a:pPr algn="ctr"/>
            <a:r>
              <a:rPr lang="it-IT" sz="2400" b="1" i="1" dirty="0" smtClean="0">
                <a:solidFill>
                  <a:schemeClr val="accent2"/>
                </a:solidFill>
              </a:rPr>
              <a:t>Monitoraggio mediante acquisizione automatica </a:t>
            </a:r>
          </a:p>
          <a:p>
            <a:pPr algn="ctr"/>
            <a:r>
              <a:rPr lang="it-IT" sz="2400" b="1" i="1" dirty="0" smtClean="0">
                <a:solidFill>
                  <a:schemeClr val="accent2"/>
                </a:solidFill>
              </a:rPr>
              <a:t>degli spostamenti</a:t>
            </a:r>
            <a:endParaRPr lang="it-IT" sz="2400" b="1" i="1" dirty="0">
              <a:solidFill>
                <a:schemeClr val="accent2"/>
              </a:solidFill>
            </a:endParaRPr>
          </a:p>
        </p:txBody>
      </p:sp>
      <p:sp>
        <p:nvSpPr>
          <p:cNvPr id="16" name="Text Box 10"/>
          <p:cNvSpPr txBox="1">
            <a:spLocks noChangeArrowheads="1"/>
          </p:cNvSpPr>
          <p:nvPr/>
        </p:nvSpPr>
        <p:spPr bwMode="auto">
          <a:xfrm>
            <a:off x="2538428" y="5638800"/>
            <a:ext cx="4176712" cy="336550"/>
          </a:xfrm>
          <a:prstGeom prst="rect">
            <a:avLst/>
          </a:prstGeom>
          <a:noFill/>
          <a:ln w="9525">
            <a:noFill/>
            <a:miter lim="800000"/>
            <a:headEnd/>
            <a:tailEnd/>
          </a:ln>
        </p:spPr>
        <p:txBody>
          <a:bodyPr>
            <a:spAutoFit/>
          </a:bodyPr>
          <a:lstStyle/>
          <a:p>
            <a:pPr algn="ctr">
              <a:spcBef>
                <a:spcPct val="50000"/>
              </a:spcBef>
              <a:defRPr/>
            </a:pPr>
            <a:r>
              <a:rPr lang="it-IT" sz="1600" b="1" i="1" dirty="0" smtClean="0">
                <a:solidFill>
                  <a:schemeClr val="accent6">
                    <a:lumMod val="75000"/>
                  </a:schemeClr>
                </a:solidFill>
              </a:rPr>
              <a:t>Lettura dati</a:t>
            </a:r>
            <a:endParaRPr lang="it-IT" sz="1600" b="1" i="1" dirty="0">
              <a:solidFill>
                <a:schemeClr val="accent6">
                  <a:lumMod val="75000"/>
                </a:schemeClr>
              </a:solidFill>
            </a:endParaRPr>
          </a:p>
        </p:txBody>
      </p:sp>
      <p:sp>
        <p:nvSpPr>
          <p:cNvPr id="9" name="CasellaDiTesto 8"/>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Tree>
    <p:extLst>
      <p:ext uri="{BB962C8B-B14F-4D97-AF65-F5344CB8AC3E}">
        <p14:creationId xmlns:p14="http://schemas.microsoft.com/office/powerpoint/2010/main" xmlns="" val="8326610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 Box 8"/>
          <p:cNvSpPr txBox="1">
            <a:spLocks noChangeArrowheads="1"/>
          </p:cNvSpPr>
          <p:nvPr/>
        </p:nvSpPr>
        <p:spPr bwMode="auto">
          <a:xfrm>
            <a:off x="3276600" y="6202383"/>
            <a:ext cx="2836863" cy="227013"/>
          </a:xfrm>
          <a:prstGeom prst="rect">
            <a:avLst/>
          </a:prstGeom>
          <a:noFill/>
          <a:ln w="9525">
            <a:noFill/>
            <a:miter lim="800000"/>
            <a:headEnd/>
            <a:tailEnd/>
          </a:ln>
        </p:spPr>
        <p:txBody>
          <a:bodyPr/>
          <a:lstStyle/>
          <a:p>
            <a:pPr algn="ctr" eaLnBrk="0" hangingPunct="0">
              <a:defRPr/>
            </a:pPr>
            <a:r>
              <a:rPr lang="it-IT" sz="1600" b="1" dirty="0">
                <a:solidFill>
                  <a:schemeClr val="accent6">
                    <a:lumMod val="75000"/>
                  </a:schemeClr>
                </a:solidFill>
                <a:latin typeface="Calibri" pitchFamily="34" charset="0"/>
              </a:rPr>
              <a:t>- </a:t>
            </a:r>
            <a:r>
              <a:rPr lang="it-IT" sz="1600" b="1" dirty="0">
                <a:latin typeface="Calibri" pitchFamily="34" charset="0"/>
              </a:rPr>
              <a:t>Incrementi  di  Spostamento </a:t>
            </a:r>
            <a:r>
              <a:rPr lang="it-IT" sz="1600" b="1" dirty="0">
                <a:solidFill>
                  <a:schemeClr val="accent6">
                    <a:lumMod val="75000"/>
                  </a:schemeClr>
                </a:solidFill>
                <a:latin typeface="Calibri" pitchFamily="34" charset="0"/>
              </a:rPr>
              <a:t>-</a:t>
            </a:r>
          </a:p>
          <a:p>
            <a:pPr eaLnBrk="0" hangingPunct="0">
              <a:defRPr/>
            </a:pPr>
            <a:endParaRPr lang="it-IT" sz="1600" dirty="0">
              <a:solidFill>
                <a:schemeClr val="accent6">
                  <a:lumMod val="75000"/>
                </a:schemeClr>
              </a:solidFill>
              <a:latin typeface="Calibri" pitchFamily="34" charset="0"/>
            </a:endParaRPr>
          </a:p>
        </p:txBody>
      </p:sp>
      <p:pic>
        <p:nvPicPr>
          <p:cNvPr id="9" name="Picture 9"/>
          <p:cNvPicPr>
            <a:picLocks noChangeAspect="1" noChangeArrowheads="1"/>
          </p:cNvPicPr>
          <p:nvPr/>
        </p:nvPicPr>
        <p:blipFill>
          <a:blip r:embed="rId5" cstate="print"/>
          <a:srcRect/>
          <a:stretch>
            <a:fillRect/>
          </a:stretch>
        </p:blipFill>
        <p:spPr bwMode="auto">
          <a:xfrm>
            <a:off x="1903413" y="2416196"/>
            <a:ext cx="5335587" cy="3802062"/>
          </a:xfrm>
          <a:prstGeom prst="rect">
            <a:avLst/>
          </a:prstGeom>
          <a:noFill/>
          <a:ln w="9525">
            <a:noFill/>
            <a:miter lim="800000"/>
            <a:headEnd/>
            <a:tailEnd/>
          </a:ln>
        </p:spPr>
      </p:pic>
      <p:sp>
        <p:nvSpPr>
          <p:cNvPr id="10" name="Text Box 11"/>
          <p:cNvSpPr txBox="1">
            <a:spLocks noChangeArrowheads="1"/>
          </p:cNvSpPr>
          <p:nvPr/>
        </p:nvSpPr>
        <p:spPr bwMode="auto">
          <a:xfrm>
            <a:off x="214282" y="1357298"/>
            <a:ext cx="8715436" cy="915988"/>
          </a:xfrm>
          <a:prstGeom prst="rect">
            <a:avLst/>
          </a:prstGeom>
          <a:noFill/>
          <a:ln w="9525">
            <a:noFill/>
            <a:miter lim="800000"/>
            <a:headEnd/>
            <a:tailEnd/>
          </a:ln>
        </p:spPr>
        <p:txBody>
          <a:bodyPr wrap="square">
            <a:spAutoFit/>
          </a:bodyPr>
          <a:lstStyle/>
          <a:p>
            <a:pPr algn="just">
              <a:defRPr/>
            </a:pPr>
            <a:r>
              <a:rPr lang="it-IT" dirty="0"/>
              <a:t>Sulle lesioni principali è quindi necessario predisporre, un sistema di controllo della evoluzione delle ampiezze, registrando gli incrementi di spostamento (</a:t>
            </a:r>
            <a:r>
              <a:rPr lang="it-IT" dirty="0" err="1"/>
              <a:t>spostamento</a:t>
            </a:r>
            <a:r>
              <a:rPr lang="it-IT" dirty="0"/>
              <a:t> tra l’istante t e l’istante t-1).</a:t>
            </a:r>
          </a:p>
        </p:txBody>
      </p:sp>
      <p:sp>
        <p:nvSpPr>
          <p:cNvPr id="11" name="CasellaDiTesto 10"/>
          <p:cNvSpPr txBox="1"/>
          <p:nvPr/>
        </p:nvSpPr>
        <p:spPr>
          <a:xfrm>
            <a:off x="0" y="714356"/>
            <a:ext cx="9144000" cy="461665"/>
          </a:xfrm>
          <a:prstGeom prst="rect">
            <a:avLst/>
          </a:prstGeom>
          <a:noFill/>
        </p:spPr>
        <p:txBody>
          <a:bodyPr wrap="square" rtlCol="0">
            <a:spAutoFit/>
          </a:bodyPr>
          <a:lstStyle/>
          <a:p>
            <a:pPr algn="ctr"/>
            <a:r>
              <a:rPr lang="it-IT" sz="2400" b="1" i="1" dirty="0" smtClean="0">
                <a:solidFill>
                  <a:schemeClr val="accent2"/>
                </a:solidFill>
              </a:rPr>
              <a:t>Diagrammi spostamento - tempo</a:t>
            </a:r>
            <a:endParaRPr lang="it-IT" sz="2400" b="1" i="1" dirty="0">
              <a:solidFill>
                <a:schemeClr val="accent2"/>
              </a:solidFill>
            </a:endParaRPr>
          </a:p>
        </p:txBody>
      </p:sp>
      <p:sp>
        <p:nvSpPr>
          <p:cNvPr id="12" name="CasellaDiTesto 11"/>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Tree>
    <p:extLst>
      <p:ext uri="{BB962C8B-B14F-4D97-AF65-F5344CB8AC3E}">
        <p14:creationId xmlns:p14="http://schemas.microsoft.com/office/powerpoint/2010/main" xmlns="" val="8326610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 Box 10"/>
          <p:cNvSpPr txBox="1">
            <a:spLocks noChangeArrowheads="1"/>
          </p:cNvSpPr>
          <p:nvPr/>
        </p:nvSpPr>
        <p:spPr bwMode="auto">
          <a:xfrm>
            <a:off x="2755943" y="6143644"/>
            <a:ext cx="3492458" cy="284184"/>
          </a:xfrm>
          <a:prstGeom prst="rect">
            <a:avLst/>
          </a:prstGeom>
          <a:noFill/>
          <a:ln w="9525">
            <a:noFill/>
            <a:miter lim="800000"/>
            <a:headEnd/>
            <a:tailEnd/>
          </a:ln>
        </p:spPr>
        <p:txBody>
          <a:bodyPr/>
          <a:lstStyle/>
          <a:p>
            <a:pPr algn="ctr" eaLnBrk="0" hangingPunct="0">
              <a:defRPr/>
            </a:pPr>
            <a:r>
              <a:rPr lang="it-IT" sz="1600" b="1" dirty="0">
                <a:latin typeface="Calibri" pitchFamily="34" charset="0"/>
              </a:rPr>
              <a:t>- Spostamento  Complessivo </a:t>
            </a:r>
            <a:r>
              <a:rPr lang="it-IT" sz="1600" b="1" dirty="0">
                <a:solidFill>
                  <a:schemeClr val="accent6">
                    <a:lumMod val="75000"/>
                  </a:schemeClr>
                </a:solidFill>
                <a:latin typeface="Calibri" pitchFamily="34" charset="0"/>
              </a:rPr>
              <a:t>-</a:t>
            </a:r>
          </a:p>
          <a:p>
            <a:pPr algn="ctr" eaLnBrk="0" hangingPunct="0">
              <a:defRPr/>
            </a:pPr>
            <a:endParaRPr lang="it-IT" sz="1600" b="1" dirty="0">
              <a:solidFill>
                <a:schemeClr val="accent6">
                  <a:lumMod val="75000"/>
                </a:schemeClr>
              </a:solidFill>
              <a:latin typeface="Calibri" pitchFamily="34" charset="0"/>
            </a:endParaRPr>
          </a:p>
          <a:p>
            <a:pPr eaLnBrk="0" hangingPunct="0">
              <a:defRPr/>
            </a:pPr>
            <a:endParaRPr lang="it-IT" sz="1600" dirty="0">
              <a:solidFill>
                <a:schemeClr val="accent6">
                  <a:lumMod val="75000"/>
                </a:schemeClr>
              </a:solidFill>
              <a:latin typeface="Calibri" pitchFamily="34" charset="0"/>
            </a:endParaRPr>
          </a:p>
        </p:txBody>
      </p:sp>
      <p:pic>
        <p:nvPicPr>
          <p:cNvPr id="12" name="Picture 11"/>
          <p:cNvPicPr>
            <a:picLocks noChangeAspect="1" noChangeArrowheads="1"/>
          </p:cNvPicPr>
          <p:nvPr/>
        </p:nvPicPr>
        <p:blipFill>
          <a:blip r:embed="rId5" cstate="print"/>
          <a:srcRect/>
          <a:stretch>
            <a:fillRect/>
          </a:stretch>
        </p:blipFill>
        <p:spPr bwMode="auto">
          <a:xfrm>
            <a:off x="1848402" y="2214554"/>
            <a:ext cx="5314398" cy="3835400"/>
          </a:xfrm>
          <a:prstGeom prst="rect">
            <a:avLst/>
          </a:prstGeom>
          <a:noFill/>
          <a:ln w="9525">
            <a:noFill/>
            <a:miter lim="800000"/>
            <a:headEnd/>
            <a:tailEnd/>
          </a:ln>
        </p:spPr>
      </p:pic>
      <p:sp>
        <p:nvSpPr>
          <p:cNvPr id="13" name="Text Box 12"/>
          <p:cNvSpPr txBox="1">
            <a:spLocks noChangeArrowheads="1"/>
          </p:cNvSpPr>
          <p:nvPr/>
        </p:nvSpPr>
        <p:spPr bwMode="auto">
          <a:xfrm>
            <a:off x="142844" y="1357298"/>
            <a:ext cx="8786874" cy="641350"/>
          </a:xfrm>
          <a:prstGeom prst="rect">
            <a:avLst/>
          </a:prstGeom>
          <a:noFill/>
          <a:ln w="9525">
            <a:noFill/>
            <a:miter lim="800000"/>
            <a:headEnd/>
            <a:tailEnd/>
          </a:ln>
        </p:spPr>
        <p:txBody>
          <a:bodyPr wrap="square">
            <a:spAutoFit/>
          </a:bodyPr>
          <a:lstStyle/>
          <a:p>
            <a:pPr algn="just">
              <a:defRPr/>
            </a:pPr>
            <a:r>
              <a:rPr lang="it-IT" dirty="0"/>
              <a:t>La successiva </a:t>
            </a:r>
            <a:r>
              <a:rPr lang="it-IT" dirty="0" err="1"/>
              <a:t>graficizzazione</a:t>
            </a:r>
            <a:r>
              <a:rPr lang="it-IT" dirty="0"/>
              <a:t> degli spostamenti totali in funzione del tempo porta ad identificare le progressioni </a:t>
            </a:r>
            <a:r>
              <a:rPr lang="it-IT" dirty="0" err="1"/>
              <a:t>fessurative</a:t>
            </a:r>
            <a:r>
              <a:rPr lang="it-IT" dirty="0"/>
              <a:t>.</a:t>
            </a:r>
          </a:p>
        </p:txBody>
      </p:sp>
      <p:sp>
        <p:nvSpPr>
          <p:cNvPr id="14" name="CasellaDiTesto 13"/>
          <p:cNvSpPr txBox="1"/>
          <p:nvPr/>
        </p:nvSpPr>
        <p:spPr>
          <a:xfrm>
            <a:off x="0" y="714356"/>
            <a:ext cx="9144000" cy="461665"/>
          </a:xfrm>
          <a:prstGeom prst="rect">
            <a:avLst/>
          </a:prstGeom>
          <a:noFill/>
        </p:spPr>
        <p:txBody>
          <a:bodyPr wrap="square" rtlCol="0">
            <a:spAutoFit/>
          </a:bodyPr>
          <a:lstStyle/>
          <a:p>
            <a:pPr algn="ctr"/>
            <a:r>
              <a:rPr lang="it-IT" sz="2400" b="1" i="1" dirty="0" smtClean="0">
                <a:solidFill>
                  <a:schemeClr val="accent2"/>
                </a:solidFill>
              </a:rPr>
              <a:t>Diagrammi spostamento - tempo</a:t>
            </a:r>
            <a:endParaRPr lang="it-IT" sz="2400" b="1" i="1" dirty="0">
              <a:solidFill>
                <a:schemeClr val="accent2"/>
              </a:solidFill>
            </a:endParaRPr>
          </a:p>
        </p:txBody>
      </p:sp>
      <p:sp>
        <p:nvSpPr>
          <p:cNvPr id="10" name="CasellaDiTesto 9"/>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Tree>
    <p:extLst>
      <p:ext uri="{BB962C8B-B14F-4D97-AF65-F5344CB8AC3E}">
        <p14:creationId xmlns:p14="http://schemas.microsoft.com/office/powerpoint/2010/main" xmlns="" val="8326610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Box 10"/>
          <p:cNvSpPr txBox="1">
            <a:spLocks noChangeArrowheads="1"/>
          </p:cNvSpPr>
          <p:nvPr/>
        </p:nvSpPr>
        <p:spPr bwMode="auto">
          <a:xfrm>
            <a:off x="0" y="681319"/>
            <a:ext cx="9144000" cy="461665"/>
          </a:xfrm>
          <a:prstGeom prst="rect">
            <a:avLst/>
          </a:prstGeom>
          <a:noFill/>
          <a:ln w="9525">
            <a:noFill/>
            <a:miter lim="800000"/>
            <a:headEnd/>
            <a:tailEnd/>
          </a:ln>
        </p:spPr>
        <p:txBody>
          <a:bodyPr wrap="square">
            <a:spAutoFit/>
          </a:bodyPr>
          <a:lstStyle/>
          <a:p>
            <a:pPr algn="ctr"/>
            <a:r>
              <a:rPr lang="it-IT" altLang="it-IT" sz="2400" b="1" i="1" dirty="0" smtClean="0">
                <a:solidFill>
                  <a:schemeClr val="accent2"/>
                </a:solidFill>
              </a:rPr>
              <a:t>Diagrammi della progressione </a:t>
            </a:r>
            <a:r>
              <a:rPr lang="it-IT" altLang="it-IT" sz="2400" b="1" i="1" dirty="0" err="1" smtClean="0">
                <a:solidFill>
                  <a:schemeClr val="accent2"/>
                </a:solidFill>
              </a:rPr>
              <a:t>fessurativa</a:t>
            </a:r>
            <a:endParaRPr lang="it-IT" altLang="it-IT" sz="2400" i="1" dirty="0">
              <a:solidFill>
                <a:schemeClr val="accent2"/>
              </a:solidFill>
              <a:cs typeface="Times New Roman" pitchFamily="18" charset="0"/>
            </a:endParaRPr>
          </a:p>
        </p:txBody>
      </p:sp>
      <p:sp>
        <p:nvSpPr>
          <p:cNvPr id="13" name="Rectangle 10"/>
          <p:cNvSpPr>
            <a:spLocks noChangeArrowheads="1"/>
          </p:cNvSpPr>
          <p:nvPr/>
        </p:nvSpPr>
        <p:spPr bwMode="auto">
          <a:xfrm>
            <a:off x="214282" y="1714488"/>
            <a:ext cx="8715436" cy="2862322"/>
          </a:xfrm>
          <a:prstGeom prst="rect">
            <a:avLst/>
          </a:prstGeom>
          <a:noFill/>
          <a:ln w="9525">
            <a:noFill/>
            <a:miter lim="800000"/>
            <a:headEnd/>
            <a:tailEnd/>
          </a:ln>
        </p:spPr>
        <p:txBody>
          <a:bodyPr wrap="square">
            <a:spAutoFit/>
          </a:bodyPr>
          <a:lstStyle/>
          <a:p>
            <a:pPr marL="342900" indent="-342900" algn="just">
              <a:defRPr/>
            </a:pPr>
            <a:r>
              <a:rPr lang="it-IT" dirty="0"/>
              <a:t>Infatti, dei fenomeni fessurativi è necessario studiare il progredire delle lesioni nel </a:t>
            </a:r>
            <a:r>
              <a:rPr lang="it-IT" dirty="0" smtClean="0"/>
              <a:t>tempo</a:t>
            </a:r>
          </a:p>
          <a:p>
            <a:pPr marL="342900" indent="-342900" algn="just">
              <a:defRPr/>
            </a:pPr>
            <a:r>
              <a:rPr lang="it-IT" dirty="0" smtClean="0"/>
              <a:t>per </a:t>
            </a:r>
            <a:r>
              <a:rPr lang="it-IT" dirty="0"/>
              <a:t>conoscere le caratteristiche della loro evoluzione, cioè la cosiddetta progressione.</a:t>
            </a:r>
          </a:p>
          <a:p>
            <a:pPr marL="342900" indent="-342900" algn="just">
              <a:defRPr/>
            </a:pPr>
            <a:endParaRPr lang="it-IT" dirty="0"/>
          </a:p>
          <a:p>
            <a:pPr marL="342900" indent="-342900" algn="just">
              <a:defRPr/>
            </a:pPr>
            <a:r>
              <a:rPr lang="it-IT" dirty="0"/>
              <a:t>Sulle strutture è possibile riscontrare tre diversi tipi di progressione:</a:t>
            </a:r>
          </a:p>
          <a:p>
            <a:pPr marL="342900" indent="-342900" algn="just">
              <a:defRPr/>
            </a:pPr>
            <a:endParaRPr lang="it-IT" dirty="0"/>
          </a:p>
          <a:p>
            <a:pPr marL="342900" indent="-342900" algn="just">
              <a:buFont typeface="Wingdings" pitchFamily="2" charset="2"/>
              <a:buAutoNum type="arabicPeriod"/>
              <a:defRPr/>
            </a:pPr>
            <a:r>
              <a:rPr lang="it-IT" dirty="0"/>
              <a:t>Progressione ritardata;</a:t>
            </a:r>
          </a:p>
          <a:p>
            <a:pPr marL="342900" indent="-342900" algn="just">
              <a:buFont typeface="Wingdings" pitchFamily="2" charset="2"/>
              <a:buAutoNum type="arabicPeriod"/>
              <a:defRPr/>
            </a:pPr>
            <a:endParaRPr lang="it-IT" dirty="0"/>
          </a:p>
          <a:p>
            <a:pPr marL="342900" indent="-342900" algn="just">
              <a:buFont typeface="Wingdings" pitchFamily="2" charset="2"/>
              <a:buAutoNum type="arabicPeriod"/>
              <a:defRPr/>
            </a:pPr>
            <a:r>
              <a:rPr lang="it-IT" dirty="0"/>
              <a:t>Progressione accelerata;</a:t>
            </a:r>
          </a:p>
          <a:p>
            <a:pPr marL="342900" indent="-342900" algn="just">
              <a:buFont typeface="Wingdings" pitchFamily="2" charset="2"/>
              <a:buAutoNum type="arabicPeriod"/>
              <a:defRPr/>
            </a:pPr>
            <a:endParaRPr lang="it-IT" dirty="0"/>
          </a:p>
          <a:p>
            <a:pPr marL="342900" indent="-342900" algn="just">
              <a:buFont typeface="Wingdings" pitchFamily="2" charset="2"/>
              <a:buAutoNum type="arabicPeriod"/>
              <a:defRPr/>
            </a:pPr>
            <a:r>
              <a:rPr lang="it-IT" dirty="0"/>
              <a:t>Progressione costante. </a:t>
            </a:r>
            <a:endParaRPr lang="en-US" dirty="0"/>
          </a:p>
        </p:txBody>
      </p:sp>
      <p:sp>
        <p:nvSpPr>
          <p:cNvPr id="8" name="CasellaDiTesto 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Tree>
    <p:extLst>
      <p:ext uri="{BB962C8B-B14F-4D97-AF65-F5344CB8AC3E}">
        <p14:creationId xmlns:p14="http://schemas.microsoft.com/office/powerpoint/2010/main" xmlns="" val="8326610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Box 10"/>
          <p:cNvSpPr txBox="1">
            <a:spLocks noChangeArrowheads="1"/>
          </p:cNvSpPr>
          <p:nvPr/>
        </p:nvSpPr>
        <p:spPr bwMode="auto">
          <a:xfrm>
            <a:off x="0" y="571480"/>
            <a:ext cx="9144000" cy="461665"/>
          </a:xfrm>
          <a:prstGeom prst="rect">
            <a:avLst/>
          </a:prstGeom>
          <a:noFill/>
          <a:ln w="9525">
            <a:noFill/>
            <a:miter lim="800000"/>
            <a:headEnd/>
            <a:tailEnd/>
          </a:ln>
        </p:spPr>
        <p:txBody>
          <a:bodyPr wrap="square">
            <a:spAutoFit/>
          </a:bodyPr>
          <a:lstStyle/>
          <a:p>
            <a:pPr algn="ctr"/>
            <a:r>
              <a:rPr lang="it-IT" altLang="it-IT" sz="2400" b="1" i="1" dirty="0" smtClean="0">
                <a:solidFill>
                  <a:schemeClr val="accent2"/>
                </a:solidFill>
                <a:cs typeface="Times New Roman" pitchFamily="18" charset="0"/>
              </a:rPr>
              <a:t>Progressione Ritardata</a:t>
            </a:r>
            <a:endParaRPr lang="it-IT" altLang="it-IT" sz="2400" i="1" dirty="0">
              <a:solidFill>
                <a:schemeClr val="accent2"/>
              </a:solidFill>
              <a:cs typeface="Times New Roman" pitchFamily="18" charset="0"/>
            </a:endParaRPr>
          </a:p>
        </p:txBody>
      </p:sp>
      <p:sp>
        <p:nvSpPr>
          <p:cNvPr id="13" name="Rectangle 7"/>
          <p:cNvSpPr>
            <a:spLocks noChangeArrowheads="1"/>
          </p:cNvSpPr>
          <p:nvPr/>
        </p:nvSpPr>
        <p:spPr bwMode="auto">
          <a:xfrm>
            <a:off x="142844" y="1285860"/>
            <a:ext cx="8786874" cy="785818"/>
          </a:xfrm>
          <a:prstGeom prst="rect">
            <a:avLst/>
          </a:prstGeom>
          <a:noFill/>
          <a:ln w="9525">
            <a:noFill/>
            <a:miter lim="800000"/>
            <a:headEnd/>
            <a:tailEnd/>
          </a:ln>
        </p:spPr>
        <p:txBody>
          <a:bodyPr/>
          <a:lstStyle/>
          <a:p>
            <a:pPr marL="447675" indent="-447675" algn="just">
              <a:lnSpc>
                <a:spcPct val="110000"/>
              </a:lnSpc>
              <a:spcBef>
                <a:spcPct val="20000"/>
              </a:spcBef>
              <a:buClr>
                <a:schemeClr val="accent1"/>
              </a:buClr>
              <a:buSzPct val="70000"/>
              <a:buFont typeface="Wingdings" pitchFamily="2" charset="2"/>
              <a:buNone/>
              <a:tabLst>
                <a:tab pos="0" algn="l"/>
              </a:tabLst>
              <a:defRPr/>
            </a:pPr>
            <a:r>
              <a:rPr lang="it-IT" dirty="0">
                <a:solidFill>
                  <a:schemeClr val="accent6">
                    <a:lumMod val="75000"/>
                  </a:schemeClr>
                </a:solidFill>
                <a:latin typeface="Calibri" pitchFamily="34" charset="0"/>
              </a:rPr>
              <a:t>	</a:t>
            </a:r>
            <a:r>
              <a:rPr lang="it-IT" dirty="0"/>
              <a:t>La progressione ritardata è caratterizzata da manifestazioni sempre più attenuate nel </a:t>
            </a:r>
            <a:r>
              <a:rPr lang="it-IT" dirty="0" smtClean="0"/>
              <a:t>tempo,</a:t>
            </a:r>
          </a:p>
          <a:p>
            <a:pPr marL="447675" indent="-447675" algn="just">
              <a:lnSpc>
                <a:spcPct val="110000"/>
              </a:lnSpc>
              <a:spcBef>
                <a:spcPct val="20000"/>
              </a:spcBef>
              <a:buClr>
                <a:schemeClr val="accent1"/>
              </a:buClr>
              <a:buSzPct val="70000"/>
              <a:buFont typeface="Wingdings" pitchFamily="2" charset="2"/>
              <a:buNone/>
              <a:tabLst>
                <a:tab pos="0" algn="l"/>
              </a:tabLst>
              <a:defRPr/>
            </a:pPr>
            <a:r>
              <a:rPr lang="it-IT" dirty="0" smtClean="0"/>
              <a:t>che </a:t>
            </a:r>
            <a:r>
              <a:rPr lang="it-IT" dirty="0"/>
              <a:t>tendono ad estinguersi per lo stabilirsi di una situazione di equilibrio definitivo.</a:t>
            </a:r>
          </a:p>
          <a:p>
            <a:pPr marL="447675" indent="-447675" algn="just">
              <a:lnSpc>
                <a:spcPct val="110000"/>
              </a:lnSpc>
              <a:spcBef>
                <a:spcPct val="20000"/>
              </a:spcBef>
              <a:buClr>
                <a:schemeClr val="accent1"/>
              </a:buClr>
              <a:buSzPct val="70000"/>
              <a:buFont typeface="Wingdings" pitchFamily="2" charset="2"/>
              <a:buNone/>
              <a:defRPr/>
            </a:pPr>
            <a:r>
              <a:rPr lang="it-IT" dirty="0">
                <a:solidFill>
                  <a:schemeClr val="accent6">
                    <a:lumMod val="75000"/>
                  </a:schemeClr>
                </a:solidFill>
              </a:rPr>
              <a:t/>
            </a:r>
            <a:br>
              <a:rPr lang="it-IT" dirty="0">
                <a:solidFill>
                  <a:schemeClr val="accent6">
                    <a:lumMod val="75000"/>
                  </a:schemeClr>
                </a:solidFill>
              </a:rPr>
            </a:br>
            <a:endParaRPr lang="it-IT" b="1" dirty="0">
              <a:solidFill>
                <a:schemeClr val="accent6">
                  <a:lumMod val="75000"/>
                </a:schemeClr>
              </a:solidFill>
            </a:endParaRPr>
          </a:p>
        </p:txBody>
      </p:sp>
      <p:grpSp>
        <p:nvGrpSpPr>
          <p:cNvPr id="14" name="Group 68"/>
          <p:cNvGrpSpPr>
            <a:grpSpLocks/>
          </p:cNvGrpSpPr>
          <p:nvPr/>
        </p:nvGrpSpPr>
        <p:grpSpPr bwMode="auto">
          <a:xfrm>
            <a:off x="1458913" y="2571750"/>
            <a:ext cx="5932487" cy="3527425"/>
            <a:chOff x="727" y="1628"/>
            <a:chExt cx="4281" cy="2372"/>
          </a:xfrm>
        </p:grpSpPr>
        <p:sp>
          <p:nvSpPr>
            <p:cNvPr id="15" name="Line 13"/>
            <p:cNvSpPr>
              <a:spLocks noChangeShapeType="1"/>
            </p:cNvSpPr>
            <p:nvPr/>
          </p:nvSpPr>
          <p:spPr bwMode="auto">
            <a:xfrm>
              <a:off x="1164" y="1812"/>
              <a:ext cx="58" cy="129"/>
            </a:xfrm>
            <a:prstGeom prst="line">
              <a:avLst/>
            </a:prstGeom>
            <a:noFill/>
            <a:ln w="0">
              <a:solidFill>
                <a:srgbClr val="000000"/>
              </a:solidFill>
              <a:round/>
              <a:headEnd/>
              <a:tailEnd/>
            </a:ln>
          </p:spPr>
          <p:txBody>
            <a:bodyPr/>
            <a:lstStyle/>
            <a:p>
              <a:endParaRPr lang="it-IT"/>
            </a:p>
          </p:txBody>
        </p:sp>
        <p:sp>
          <p:nvSpPr>
            <p:cNvPr id="16" name="Line 14"/>
            <p:cNvSpPr>
              <a:spLocks noChangeShapeType="1"/>
            </p:cNvSpPr>
            <p:nvPr/>
          </p:nvSpPr>
          <p:spPr bwMode="auto">
            <a:xfrm flipH="1">
              <a:off x="1106" y="1812"/>
              <a:ext cx="58" cy="129"/>
            </a:xfrm>
            <a:prstGeom prst="line">
              <a:avLst/>
            </a:prstGeom>
            <a:noFill/>
            <a:ln w="0">
              <a:solidFill>
                <a:srgbClr val="000000"/>
              </a:solidFill>
              <a:round/>
              <a:headEnd/>
              <a:tailEnd/>
            </a:ln>
          </p:spPr>
          <p:txBody>
            <a:bodyPr/>
            <a:lstStyle/>
            <a:p>
              <a:endParaRPr lang="it-IT"/>
            </a:p>
          </p:txBody>
        </p:sp>
        <p:sp>
          <p:nvSpPr>
            <p:cNvPr id="17" name="Line 15"/>
            <p:cNvSpPr>
              <a:spLocks noChangeShapeType="1"/>
            </p:cNvSpPr>
            <p:nvPr/>
          </p:nvSpPr>
          <p:spPr bwMode="auto">
            <a:xfrm>
              <a:off x="1164" y="1812"/>
              <a:ext cx="1" cy="1927"/>
            </a:xfrm>
            <a:prstGeom prst="line">
              <a:avLst/>
            </a:prstGeom>
            <a:noFill/>
            <a:ln w="0">
              <a:solidFill>
                <a:srgbClr val="000000"/>
              </a:solidFill>
              <a:round/>
              <a:headEnd/>
              <a:tailEnd/>
            </a:ln>
          </p:spPr>
          <p:txBody>
            <a:bodyPr/>
            <a:lstStyle/>
            <a:p>
              <a:endParaRPr lang="it-IT"/>
            </a:p>
          </p:txBody>
        </p:sp>
        <p:sp>
          <p:nvSpPr>
            <p:cNvPr id="18" name="Line 16"/>
            <p:cNvSpPr>
              <a:spLocks noChangeShapeType="1"/>
            </p:cNvSpPr>
            <p:nvPr/>
          </p:nvSpPr>
          <p:spPr bwMode="auto">
            <a:xfrm>
              <a:off x="1164" y="3200"/>
              <a:ext cx="494" cy="1"/>
            </a:xfrm>
            <a:prstGeom prst="line">
              <a:avLst/>
            </a:prstGeom>
            <a:noFill/>
            <a:ln w="0">
              <a:solidFill>
                <a:srgbClr val="000000"/>
              </a:solidFill>
              <a:round/>
              <a:headEnd/>
              <a:tailEnd/>
            </a:ln>
          </p:spPr>
          <p:txBody>
            <a:bodyPr/>
            <a:lstStyle/>
            <a:p>
              <a:endParaRPr lang="it-IT"/>
            </a:p>
          </p:txBody>
        </p:sp>
        <p:sp>
          <p:nvSpPr>
            <p:cNvPr id="19" name="Line 17"/>
            <p:cNvSpPr>
              <a:spLocks noChangeShapeType="1"/>
            </p:cNvSpPr>
            <p:nvPr/>
          </p:nvSpPr>
          <p:spPr bwMode="auto">
            <a:xfrm>
              <a:off x="1164" y="2761"/>
              <a:ext cx="535" cy="1"/>
            </a:xfrm>
            <a:prstGeom prst="line">
              <a:avLst/>
            </a:prstGeom>
            <a:noFill/>
            <a:ln w="0">
              <a:solidFill>
                <a:srgbClr val="000000"/>
              </a:solidFill>
              <a:round/>
              <a:headEnd/>
              <a:tailEnd/>
            </a:ln>
          </p:spPr>
          <p:txBody>
            <a:bodyPr/>
            <a:lstStyle/>
            <a:p>
              <a:endParaRPr lang="it-IT"/>
            </a:p>
          </p:txBody>
        </p:sp>
        <p:sp>
          <p:nvSpPr>
            <p:cNvPr id="20" name="Line 18"/>
            <p:cNvSpPr>
              <a:spLocks noChangeShapeType="1"/>
            </p:cNvSpPr>
            <p:nvPr/>
          </p:nvSpPr>
          <p:spPr bwMode="auto">
            <a:xfrm>
              <a:off x="1858" y="2761"/>
              <a:ext cx="536" cy="1"/>
            </a:xfrm>
            <a:prstGeom prst="line">
              <a:avLst/>
            </a:prstGeom>
            <a:noFill/>
            <a:ln w="0">
              <a:solidFill>
                <a:srgbClr val="000000"/>
              </a:solidFill>
              <a:round/>
              <a:headEnd/>
              <a:tailEnd/>
            </a:ln>
          </p:spPr>
          <p:txBody>
            <a:bodyPr/>
            <a:lstStyle/>
            <a:p>
              <a:endParaRPr lang="it-IT"/>
            </a:p>
          </p:txBody>
        </p:sp>
        <p:sp>
          <p:nvSpPr>
            <p:cNvPr id="21" name="Line 19"/>
            <p:cNvSpPr>
              <a:spLocks noChangeShapeType="1"/>
            </p:cNvSpPr>
            <p:nvPr/>
          </p:nvSpPr>
          <p:spPr bwMode="auto">
            <a:xfrm>
              <a:off x="1164" y="2366"/>
              <a:ext cx="366" cy="1"/>
            </a:xfrm>
            <a:prstGeom prst="line">
              <a:avLst/>
            </a:prstGeom>
            <a:noFill/>
            <a:ln w="0">
              <a:solidFill>
                <a:srgbClr val="000000"/>
              </a:solidFill>
              <a:round/>
              <a:headEnd/>
              <a:tailEnd/>
            </a:ln>
          </p:spPr>
          <p:txBody>
            <a:bodyPr/>
            <a:lstStyle/>
            <a:p>
              <a:endParaRPr lang="it-IT"/>
            </a:p>
          </p:txBody>
        </p:sp>
        <p:sp>
          <p:nvSpPr>
            <p:cNvPr id="22" name="Line 20"/>
            <p:cNvSpPr>
              <a:spLocks noChangeShapeType="1"/>
            </p:cNvSpPr>
            <p:nvPr/>
          </p:nvSpPr>
          <p:spPr bwMode="auto">
            <a:xfrm>
              <a:off x="1689" y="2366"/>
              <a:ext cx="636" cy="1"/>
            </a:xfrm>
            <a:prstGeom prst="line">
              <a:avLst/>
            </a:prstGeom>
            <a:noFill/>
            <a:ln w="0">
              <a:solidFill>
                <a:srgbClr val="000000"/>
              </a:solidFill>
              <a:round/>
              <a:headEnd/>
              <a:tailEnd/>
            </a:ln>
          </p:spPr>
          <p:txBody>
            <a:bodyPr/>
            <a:lstStyle/>
            <a:p>
              <a:endParaRPr lang="it-IT"/>
            </a:p>
          </p:txBody>
        </p:sp>
        <p:sp>
          <p:nvSpPr>
            <p:cNvPr id="23" name="Line 21"/>
            <p:cNvSpPr>
              <a:spLocks noChangeShapeType="1"/>
            </p:cNvSpPr>
            <p:nvPr/>
          </p:nvSpPr>
          <p:spPr bwMode="auto">
            <a:xfrm>
              <a:off x="2484" y="2366"/>
              <a:ext cx="637" cy="1"/>
            </a:xfrm>
            <a:prstGeom prst="line">
              <a:avLst/>
            </a:prstGeom>
            <a:noFill/>
            <a:ln w="0">
              <a:solidFill>
                <a:srgbClr val="000000"/>
              </a:solidFill>
              <a:round/>
              <a:headEnd/>
              <a:tailEnd/>
            </a:ln>
          </p:spPr>
          <p:txBody>
            <a:bodyPr/>
            <a:lstStyle/>
            <a:p>
              <a:endParaRPr lang="it-IT"/>
            </a:p>
          </p:txBody>
        </p:sp>
        <p:sp>
          <p:nvSpPr>
            <p:cNvPr id="24" name="Line 22"/>
            <p:cNvSpPr>
              <a:spLocks noChangeShapeType="1"/>
            </p:cNvSpPr>
            <p:nvPr/>
          </p:nvSpPr>
          <p:spPr bwMode="auto">
            <a:xfrm>
              <a:off x="3280" y="2366"/>
              <a:ext cx="366" cy="1"/>
            </a:xfrm>
            <a:prstGeom prst="line">
              <a:avLst/>
            </a:prstGeom>
            <a:noFill/>
            <a:ln w="0">
              <a:solidFill>
                <a:srgbClr val="000000"/>
              </a:solidFill>
              <a:round/>
              <a:headEnd/>
              <a:tailEnd/>
            </a:ln>
          </p:spPr>
          <p:txBody>
            <a:bodyPr/>
            <a:lstStyle/>
            <a:p>
              <a:endParaRPr lang="it-IT"/>
            </a:p>
          </p:txBody>
        </p:sp>
        <p:sp>
          <p:nvSpPr>
            <p:cNvPr id="25" name="Rectangle 23"/>
            <p:cNvSpPr>
              <a:spLocks noChangeArrowheads="1"/>
            </p:cNvSpPr>
            <p:nvPr/>
          </p:nvSpPr>
          <p:spPr bwMode="auto">
            <a:xfrm>
              <a:off x="1051" y="3476"/>
              <a:ext cx="69" cy="154"/>
            </a:xfrm>
            <a:prstGeom prst="rect">
              <a:avLst/>
            </a:prstGeom>
            <a:noFill/>
            <a:ln w="9525">
              <a:noFill/>
              <a:miter lim="800000"/>
              <a:headEnd/>
              <a:tailEnd/>
            </a:ln>
          </p:spPr>
          <p:txBody>
            <a:bodyPr wrap="none" lIns="0" tIns="0" rIns="0" bIns="0">
              <a:spAutoFit/>
            </a:bodyPr>
            <a:lstStyle/>
            <a:p>
              <a:r>
                <a:rPr lang="en-US" altLang="it-IT" sz="1500">
                  <a:solidFill>
                    <a:srgbClr val="000000"/>
                  </a:solidFill>
                  <a:latin typeface="Times New Roman" pitchFamily="18" charset="0"/>
                </a:rPr>
                <a:t>0</a:t>
              </a:r>
              <a:endParaRPr lang="en-US" altLang="it-IT"/>
            </a:p>
          </p:txBody>
        </p:sp>
        <p:sp>
          <p:nvSpPr>
            <p:cNvPr id="26" name="Rectangle 24"/>
            <p:cNvSpPr>
              <a:spLocks noChangeArrowheads="1"/>
            </p:cNvSpPr>
            <p:nvPr/>
          </p:nvSpPr>
          <p:spPr bwMode="auto">
            <a:xfrm>
              <a:off x="1048" y="2608"/>
              <a:ext cx="68" cy="154"/>
            </a:xfrm>
            <a:prstGeom prst="rect">
              <a:avLst/>
            </a:prstGeom>
            <a:noFill/>
            <a:ln w="9525">
              <a:noFill/>
              <a:miter lim="800000"/>
              <a:headEnd/>
              <a:tailEnd/>
            </a:ln>
          </p:spPr>
          <p:txBody>
            <a:bodyPr wrap="none" lIns="0" tIns="0" rIns="0" bIns="0">
              <a:spAutoFit/>
            </a:bodyPr>
            <a:lstStyle/>
            <a:p>
              <a:r>
                <a:rPr lang="en-US" altLang="it-IT" sz="1500">
                  <a:solidFill>
                    <a:srgbClr val="000000"/>
                  </a:solidFill>
                  <a:latin typeface="Times New Roman" pitchFamily="18" charset="0"/>
                </a:rPr>
                <a:t>2</a:t>
              </a:r>
              <a:endParaRPr lang="en-US" altLang="it-IT"/>
            </a:p>
          </p:txBody>
        </p:sp>
        <p:sp>
          <p:nvSpPr>
            <p:cNvPr id="27" name="Rectangle 25"/>
            <p:cNvSpPr>
              <a:spLocks noChangeArrowheads="1"/>
            </p:cNvSpPr>
            <p:nvPr/>
          </p:nvSpPr>
          <p:spPr bwMode="auto">
            <a:xfrm>
              <a:off x="1051" y="3042"/>
              <a:ext cx="69" cy="154"/>
            </a:xfrm>
            <a:prstGeom prst="rect">
              <a:avLst/>
            </a:prstGeom>
            <a:noFill/>
            <a:ln w="9525">
              <a:noFill/>
              <a:miter lim="800000"/>
              <a:headEnd/>
              <a:tailEnd/>
            </a:ln>
          </p:spPr>
          <p:txBody>
            <a:bodyPr wrap="none" lIns="0" tIns="0" rIns="0" bIns="0">
              <a:spAutoFit/>
            </a:bodyPr>
            <a:lstStyle/>
            <a:p>
              <a:r>
                <a:rPr lang="en-US" altLang="it-IT" sz="1500">
                  <a:solidFill>
                    <a:srgbClr val="000000"/>
                  </a:solidFill>
                  <a:latin typeface="Times New Roman" pitchFamily="18" charset="0"/>
                </a:rPr>
                <a:t>1</a:t>
              </a:r>
              <a:endParaRPr lang="en-US" altLang="it-IT"/>
            </a:p>
          </p:txBody>
        </p:sp>
        <p:sp>
          <p:nvSpPr>
            <p:cNvPr id="28" name="Rectangle 26"/>
            <p:cNvSpPr>
              <a:spLocks noChangeArrowheads="1"/>
            </p:cNvSpPr>
            <p:nvPr/>
          </p:nvSpPr>
          <p:spPr bwMode="auto">
            <a:xfrm>
              <a:off x="1051" y="2225"/>
              <a:ext cx="69" cy="153"/>
            </a:xfrm>
            <a:prstGeom prst="rect">
              <a:avLst/>
            </a:prstGeom>
            <a:noFill/>
            <a:ln w="9525">
              <a:noFill/>
              <a:miter lim="800000"/>
              <a:headEnd/>
              <a:tailEnd/>
            </a:ln>
          </p:spPr>
          <p:txBody>
            <a:bodyPr wrap="none" lIns="0" tIns="0" rIns="0" bIns="0">
              <a:spAutoFit/>
            </a:bodyPr>
            <a:lstStyle/>
            <a:p>
              <a:r>
                <a:rPr lang="en-US" altLang="it-IT" sz="1500">
                  <a:solidFill>
                    <a:srgbClr val="000000"/>
                  </a:solidFill>
                  <a:latin typeface="Times New Roman" pitchFamily="18" charset="0"/>
                </a:rPr>
                <a:t>3</a:t>
              </a:r>
              <a:endParaRPr lang="en-US" altLang="it-IT"/>
            </a:p>
          </p:txBody>
        </p:sp>
        <p:sp>
          <p:nvSpPr>
            <p:cNvPr id="29" name="Line 27"/>
            <p:cNvSpPr>
              <a:spLocks noChangeShapeType="1"/>
            </p:cNvSpPr>
            <p:nvPr/>
          </p:nvSpPr>
          <p:spPr bwMode="auto">
            <a:xfrm flipH="1">
              <a:off x="1164" y="3615"/>
              <a:ext cx="3657" cy="1"/>
            </a:xfrm>
            <a:prstGeom prst="line">
              <a:avLst/>
            </a:prstGeom>
            <a:noFill/>
            <a:ln w="0">
              <a:solidFill>
                <a:srgbClr val="000000"/>
              </a:solidFill>
              <a:round/>
              <a:headEnd/>
              <a:tailEnd/>
            </a:ln>
          </p:spPr>
          <p:txBody>
            <a:bodyPr/>
            <a:lstStyle/>
            <a:p>
              <a:endParaRPr lang="it-IT"/>
            </a:p>
          </p:txBody>
        </p:sp>
        <p:sp>
          <p:nvSpPr>
            <p:cNvPr id="30" name="Line 28"/>
            <p:cNvSpPr>
              <a:spLocks noChangeShapeType="1"/>
            </p:cNvSpPr>
            <p:nvPr/>
          </p:nvSpPr>
          <p:spPr bwMode="auto">
            <a:xfrm>
              <a:off x="2394" y="2761"/>
              <a:ext cx="1" cy="348"/>
            </a:xfrm>
            <a:prstGeom prst="line">
              <a:avLst/>
            </a:prstGeom>
            <a:noFill/>
            <a:ln w="0">
              <a:solidFill>
                <a:srgbClr val="000000"/>
              </a:solidFill>
              <a:round/>
              <a:headEnd/>
              <a:tailEnd/>
            </a:ln>
          </p:spPr>
          <p:txBody>
            <a:bodyPr/>
            <a:lstStyle/>
            <a:p>
              <a:endParaRPr lang="it-IT"/>
            </a:p>
          </p:txBody>
        </p:sp>
        <p:sp>
          <p:nvSpPr>
            <p:cNvPr id="31" name="Rectangle 29"/>
            <p:cNvSpPr>
              <a:spLocks noChangeArrowheads="1"/>
            </p:cNvSpPr>
            <p:nvPr/>
          </p:nvSpPr>
          <p:spPr bwMode="auto">
            <a:xfrm>
              <a:off x="1646" y="3726"/>
              <a:ext cx="41" cy="91"/>
            </a:xfrm>
            <a:prstGeom prst="rect">
              <a:avLst/>
            </a:prstGeom>
            <a:noFill/>
            <a:ln w="9525">
              <a:noFill/>
              <a:miter lim="800000"/>
              <a:headEnd/>
              <a:tailEnd/>
            </a:ln>
          </p:spPr>
          <p:txBody>
            <a:bodyPr wrap="none" lIns="0" tIns="0" rIns="0" bIns="0">
              <a:spAutoFit/>
            </a:bodyPr>
            <a:lstStyle/>
            <a:p>
              <a:r>
                <a:rPr lang="en-US" altLang="it-IT" sz="900">
                  <a:solidFill>
                    <a:srgbClr val="000000"/>
                  </a:solidFill>
                  <a:latin typeface="Times New Roman" pitchFamily="18" charset="0"/>
                </a:rPr>
                <a:t>1</a:t>
              </a:r>
              <a:endParaRPr lang="en-US" altLang="it-IT"/>
            </a:p>
          </p:txBody>
        </p:sp>
        <p:sp>
          <p:nvSpPr>
            <p:cNvPr id="32" name="Rectangle 30"/>
            <p:cNvSpPr>
              <a:spLocks noChangeArrowheads="1"/>
            </p:cNvSpPr>
            <p:nvPr/>
          </p:nvSpPr>
          <p:spPr bwMode="auto">
            <a:xfrm>
              <a:off x="1599" y="3630"/>
              <a:ext cx="38" cy="153"/>
            </a:xfrm>
            <a:prstGeom prst="rect">
              <a:avLst/>
            </a:prstGeom>
            <a:noFill/>
            <a:ln w="9525">
              <a:noFill/>
              <a:miter lim="800000"/>
              <a:headEnd/>
              <a:tailEnd/>
            </a:ln>
          </p:spPr>
          <p:txBody>
            <a:bodyPr wrap="none" lIns="0" tIns="0" rIns="0" bIns="0">
              <a:spAutoFit/>
            </a:bodyPr>
            <a:lstStyle/>
            <a:p>
              <a:r>
                <a:rPr lang="en-US" altLang="it-IT" sz="1500">
                  <a:solidFill>
                    <a:srgbClr val="000000"/>
                  </a:solidFill>
                  <a:latin typeface="Times New Roman" pitchFamily="18" charset="0"/>
                </a:rPr>
                <a:t>t</a:t>
              </a:r>
              <a:endParaRPr lang="en-US" altLang="it-IT"/>
            </a:p>
          </p:txBody>
        </p:sp>
        <p:sp>
          <p:nvSpPr>
            <p:cNvPr id="33" name="Rectangle 31"/>
            <p:cNvSpPr>
              <a:spLocks noChangeArrowheads="1"/>
            </p:cNvSpPr>
            <p:nvPr/>
          </p:nvSpPr>
          <p:spPr bwMode="auto">
            <a:xfrm>
              <a:off x="2355" y="3633"/>
              <a:ext cx="38" cy="153"/>
            </a:xfrm>
            <a:prstGeom prst="rect">
              <a:avLst/>
            </a:prstGeom>
            <a:noFill/>
            <a:ln w="9525">
              <a:noFill/>
              <a:miter lim="800000"/>
              <a:headEnd/>
              <a:tailEnd/>
            </a:ln>
          </p:spPr>
          <p:txBody>
            <a:bodyPr wrap="none" lIns="0" tIns="0" rIns="0" bIns="0">
              <a:spAutoFit/>
            </a:bodyPr>
            <a:lstStyle/>
            <a:p>
              <a:r>
                <a:rPr lang="en-US" altLang="it-IT" sz="1500">
                  <a:solidFill>
                    <a:srgbClr val="000000"/>
                  </a:solidFill>
                  <a:latin typeface="Times New Roman" pitchFamily="18" charset="0"/>
                </a:rPr>
                <a:t>t</a:t>
              </a:r>
              <a:endParaRPr lang="en-US" altLang="it-IT"/>
            </a:p>
          </p:txBody>
        </p:sp>
        <p:sp>
          <p:nvSpPr>
            <p:cNvPr id="34" name="Line 32"/>
            <p:cNvSpPr>
              <a:spLocks noChangeShapeType="1"/>
            </p:cNvSpPr>
            <p:nvPr/>
          </p:nvSpPr>
          <p:spPr bwMode="auto">
            <a:xfrm>
              <a:off x="2394" y="3267"/>
              <a:ext cx="1" cy="348"/>
            </a:xfrm>
            <a:prstGeom prst="line">
              <a:avLst/>
            </a:prstGeom>
            <a:noFill/>
            <a:ln w="0">
              <a:solidFill>
                <a:srgbClr val="000000"/>
              </a:solidFill>
              <a:round/>
              <a:headEnd/>
              <a:tailEnd/>
            </a:ln>
          </p:spPr>
          <p:txBody>
            <a:bodyPr/>
            <a:lstStyle/>
            <a:p>
              <a:endParaRPr lang="it-IT"/>
            </a:p>
          </p:txBody>
        </p:sp>
        <p:sp>
          <p:nvSpPr>
            <p:cNvPr id="35" name="Line 33"/>
            <p:cNvSpPr>
              <a:spLocks noChangeShapeType="1"/>
            </p:cNvSpPr>
            <p:nvPr/>
          </p:nvSpPr>
          <p:spPr bwMode="auto">
            <a:xfrm flipH="1">
              <a:off x="4690" y="3615"/>
              <a:ext cx="131" cy="58"/>
            </a:xfrm>
            <a:prstGeom prst="line">
              <a:avLst/>
            </a:prstGeom>
            <a:noFill/>
            <a:ln w="0">
              <a:solidFill>
                <a:srgbClr val="000000"/>
              </a:solidFill>
              <a:round/>
              <a:headEnd/>
              <a:tailEnd/>
            </a:ln>
          </p:spPr>
          <p:txBody>
            <a:bodyPr/>
            <a:lstStyle/>
            <a:p>
              <a:endParaRPr lang="it-IT"/>
            </a:p>
          </p:txBody>
        </p:sp>
        <p:sp>
          <p:nvSpPr>
            <p:cNvPr id="39" name="Line 34"/>
            <p:cNvSpPr>
              <a:spLocks noChangeShapeType="1"/>
            </p:cNvSpPr>
            <p:nvPr/>
          </p:nvSpPr>
          <p:spPr bwMode="auto">
            <a:xfrm>
              <a:off x="3646" y="2366"/>
              <a:ext cx="1" cy="546"/>
            </a:xfrm>
            <a:prstGeom prst="line">
              <a:avLst/>
            </a:prstGeom>
            <a:noFill/>
            <a:ln w="0">
              <a:solidFill>
                <a:srgbClr val="000000"/>
              </a:solidFill>
              <a:round/>
              <a:headEnd/>
              <a:tailEnd/>
            </a:ln>
          </p:spPr>
          <p:txBody>
            <a:bodyPr/>
            <a:lstStyle/>
            <a:p>
              <a:endParaRPr lang="it-IT"/>
            </a:p>
          </p:txBody>
        </p:sp>
        <p:sp>
          <p:nvSpPr>
            <p:cNvPr id="40" name="Rectangle 35"/>
            <p:cNvSpPr>
              <a:spLocks noChangeArrowheads="1"/>
            </p:cNvSpPr>
            <p:nvPr/>
          </p:nvSpPr>
          <p:spPr bwMode="auto">
            <a:xfrm>
              <a:off x="3590" y="3636"/>
              <a:ext cx="38" cy="154"/>
            </a:xfrm>
            <a:prstGeom prst="rect">
              <a:avLst/>
            </a:prstGeom>
            <a:noFill/>
            <a:ln w="9525">
              <a:noFill/>
              <a:miter lim="800000"/>
              <a:headEnd/>
              <a:tailEnd/>
            </a:ln>
          </p:spPr>
          <p:txBody>
            <a:bodyPr wrap="none" lIns="0" tIns="0" rIns="0" bIns="0">
              <a:spAutoFit/>
            </a:bodyPr>
            <a:lstStyle/>
            <a:p>
              <a:r>
                <a:rPr lang="en-US" altLang="it-IT" sz="1500">
                  <a:solidFill>
                    <a:srgbClr val="000000"/>
                  </a:solidFill>
                  <a:latin typeface="Times New Roman" pitchFamily="18" charset="0"/>
                </a:rPr>
                <a:t>t</a:t>
              </a:r>
              <a:endParaRPr lang="en-US" altLang="it-IT"/>
            </a:p>
          </p:txBody>
        </p:sp>
        <p:sp>
          <p:nvSpPr>
            <p:cNvPr id="41" name="Rectangle 36"/>
            <p:cNvSpPr>
              <a:spLocks noChangeArrowheads="1"/>
            </p:cNvSpPr>
            <p:nvPr/>
          </p:nvSpPr>
          <p:spPr bwMode="auto">
            <a:xfrm>
              <a:off x="2397" y="3731"/>
              <a:ext cx="41" cy="92"/>
            </a:xfrm>
            <a:prstGeom prst="rect">
              <a:avLst/>
            </a:prstGeom>
            <a:noFill/>
            <a:ln w="9525">
              <a:noFill/>
              <a:miter lim="800000"/>
              <a:headEnd/>
              <a:tailEnd/>
            </a:ln>
          </p:spPr>
          <p:txBody>
            <a:bodyPr wrap="none" lIns="0" tIns="0" rIns="0" bIns="0">
              <a:spAutoFit/>
            </a:bodyPr>
            <a:lstStyle/>
            <a:p>
              <a:r>
                <a:rPr lang="en-US" altLang="it-IT" sz="900">
                  <a:solidFill>
                    <a:srgbClr val="000000"/>
                  </a:solidFill>
                  <a:latin typeface="Times New Roman" pitchFamily="18" charset="0"/>
                </a:rPr>
                <a:t>2</a:t>
              </a:r>
              <a:endParaRPr lang="en-US" altLang="it-IT"/>
            </a:p>
          </p:txBody>
        </p:sp>
        <p:sp>
          <p:nvSpPr>
            <p:cNvPr id="42" name="Rectangle 37"/>
            <p:cNvSpPr>
              <a:spLocks noChangeArrowheads="1"/>
            </p:cNvSpPr>
            <p:nvPr/>
          </p:nvSpPr>
          <p:spPr bwMode="auto">
            <a:xfrm>
              <a:off x="3634" y="3732"/>
              <a:ext cx="42" cy="92"/>
            </a:xfrm>
            <a:prstGeom prst="rect">
              <a:avLst/>
            </a:prstGeom>
            <a:noFill/>
            <a:ln w="9525">
              <a:noFill/>
              <a:miter lim="800000"/>
              <a:headEnd/>
              <a:tailEnd/>
            </a:ln>
          </p:spPr>
          <p:txBody>
            <a:bodyPr wrap="none" lIns="0" tIns="0" rIns="0" bIns="0">
              <a:spAutoFit/>
            </a:bodyPr>
            <a:lstStyle/>
            <a:p>
              <a:r>
                <a:rPr lang="en-US" altLang="it-IT" sz="900">
                  <a:solidFill>
                    <a:srgbClr val="000000"/>
                  </a:solidFill>
                  <a:latin typeface="Times New Roman" pitchFamily="18" charset="0"/>
                </a:rPr>
                <a:t>3</a:t>
              </a:r>
              <a:endParaRPr lang="en-US" altLang="it-IT"/>
            </a:p>
          </p:txBody>
        </p:sp>
        <p:sp>
          <p:nvSpPr>
            <p:cNvPr id="43" name="Rectangle 38"/>
            <p:cNvSpPr>
              <a:spLocks noChangeArrowheads="1"/>
            </p:cNvSpPr>
            <p:nvPr/>
          </p:nvSpPr>
          <p:spPr bwMode="auto">
            <a:xfrm>
              <a:off x="4492" y="3708"/>
              <a:ext cx="389" cy="153"/>
            </a:xfrm>
            <a:prstGeom prst="rect">
              <a:avLst/>
            </a:prstGeom>
            <a:noFill/>
            <a:ln w="9525">
              <a:noFill/>
              <a:miter lim="800000"/>
              <a:headEnd/>
              <a:tailEnd/>
            </a:ln>
          </p:spPr>
          <p:txBody>
            <a:bodyPr wrap="none" lIns="0" tIns="0" rIns="0" bIns="0">
              <a:spAutoFit/>
            </a:bodyPr>
            <a:lstStyle/>
            <a:p>
              <a:r>
                <a:rPr lang="en-US" altLang="it-IT" sz="1500">
                  <a:solidFill>
                    <a:srgbClr val="000000"/>
                  </a:solidFill>
                  <a:latin typeface="Times New Roman" pitchFamily="18" charset="0"/>
                </a:rPr>
                <a:t>Tempo</a:t>
              </a:r>
              <a:endParaRPr lang="en-US" altLang="it-IT"/>
            </a:p>
          </p:txBody>
        </p:sp>
        <p:sp>
          <p:nvSpPr>
            <p:cNvPr id="44" name="Line 39"/>
            <p:cNvSpPr>
              <a:spLocks noChangeShapeType="1"/>
            </p:cNvSpPr>
            <p:nvPr/>
          </p:nvSpPr>
          <p:spPr bwMode="auto">
            <a:xfrm>
              <a:off x="3646" y="3069"/>
              <a:ext cx="1" cy="546"/>
            </a:xfrm>
            <a:prstGeom prst="line">
              <a:avLst/>
            </a:prstGeom>
            <a:noFill/>
            <a:ln w="0">
              <a:solidFill>
                <a:srgbClr val="000000"/>
              </a:solidFill>
              <a:round/>
              <a:headEnd/>
              <a:tailEnd/>
            </a:ln>
          </p:spPr>
          <p:txBody>
            <a:bodyPr/>
            <a:lstStyle/>
            <a:p>
              <a:endParaRPr lang="it-IT"/>
            </a:p>
          </p:txBody>
        </p:sp>
        <p:sp>
          <p:nvSpPr>
            <p:cNvPr id="45" name="Rectangle 40"/>
            <p:cNvSpPr>
              <a:spLocks noChangeArrowheads="1"/>
            </p:cNvSpPr>
            <p:nvPr/>
          </p:nvSpPr>
          <p:spPr bwMode="auto">
            <a:xfrm rot="-5400000">
              <a:off x="531" y="1897"/>
              <a:ext cx="631" cy="165"/>
            </a:xfrm>
            <a:prstGeom prst="rect">
              <a:avLst/>
            </a:prstGeom>
            <a:noFill/>
            <a:ln w="9525">
              <a:noFill/>
              <a:miter lim="800000"/>
              <a:headEnd/>
              <a:tailEnd/>
            </a:ln>
          </p:spPr>
          <p:txBody>
            <a:bodyPr wrap="none" lIns="0" tIns="0" rIns="0" bIns="0">
              <a:spAutoFit/>
            </a:bodyPr>
            <a:lstStyle/>
            <a:p>
              <a:r>
                <a:rPr lang="en-US" altLang="it-IT" sz="1500">
                  <a:solidFill>
                    <a:srgbClr val="000000"/>
                  </a:solidFill>
                  <a:latin typeface="Times New Roman" pitchFamily="18" charset="0"/>
                </a:rPr>
                <a:t>Spostamenti</a:t>
              </a:r>
              <a:endParaRPr lang="en-US" altLang="it-IT"/>
            </a:p>
          </p:txBody>
        </p:sp>
        <p:sp>
          <p:nvSpPr>
            <p:cNvPr id="46" name="Line 41"/>
            <p:cNvSpPr>
              <a:spLocks noChangeShapeType="1"/>
            </p:cNvSpPr>
            <p:nvPr/>
          </p:nvSpPr>
          <p:spPr bwMode="auto">
            <a:xfrm flipH="1" flipV="1">
              <a:off x="4690" y="3558"/>
              <a:ext cx="131" cy="57"/>
            </a:xfrm>
            <a:prstGeom prst="line">
              <a:avLst/>
            </a:prstGeom>
            <a:noFill/>
            <a:ln w="0">
              <a:solidFill>
                <a:srgbClr val="000000"/>
              </a:solidFill>
              <a:round/>
              <a:headEnd/>
              <a:tailEnd/>
            </a:ln>
          </p:spPr>
          <p:txBody>
            <a:bodyPr/>
            <a:lstStyle/>
            <a:p>
              <a:endParaRPr lang="it-IT"/>
            </a:p>
          </p:txBody>
        </p:sp>
        <p:sp>
          <p:nvSpPr>
            <p:cNvPr id="47" name="Rectangle 42"/>
            <p:cNvSpPr>
              <a:spLocks noChangeArrowheads="1"/>
            </p:cNvSpPr>
            <p:nvPr/>
          </p:nvSpPr>
          <p:spPr bwMode="auto">
            <a:xfrm>
              <a:off x="1873" y="1679"/>
              <a:ext cx="1854" cy="153"/>
            </a:xfrm>
            <a:prstGeom prst="rect">
              <a:avLst/>
            </a:prstGeom>
            <a:noFill/>
            <a:ln w="9525">
              <a:noFill/>
              <a:miter lim="800000"/>
              <a:headEnd/>
              <a:tailEnd/>
            </a:ln>
          </p:spPr>
          <p:txBody>
            <a:bodyPr wrap="none" lIns="0" tIns="0" rIns="0" bIns="0">
              <a:spAutoFit/>
            </a:bodyPr>
            <a:lstStyle/>
            <a:p>
              <a:r>
                <a:rPr lang="en-US" altLang="it-IT" sz="1500">
                  <a:solidFill>
                    <a:srgbClr val="000000"/>
                  </a:solidFill>
                  <a:latin typeface="Times New Roman" pitchFamily="18" charset="0"/>
                </a:rPr>
                <a:t>PROGRESSIONE RITARDATA</a:t>
              </a:r>
              <a:endParaRPr lang="en-US" altLang="it-IT"/>
            </a:p>
          </p:txBody>
        </p:sp>
        <p:sp>
          <p:nvSpPr>
            <p:cNvPr id="48" name="Rectangle 43"/>
            <p:cNvSpPr>
              <a:spLocks noChangeArrowheads="1"/>
            </p:cNvSpPr>
            <p:nvPr/>
          </p:nvSpPr>
          <p:spPr bwMode="auto">
            <a:xfrm>
              <a:off x="727" y="1628"/>
              <a:ext cx="4281" cy="2372"/>
            </a:xfrm>
            <a:prstGeom prst="rect">
              <a:avLst/>
            </a:prstGeom>
            <a:noFill/>
            <a:ln w="0">
              <a:solidFill>
                <a:srgbClr val="000000"/>
              </a:solidFill>
              <a:miter lim="800000"/>
              <a:headEnd/>
              <a:tailEnd/>
            </a:ln>
          </p:spPr>
          <p:txBody>
            <a:bodyPr/>
            <a:lstStyle/>
            <a:p>
              <a:endParaRPr lang="it-IT" altLang="it-IT"/>
            </a:p>
          </p:txBody>
        </p:sp>
        <p:sp>
          <p:nvSpPr>
            <p:cNvPr id="49" name="Line 44"/>
            <p:cNvSpPr>
              <a:spLocks noChangeShapeType="1"/>
            </p:cNvSpPr>
            <p:nvPr/>
          </p:nvSpPr>
          <p:spPr bwMode="auto">
            <a:xfrm>
              <a:off x="1658" y="3200"/>
              <a:ext cx="1" cy="415"/>
            </a:xfrm>
            <a:prstGeom prst="line">
              <a:avLst/>
            </a:prstGeom>
            <a:noFill/>
            <a:ln w="0">
              <a:solidFill>
                <a:srgbClr val="000000"/>
              </a:solidFill>
              <a:round/>
              <a:headEnd/>
              <a:tailEnd/>
            </a:ln>
          </p:spPr>
          <p:txBody>
            <a:bodyPr/>
            <a:lstStyle/>
            <a:p>
              <a:endParaRPr lang="it-IT"/>
            </a:p>
          </p:txBody>
        </p:sp>
        <p:sp>
          <p:nvSpPr>
            <p:cNvPr id="50" name="Line 45"/>
            <p:cNvSpPr>
              <a:spLocks noChangeShapeType="1"/>
            </p:cNvSpPr>
            <p:nvPr/>
          </p:nvSpPr>
          <p:spPr bwMode="auto">
            <a:xfrm>
              <a:off x="4690" y="3558"/>
              <a:ext cx="1" cy="115"/>
            </a:xfrm>
            <a:prstGeom prst="line">
              <a:avLst/>
            </a:prstGeom>
            <a:noFill/>
            <a:ln w="0">
              <a:solidFill>
                <a:srgbClr val="000000"/>
              </a:solidFill>
              <a:round/>
              <a:headEnd/>
              <a:tailEnd/>
            </a:ln>
          </p:spPr>
          <p:txBody>
            <a:bodyPr/>
            <a:lstStyle/>
            <a:p>
              <a:endParaRPr lang="it-IT"/>
            </a:p>
          </p:txBody>
        </p:sp>
        <p:sp>
          <p:nvSpPr>
            <p:cNvPr id="51" name="Freeform 46"/>
            <p:cNvSpPr>
              <a:spLocks/>
            </p:cNvSpPr>
            <p:nvPr/>
          </p:nvSpPr>
          <p:spPr bwMode="auto">
            <a:xfrm>
              <a:off x="4690" y="3558"/>
              <a:ext cx="131" cy="57"/>
            </a:xfrm>
            <a:custGeom>
              <a:avLst/>
              <a:gdLst>
                <a:gd name="T0" fmla="*/ 0 w 782"/>
                <a:gd name="T1" fmla="*/ 0 h 345"/>
                <a:gd name="T2" fmla="*/ 0 w 782"/>
                <a:gd name="T3" fmla="*/ 0 h 345"/>
                <a:gd name="T4" fmla="*/ 0 w 782"/>
                <a:gd name="T5" fmla="*/ 0 h 345"/>
                <a:gd name="T6" fmla="*/ 0 w 782"/>
                <a:gd name="T7" fmla="*/ 0 h 345"/>
                <a:gd name="T8" fmla="*/ 0 60000 65536"/>
                <a:gd name="T9" fmla="*/ 0 60000 65536"/>
                <a:gd name="T10" fmla="*/ 0 60000 65536"/>
                <a:gd name="T11" fmla="*/ 0 60000 65536"/>
                <a:gd name="T12" fmla="*/ 0 w 782"/>
                <a:gd name="T13" fmla="*/ 0 h 345"/>
                <a:gd name="T14" fmla="*/ 782 w 782"/>
                <a:gd name="T15" fmla="*/ 345 h 345"/>
              </a:gdLst>
              <a:ahLst/>
              <a:cxnLst>
                <a:cxn ang="T8">
                  <a:pos x="T0" y="T1"/>
                </a:cxn>
                <a:cxn ang="T9">
                  <a:pos x="T2" y="T3"/>
                </a:cxn>
                <a:cxn ang="T10">
                  <a:pos x="T4" y="T5"/>
                </a:cxn>
                <a:cxn ang="T11">
                  <a:pos x="T6" y="T7"/>
                </a:cxn>
              </a:cxnLst>
              <a:rect l="T12" t="T13" r="T14" b="T15"/>
              <a:pathLst>
                <a:path w="782" h="345">
                  <a:moveTo>
                    <a:pt x="0" y="0"/>
                  </a:moveTo>
                  <a:lnTo>
                    <a:pt x="0" y="345"/>
                  </a:lnTo>
                  <a:lnTo>
                    <a:pt x="782" y="345"/>
                  </a:lnTo>
                  <a:lnTo>
                    <a:pt x="0" y="0"/>
                  </a:lnTo>
                  <a:close/>
                </a:path>
              </a:pathLst>
            </a:custGeom>
            <a:solidFill>
              <a:srgbClr val="000000"/>
            </a:solidFill>
            <a:ln w="9525">
              <a:noFill/>
              <a:round/>
              <a:headEnd/>
              <a:tailEnd/>
            </a:ln>
          </p:spPr>
          <p:txBody>
            <a:bodyPr/>
            <a:lstStyle/>
            <a:p>
              <a:endParaRPr lang="it-IT"/>
            </a:p>
          </p:txBody>
        </p:sp>
        <p:sp>
          <p:nvSpPr>
            <p:cNvPr id="52" name="Freeform 47"/>
            <p:cNvSpPr>
              <a:spLocks/>
            </p:cNvSpPr>
            <p:nvPr/>
          </p:nvSpPr>
          <p:spPr bwMode="auto">
            <a:xfrm>
              <a:off x="4690" y="3558"/>
              <a:ext cx="131" cy="57"/>
            </a:xfrm>
            <a:custGeom>
              <a:avLst/>
              <a:gdLst>
                <a:gd name="T0" fmla="*/ 0 w 782"/>
                <a:gd name="T1" fmla="*/ 0 h 345"/>
                <a:gd name="T2" fmla="*/ 0 w 782"/>
                <a:gd name="T3" fmla="*/ 0 h 345"/>
                <a:gd name="T4" fmla="*/ 0 w 782"/>
                <a:gd name="T5" fmla="*/ 0 h 345"/>
                <a:gd name="T6" fmla="*/ 0 w 782"/>
                <a:gd name="T7" fmla="*/ 0 h 345"/>
                <a:gd name="T8" fmla="*/ 0 60000 65536"/>
                <a:gd name="T9" fmla="*/ 0 60000 65536"/>
                <a:gd name="T10" fmla="*/ 0 60000 65536"/>
                <a:gd name="T11" fmla="*/ 0 60000 65536"/>
                <a:gd name="T12" fmla="*/ 0 w 782"/>
                <a:gd name="T13" fmla="*/ 0 h 345"/>
                <a:gd name="T14" fmla="*/ 782 w 782"/>
                <a:gd name="T15" fmla="*/ 345 h 345"/>
              </a:gdLst>
              <a:ahLst/>
              <a:cxnLst>
                <a:cxn ang="T8">
                  <a:pos x="T0" y="T1"/>
                </a:cxn>
                <a:cxn ang="T9">
                  <a:pos x="T2" y="T3"/>
                </a:cxn>
                <a:cxn ang="T10">
                  <a:pos x="T4" y="T5"/>
                </a:cxn>
                <a:cxn ang="T11">
                  <a:pos x="T6" y="T7"/>
                </a:cxn>
              </a:cxnLst>
              <a:rect l="T12" t="T13" r="T14" b="T15"/>
              <a:pathLst>
                <a:path w="782" h="345">
                  <a:moveTo>
                    <a:pt x="0" y="0"/>
                  </a:moveTo>
                  <a:lnTo>
                    <a:pt x="0" y="345"/>
                  </a:lnTo>
                  <a:lnTo>
                    <a:pt x="782" y="345"/>
                  </a:lnTo>
                  <a:lnTo>
                    <a:pt x="0" y="0"/>
                  </a:lnTo>
                  <a:close/>
                </a:path>
              </a:pathLst>
            </a:custGeom>
            <a:noFill/>
            <a:ln w="0">
              <a:solidFill>
                <a:srgbClr val="000000"/>
              </a:solidFill>
              <a:round/>
              <a:headEnd/>
              <a:tailEnd/>
            </a:ln>
          </p:spPr>
          <p:txBody>
            <a:bodyPr/>
            <a:lstStyle/>
            <a:p>
              <a:endParaRPr lang="it-IT"/>
            </a:p>
          </p:txBody>
        </p:sp>
        <p:sp>
          <p:nvSpPr>
            <p:cNvPr id="53" name="Freeform 48"/>
            <p:cNvSpPr>
              <a:spLocks/>
            </p:cNvSpPr>
            <p:nvPr/>
          </p:nvSpPr>
          <p:spPr bwMode="auto">
            <a:xfrm>
              <a:off x="4690" y="3615"/>
              <a:ext cx="131" cy="58"/>
            </a:xfrm>
            <a:custGeom>
              <a:avLst/>
              <a:gdLst>
                <a:gd name="T0" fmla="*/ 0 w 782"/>
                <a:gd name="T1" fmla="*/ 0 h 346"/>
                <a:gd name="T2" fmla="*/ 0 w 782"/>
                <a:gd name="T3" fmla="*/ 0 h 346"/>
                <a:gd name="T4" fmla="*/ 0 w 782"/>
                <a:gd name="T5" fmla="*/ 0 h 346"/>
                <a:gd name="T6" fmla="*/ 0 w 782"/>
                <a:gd name="T7" fmla="*/ 0 h 346"/>
                <a:gd name="T8" fmla="*/ 0 60000 65536"/>
                <a:gd name="T9" fmla="*/ 0 60000 65536"/>
                <a:gd name="T10" fmla="*/ 0 60000 65536"/>
                <a:gd name="T11" fmla="*/ 0 60000 65536"/>
                <a:gd name="T12" fmla="*/ 0 w 782"/>
                <a:gd name="T13" fmla="*/ 0 h 346"/>
                <a:gd name="T14" fmla="*/ 782 w 782"/>
                <a:gd name="T15" fmla="*/ 346 h 346"/>
              </a:gdLst>
              <a:ahLst/>
              <a:cxnLst>
                <a:cxn ang="T8">
                  <a:pos x="T0" y="T1"/>
                </a:cxn>
                <a:cxn ang="T9">
                  <a:pos x="T2" y="T3"/>
                </a:cxn>
                <a:cxn ang="T10">
                  <a:pos x="T4" y="T5"/>
                </a:cxn>
                <a:cxn ang="T11">
                  <a:pos x="T6" y="T7"/>
                </a:cxn>
              </a:cxnLst>
              <a:rect l="T12" t="T13" r="T14" b="T15"/>
              <a:pathLst>
                <a:path w="782" h="346">
                  <a:moveTo>
                    <a:pt x="782" y="0"/>
                  </a:moveTo>
                  <a:lnTo>
                    <a:pt x="0" y="0"/>
                  </a:lnTo>
                  <a:lnTo>
                    <a:pt x="0" y="346"/>
                  </a:lnTo>
                  <a:lnTo>
                    <a:pt x="782" y="0"/>
                  </a:lnTo>
                  <a:close/>
                </a:path>
              </a:pathLst>
            </a:custGeom>
            <a:solidFill>
              <a:srgbClr val="000000"/>
            </a:solidFill>
            <a:ln w="9525">
              <a:noFill/>
              <a:round/>
              <a:headEnd/>
              <a:tailEnd/>
            </a:ln>
          </p:spPr>
          <p:txBody>
            <a:bodyPr/>
            <a:lstStyle/>
            <a:p>
              <a:endParaRPr lang="it-IT"/>
            </a:p>
          </p:txBody>
        </p:sp>
        <p:sp>
          <p:nvSpPr>
            <p:cNvPr id="54" name="Freeform 49"/>
            <p:cNvSpPr>
              <a:spLocks/>
            </p:cNvSpPr>
            <p:nvPr/>
          </p:nvSpPr>
          <p:spPr bwMode="auto">
            <a:xfrm>
              <a:off x="4690" y="3615"/>
              <a:ext cx="131" cy="58"/>
            </a:xfrm>
            <a:custGeom>
              <a:avLst/>
              <a:gdLst>
                <a:gd name="T0" fmla="*/ 0 w 782"/>
                <a:gd name="T1" fmla="*/ 0 h 346"/>
                <a:gd name="T2" fmla="*/ 0 w 782"/>
                <a:gd name="T3" fmla="*/ 0 h 346"/>
                <a:gd name="T4" fmla="*/ 0 w 782"/>
                <a:gd name="T5" fmla="*/ 0 h 346"/>
                <a:gd name="T6" fmla="*/ 0 w 782"/>
                <a:gd name="T7" fmla="*/ 0 h 346"/>
                <a:gd name="T8" fmla="*/ 0 60000 65536"/>
                <a:gd name="T9" fmla="*/ 0 60000 65536"/>
                <a:gd name="T10" fmla="*/ 0 60000 65536"/>
                <a:gd name="T11" fmla="*/ 0 60000 65536"/>
                <a:gd name="T12" fmla="*/ 0 w 782"/>
                <a:gd name="T13" fmla="*/ 0 h 346"/>
                <a:gd name="T14" fmla="*/ 782 w 782"/>
                <a:gd name="T15" fmla="*/ 346 h 346"/>
              </a:gdLst>
              <a:ahLst/>
              <a:cxnLst>
                <a:cxn ang="T8">
                  <a:pos x="T0" y="T1"/>
                </a:cxn>
                <a:cxn ang="T9">
                  <a:pos x="T2" y="T3"/>
                </a:cxn>
                <a:cxn ang="T10">
                  <a:pos x="T4" y="T5"/>
                </a:cxn>
                <a:cxn ang="T11">
                  <a:pos x="T6" y="T7"/>
                </a:cxn>
              </a:cxnLst>
              <a:rect l="T12" t="T13" r="T14" b="T15"/>
              <a:pathLst>
                <a:path w="782" h="346">
                  <a:moveTo>
                    <a:pt x="782" y="0"/>
                  </a:moveTo>
                  <a:lnTo>
                    <a:pt x="0" y="0"/>
                  </a:lnTo>
                  <a:lnTo>
                    <a:pt x="0" y="346"/>
                  </a:lnTo>
                  <a:lnTo>
                    <a:pt x="782" y="0"/>
                  </a:lnTo>
                  <a:close/>
                </a:path>
              </a:pathLst>
            </a:custGeom>
            <a:noFill/>
            <a:ln w="0">
              <a:solidFill>
                <a:srgbClr val="000000"/>
              </a:solidFill>
              <a:round/>
              <a:headEnd/>
              <a:tailEnd/>
            </a:ln>
          </p:spPr>
          <p:txBody>
            <a:bodyPr/>
            <a:lstStyle/>
            <a:p>
              <a:endParaRPr lang="it-IT"/>
            </a:p>
          </p:txBody>
        </p:sp>
        <p:sp>
          <p:nvSpPr>
            <p:cNvPr id="55" name="Freeform 50"/>
            <p:cNvSpPr>
              <a:spLocks/>
            </p:cNvSpPr>
            <p:nvPr/>
          </p:nvSpPr>
          <p:spPr bwMode="auto">
            <a:xfrm>
              <a:off x="4690" y="3615"/>
              <a:ext cx="131" cy="19"/>
            </a:xfrm>
            <a:custGeom>
              <a:avLst/>
              <a:gdLst>
                <a:gd name="T0" fmla="*/ 0 w 782"/>
                <a:gd name="T1" fmla="*/ 0 h 116"/>
                <a:gd name="T2" fmla="*/ 0 w 782"/>
                <a:gd name="T3" fmla="*/ 0 h 116"/>
                <a:gd name="T4" fmla="*/ 0 w 782"/>
                <a:gd name="T5" fmla="*/ 0 h 116"/>
                <a:gd name="T6" fmla="*/ 0 w 782"/>
                <a:gd name="T7" fmla="*/ 0 h 116"/>
                <a:gd name="T8" fmla="*/ 0 60000 65536"/>
                <a:gd name="T9" fmla="*/ 0 60000 65536"/>
                <a:gd name="T10" fmla="*/ 0 60000 65536"/>
                <a:gd name="T11" fmla="*/ 0 60000 65536"/>
                <a:gd name="T12" fmla="*/ 0 w 782"/>
                <a:gd name="T13" fmla="*/ 0 h 116"/>
                <a:gd name="T14" fmla="*/ 782 w 782"/>
                <a:gd name="T15" fmla="*/ 116 h 116"/>
              </a:gdLst>
              <a:ahLst/>
              <a:cxnLst>
                <a:cxn ang="T8">
                  <a:pos x="T0" y="T1"/>
                </a:cxn>
                <a:cxn ang="T9">
                  <a:pos x="T2" y="T3"/>
                </a:cxn>
                <a:cxn ang="T10">
                  <a:pos x="T4" y="T5"/>
                </a:cxn>
                <a:cxn ang="T11">
                  <a:pos x="T6" y="T7"/>
                </a:cxn>
              </a:cxnLst>
              <a:rect l="T12" t="T13" r="T14" b="T15"/>
              <a:pathLst>
                <a:path w="782" h="116">
                  <a:moveTo>
                    <a:pt x="261" y="116"/>
                  </a:moveTo>
                  <a:lnTo>
                    <a:pt x="782" y="0"/>
                  </a:lnTo>
                  <a:lnTo>
                    <a:pt x="0" y="0"/>
                  </a:lnTo>
                  <a:lnTo>
                    <a:pt x="261" y="116"/>
                  </a:lnTo>
                  <a:close/>
                </a:path>
              </a:pathLst>
            </a:custGeom>
            <a:solidFill>
              <a:srgbClr val="000000"/>
            </a:solidFill>
            <a:ln w="9525">
              <a:noFill/>
              <a:round/>
              <a:headEnd/>
              <a:tailEnd/>
            </a:ln>
          </p:spPr>
          <p:txBody>
            <a:bodyPr/>
            <a:lstStyle/>
            <a:p>
              <a:endParaRPr lang="it-IT"/>
            </a:p>
          </p:txBody>
        </p:sp>
        <p:sp>
          <p:nvSpPr>
            <p:cNvPr id="56" name="Freeform 51"/>
            <p:cNvSpPr>
              <a:spLocks/>
            </p:cNvSpPr>
            <p:nvPr/>
          </p:nvSpPr>
          <p:spPr bwMode="auto">
            <a:xfrm>
              <a:off x="4690" y="3615"/>
              <a:ext cx="131" cy="19"/>
            </a:xfrm>
            <a:custGeom>
              <a:avLst/>
              <a:gdLst>
                <a:gd name="T0" fmla="*/ 0 w 782"/>
                <a:gd name="T1" fmla="*/ 0 h 116"/>
                <a:gd name="T2" fmla="*/ 0 w 782"/>
                <a:gd name="T3" fmla="*/ 0 h 116"/>
                <a:gd name="T4" fmla="*/ 0 w 782"/>
                <a:gd name="T5" fmla="*/ 0 h 116"/>
                <a:gd name="T6" fmla="*/ 0 w 782"/>
                <a:gd name="T7" fmla="*/ 0 h 116"/>
                <a:gd name="T8" fmla="*/ 0 60000 65536"/>
                <a:gd name="T9" fmla="*/ 0 60000 65536"/>
                <a:gd name="T10" fmla="*/ 0 60000 65536"/>
                <a:gd name="T11" fmla="*/ 0 60000 65536"/>
                <a:gd name="T12" fmla="*/ 0 w 782"/>
                <a:gd name="T13" fmla="*/ 0 h 116"/>
                <a:gd name="T14" fmla="*/ 782 w 782"/>
                <a:gd name="T15" fmla="*/ 116 h 116"/>
              </a:gdLst>
              <a:ahLst/>
              <a:cxnLst>
                <a:cxn ang="T8">
                  <a:pos x="T0" y="T1"/>
                </a:cxn>
                <a:cxn ang="T9">
                  <a:pos x="T2" y="T3"/>
                </a:cxn>
                <a:cxn ang="T10">
                  <a:pos x="T4" y="T5"/>
                </a:cxn>
                <a:cxn ang="T11">
                  <a:pos x="T6" y="T7"/>
                </a:cxn>
              </a:cxnLst>
              <a:rect l="T12" t="T13" r="T14" b="T15"/>
              <a:pathLst>
                <a:path w="782" h="116">
                  <a:moveTo>
                    <a:pt x="261" y="116"/>
                  </a:moveTo>
                  <a:lnTo>
                    <a:pt x="782" y="0"/>
                  </a:lnTo>
                  <a:lnTo>
                    <a:pt x="0" y="0"/>
                  </a:lnTo>
                  <a:lnTo>
                    <a:pt x="261" y="116"/>
                  </a:lnTo>
                  <a:close/>
                </a:path>
              </a:pathLst>
            </a:custGeom>
            <a:noFill/>
            <a:ln w="0">
              <a:solidFill>
                <a:srgbClr val="000000"/>
              </a:solidFill>
              <a:round/>
              <a:headEnd/>
              <a:tailEnd/>
            </a:ln>
          </p:spPr>
          <p:txBody>
            <a:bodyPr/>
            <a:lstStyle/>
            <a:p>
              <a:endParaRPr lang="it-IT"/>
            </a:p>
          </p:txBody>
        </p:sp>
        <p:sp>
          <p:nvSpPr>
            <p:cNvPr id="57" name="Freeform 52"/>
            <p:cNvSpPr>
              <a:spLocks/>
            </p:cNvSpPr>
            <p:nvPr/>
          </p:nvSpPr>
          <p:spPr bwMode="auto">
            <a:xfrm>
              <a:off x="4690" y="3615"/>
              <a:ext cx="44" cy="58"/>
            </a:xfrm>
            <a:custGeom>
              <a:avLst/>
              <a:gdLst>
                <a:gd name="T0" fmla="*/ 0 w 261"/>
                <a:gd name="T1" fmla="*/ 0 h 346"/>
                <a:gd name="T2" fmla="*/ 0 w 261"/>
                <a:gd name="T3" fmla="*/ 0 h 346"/>
                <a:gd name="T4" fmla="*/ 0 w 261"/>
                <a:gd name="T5" fmla="*/ 0 h 346"/>
                <a:gd name="T6" fmla="*/ 0 w 261"/>
                <a:gd name="T7" fmla="*/ 0 h 346"/>
                <a:gd name="T8" fmla="*/ 0 60000 65536"/>
                <a:gd name="T9" fmla="*/ 0 60000 65536"/>
                <a:gd name="T10" fmla="*/ 0 60000 65536"/>
                <a:gd name="T11" fmla="*/ 0 60000 65536"/>
                <a:gd name="T12" fmla="*/ 0 w 261"/>
                <a:gd name="T13" fmla="*/ 0 h 346"/>
                <a:gd name="T14" fmla="*/ 261 w 261"/>
                <a:gd name="T15" fmla="*/ 346 h 346"/>
              </a:gdLst>
              <a:ahLst/>
              <a:cxnLst>
                <a:cxn ang="T8">
                  <a:pos x="T0" y="T1"/>
                </a:cxn>
                <a:cxn ang="T9">
                  <a:pos x="T2" y="T3"/>
                </a:cxn>
                <a:cxn ang="T10">
                  <a:pos x="T4" y="T5"/>
                </a:cxn>
                <a:cxn ang="T11">
                  <a:pos x="T6" y="T7"/>
                </a:cxn>
              </a:cxnLst>
              <a:rect l="T12" t="T13" r="T14" b="T15"/>
              <a:pathLst>
                <a:path w="261" h="346">
                  <a:moveTo>
                    <a:pt x="261" y="116"/>
                  </a:moveTo>
                  <a:lnTo>
                    <a:pt x="0" y="0"/>
                  </a:lnTo>
                  <a:lnTo>
                    <a:pt x="0" y="346"/>
                  </a:lnTo>
                  <a:lnTo>
                    <a:pt x="261" y="116"/>
                  </a:lnTo>
                  <a:close/>
                </a:path>
              </a:pathLst>
            </a:custGeom>
            <a:solidFill>
              <a:srgbClr val="000000"/>
            </a:solidFill>
            <a:ln w="9525">
              <a:noFill/>
              <a:round/>
              <a:headEnd/>
              <a:tailEnd/>
            </a:ln>
          </p:spPr>
          <p:txBody>
            <a:bodyPr/>
            <a:lstStyle/>
            <a:p>
              <a:endParaRPr lang="it-IT"/>
            </a:p>
          </p:txBody>
        </p:sp>
        <p:sp>
          <p:nvSpPr>
            <p:cNvPr id="58" name="Freeform 53"/>
            <p:cNvSpPr>
              <a:spLocks/>
            </p:cNvSpPr>
            <p:nvPr/>
          </p:nvSpPr>
          <p:spPr bwMode="auto">
            <a:xfrm>
              <a:off x="4690" y="3615"/>
              <a:ext cx="44" cy="58"/>
            </a:xfrm>
            <a:custGeom>
              <a:avLst/>
              <a:gdLst>
                <a:gd name="T0" fmla="*/ 0 w 261"/>
                <a:gd name="T1" fmla="*/ 0 h 346"/>
                <a:gd name="T2" fmla="*/ 0 w 261"/>
                <a:gd name="T3" fmla="*/ 0 h 346"/>
                <a:gd name="T4" fmla="*/ 0 w 261"/>
                <a:gd name="T5" fmla="*/ 0 h 346"/>
                <a:gd name="T6" fmla="*/ 0 w 261"/>
                <a:gd name="T7" fmla="*/ 0 h 346"/>
                <a:gd name="T8" fmla="*/ 0 60000 65536"/>
                <a:gd name="T9" fmla="*/ 0 60000 65536"/>
                <a:gd name="T10" fmla="*/ 0 60000 65536"/>
                <a:gd name="T11" fmla="*/ 0 60000 65536"/>
                <a:gd name="T12" fmla="*/ 0 w 261"/>
                <a:gd name="T13" fmla="*/ 0 h 346"/>
                <a:gd name="T14" fmla="*/ 261 w 261"/>
                <a:gd name="T15" fmla="*/ 346 h 346"/>
              </a:gdLst>
              <a:ahLst/>
              <a:cxnLst>
                <a:cxn ang="T8">
                  <a:pos x="T0" y="T1"/>
                </a:cxn>
                <a:cxn ang="T9">
                  <a:pos x="T2" y="T3"/>
                </a:cxn>
                <a:cxn ang="T10">
                  <a:pos x="T4" y="T5"/>
                </a:cxn>
                <a:cxn ang="T11">
                  <a:pos x="T6" y="T7"/>
                </a:cxn>
              </a:cxnLst>
              <a:rect l="T12" t="T13" r="T14" b="T15"/>
              <a:pathLst>
                <a:path w="261" h="346">
                  <a:moveTo>
                    <a:pt x="261" y="116"/>
                  </a:moveTo>
                  <a:lnTo>
                    <a:pt x="0" y="0"/>
                  </a:lnTo>
                  <a:lnTo>
                    <a:pt x="0" y="346"/>
                  </a:lnTo>
                  <a:lnTo>
                    <a:pt x="261" y="116"/>
                  </a:lnTo>
                  <a:close/>
                </a:path>
              </a:pathLst>
            </a:custGeom>
            <a:noFill/>
            <a:ln w="0">
              <a:solidFill>
                <a:srgbClr val="000000"/>
              </a:solidFill>
              <a:round/>
              <a:headEnd/>
              <a:tailEnd/>
            </a:ln>
          </p:spPr>
          <p:txBody>
            <a:bodyPr/>
            <a:lstStyle/>
            <a:p>
              <a:endParaRPr lang="it-IT"/>
            </a:p>
          </p:txBody>
        </p:sp>
        <p:sp>
          <p:nvSpPr>
            <p:cNvPr id="59" name="Freeform 54"/>
            <p:cNvSpPr>
              <a:spLocks/>
            </p:cNvSpPr>
            <p:nvPr/>
          </p:nvSpPr>
          <p:spPr bwMode="auto">
            <a:xfrm>
              <a:off x="4690" y="3615"/>
              <a:ext cx="131" cy="58"/>
            </a:xfrm>
            <a:custGeom>
              <a:avLst/>
              <a:gdLst>
                <a:gd name="T0" fmla="*/ 0 w 782"/>
                <a:gd name="T1" fmla="*/ 0 h 346"/>
                <a:gd name="T2" fmla="*/ 0 w 782"/>
                <a:gd name="T3" fmla="*/ 0 h 346"/>
                <a:gd name="T4" fmla="*/ 0 w 782"/>
                <a:gd name="T5" fmla="*/ 0 h 346"/>
                <a:gd name="T6" fmla="*/ 0 w 782"/>
                <a:gd name="T7" fmla="*/ 0 h 346"/>
                <a:gd name="T8" fmla="*/ 0 60000 65536"/>
                <a:gd name="T9" fmla="*/ 0 60000 65536"/>
                <a:gd name="T10" fmla="*/ 0 60000 65536"/>
                <a:gd name="T11" fmla="*/ 0 60000 65536"/>
                <a:gd name="T12" fmla="*/ 0 w 782"/>
                <a:gd name="T13" fmla="*/ 0 h 346"/>
                <a:gd name="T14" fmla="*/ 782 w 782"/>
                <a:gd name="T15" fmla="*/ 346 h 346"/>
              </a:gdLst>
              <a:ahLst/>
              <a:cxnLst>
                <a:cxn ang="T8">
                  <a:pos x="T0" y="T1"/>
                </a:cxn>
                <a:cxn ang="T9">
                  <a:pos x="T2" y="T3"/>
                </a:cxn>
                <a:cxn ang="T10">
                  <a:pos x="T4" y="T5"/>
                </a:cxn>
                <a:cxn ang="T11">
                  <a:pos x="T6" y="T7"/>
                </a:cxn>
              </a:cxnLst>
              <a:rect l="T12" t="T13" r="T14" b="T15"/>
              <a:pathLst>
                <a:path w="782" h="346">
                  <a:moveTo>
                    <a:pt x="261" y="116"/>
                  </a:moveTo>
                  <a:lnTo>
                    <a:pt x="0" y="346"/>
                  </a:lnTo>
                  <a:lnTo>
                    <a:pt x="782" y="0"/>
                  </a:lnTo>
                  <a:lnTo>
                    <a:pt x="261" y="116"/>
                  </a:lnTo>
                  <a:close/>
                </a:path>
              </a:pathLst>
            </a:custGeom>
            <a:solidFill>
              <a:srgbClr val="000000"/>
            </a:solidFill>
            <a:ln w="9525">
              <a:noFill/>
              <a:round/>
              <a:headEnd/>
              <a:tailEnd/>
            </a:ln>
          </p:spPr>
          <p:txBody>
            <a:bodyPr/>
            <a:lstStyle/>
            <a:p>
              <a:endParaRPr lang="it-IT"/>
            </a:p>
          </p:txBody>
        </p:sp>
        <p:sp>
          <p:nvSpPr>
            <p:cNvPr id="60" name="Freeform 55"/>
            <p:cNvSpPr>
              <a:spLocks/>
            </p:cNvSpPr>
            <p:nvPr/>
          </p:nvSpPr>
          <p:spPr bwMode="auto">
            <a:xfrm>
              <a:off x="4690" y="3615"/>
              <a:ext cx="131" cy="58"/>
            </a:xfrm>
            <a:custGeom>
              <a:avLst/>
              <a:gdLst>
                <a:gd name="T0" fmla="*/ 0 w 782"/>
                <a:gd name="T1" fmla="*/ 0 h 346"/>
                <a:gd name="T2" fmla="*/ 0 w 782"/>
                <a:gd name="T3" fmla="*/ 0 h 346"/>
                <a:gd name="T4" fmla="*/ 0 w 782"/>
                <a:gd name="T5" fmla="*/ 0 h 346"/>
                <a:gd name="T6" fmla="*/ 0 w 782"/>
                <a:gd name="T7" fmla="*/ 0 h 346"/>
                <a:gd name="T8" fmla="*/ 0 60000 65536"/>
                <a:gd name="T9" fmla="*/ 0 60000 65536"/>
                <a:gd name="T10" fmla="*/ 0 60000 65536"/>
                <a:gd name="T11" fmla="*/ 0 60000 65536"/>
                <a:gd name="T12" fmla="*/ 0 w 782"/>
                <a:gd name="T13" fmla="*/ 0 h 346"/>
                <a:gd name="T14" fmla="*/ 782 w 782"/>
                <a:gd name="T15" fmla="*/ 346 h 346"/>
              </a:gdLst>
              <a:ahLst/>
              <a:cxnLst>
                <a:cxn ang="T8">
                  <a:pos x="T0" y="T1"/>
                </a:cxn>
                <a:cxn ang="T9">
                  <a:pos x="T2" y="T3"/>
                </a:cxn>
                <a:cxn ang="T10">
                  <a:pos x="T4" y="T5"/>
                </a:cxn>
                <a:cxn ang="T11">
                  <a:pos x="T6" y="T7"/>
                </a:cxn>
              </a:cxnLst>
              <a:rect l="T12" t="T13" r="T14" b="T15"/>
              <a:pathLst>
                <a:path w="782" h="346">
                  <a:moveTo>
                    <a:pt x="261" y="116"/>
                  </a:moveTo>
                  <a:lnTo>
                    <a:pt x="0" y="346"/>
                  </a:lnTo>
                  <a:lnTo>
                    <a:pt x="782" y="0"/>
                  </a:lnTo>
                  <a:lnTo>
                    <a:pt x="261" y="116"/>
                  </a:lnTo>
                  <a:close/>
                </a:path>
              </a:pathLst>
            </a:custGeom>
            <a:noFill/>
            <a:ln w="0">
              <a:solidFill>
                <a:srgbClr val="000000"/>
              </a:solidFill>
              <a:round/>
              <a:headEnd/>
              <a:tailEnd/>
            </a:ln>
          </p:spPr>
          <p:txBody>
            <a:bodyPr/>
            <a:lstStyle/>
            <a:p>
              <a:endParaRPr lang="it-IT"/>
            </a:p>
          </p:txBody>
        </p:sp>
        <p:sp>
          <p:nvSpPr>
            <p:cNvPr id="61" name="Line 56"/>
            <p:cNvSpPr>
              <a:spLocks noChangeShapeType="1"/>
            </p:cNvSpPr>
            <p:nvPr/>
          </p:nvSpPr>
          <p:spPr bwMode="auto">
            <a:xfrm>
              <a:off x="1106" y="1941"/>
              <a:ext cx="116" cy="1"/>
            </a:xfrm>
            <a:prstGeom prst="line">
              <a:avLst/>
            </a:prstGeom>
            <a:noFill/>
            <a:ln w="0">
              <a:solidFill>
                <a:srgbClr val="000000"/>
              </a:solidFill>
              <a:round/>
              <a:headEnd/>
              <a:tailEnd/>
            </a:ln>
          </p:spPr>
          <p:txBody>
            <a:bodyPr/>
            <a:lstStyle/>
            <a:p>
              <a:endParaRPr lang="it-IT"/>
            </a:p>
          </p:txBody>
        </p:sp>
        <p:sp>
          <p:nvSpPr>
            <p:cNvPr id="62" name="Freeform 57"/>
            <p:cNvSpPr>
              <a:spLocks/>
            </p:cNvSpPr>
            <p:nvPr/>
          </p:nvSpPr>
          <p:spPr bwMode="auto">
            <a:xfrm>
              <a:off x="1106" y="1812"/>
              <a:ext cx="58" cy="129"/>
            </a:xfrm>
            <a:custGeom>
              <a:avLst/>
              <a:gdLst>
                <a:gd name="T0" fmla="*/ 0 w 348"/>
                <a:gd name="T1" fmla="*/ 0 h 776"/>
                <a:gd name="T2" fmla="*/ 0 w 348"/>
                <a:gd name="T3" fmla="*/ 0 h 776"/>
                <a:gd name="T4" fmla="*/ 0 w 348"/>
                <a:gd name="T5" fmla="*/ 0 h 776"/>
                <a:gd name="T6" fmla="*/ 0 w 348"/>
                <a:gd name="T7" fmla="*/ 0 h 776"/>
                <a:gd name="T8" fmla="*/ 0 60000 65536"/>
                <a:gd name="T9" fmla="*/ 0 60000 65536"/>
                <a:gd name="T10" fmla="*/ 0 60000 65536"/>
                <a:gd name="T11" fmla="*/ 0 60000 65536"/>
                <a:gd name="T12" fmla="*/ 0 w 348"/>
                <a:gd name="T13" fmla="*/ 0 h 776"/>
                <a:gd name="T14" fmla="*/ 348 w 348"/>
                <a:gd name="T15" fmla="*/ 776 h 776"/>
              </a:gdLst>
              <a:ahLst/>
              <a:cxnLst>
                <a:cxn ang="T8">
                  <a:pos x="T0" y="T1"/>
                </a:cxn>
                <a:cxn ang="T9">
                  <a:pos x="T2" y="T3"/>
                </a:cxn>
                <a:cxn ang="T10">
                  <a:pos x="T4" y="T5"/>
                </a:cxn>
                <a:cxn ang="T11">
                  <a:pos x="T6" y="T7"/>
                </a:cxn>
              </a:cxnLst>
              <a:rect l="T12" t="T13" r="T14" b="T15"/>
              <a:pathLst>
                <a:path w="348" h="776">
                  <a:moveTo>
                    <a:pt x="0" y="776"/>
                  </a:moveTo>
                  <a:lnTo>
                    <a:pt x="348" y="776"/>
                  </a:lnTo>
                  <a:lnTo>
                    <a:pt x="348" y="0"/>
                  </a:lnTo>
                  <a:lnTo>
                    <a:pt x="0" y="776"/>
                  </a:lnTo>
                  <a:close/>
                </a:path>
              </a:pathLst>
            </a:custGeom>
            <a:solidFill>
              <a:srgbClr val="000000"/>
            </a:solidFill>
            <a:ln w="9525">
              <a:noFill/>
              <a:round/>
              <a:headEnd/>
              <a:tailEnd/>
            </a:ln>
          </p:spPr>
          <p:txBody>
            <a:bodyPr/>
            <a:lstStyle/>
            <a:p>
              <a:endParaRPr lang="it-IT"/>
            </a:p>
          </p:txBody>
        </p:sp>
        <p:sp>
          <p:nvSpPr>
            <p:cNvPr id="63" name="Freeform 58"/>
            <p:cNvSpPr>
              <a:spLocks/>
            </p:cNvSpPr>
            <p:nvPr/>
          </p:nvSpPr>
          <p:spPr bwMode="auto">
            <a:xfrm>
              <a:off x="1106" y="1812"/>
              <a:ext cx="58" cy="129"/>
            </a:xfrm>
            <a:custGeom>
              <a:avLst/>
              <a:gdLst>
                <a:gd name="T0" fmla="*/ 0 w 348"/>
                <a:gd name="T1" fmla="*/ 0 h 776"/>
                <a:gd name="T2" fmla="*/ 0 w 348"/>
                <a:gd name="T3" fmla="*/ 0 h 776"/>
                <a:gd name="T4" fmla="*/ 0 w 348"/>
                <a:gd name="T5" fmla="*/ 0 h 776"/>
                <a:gd name="T6" fmla="*/ 0 w 348"/>
                <a:gd name="T7" fmla="*/ 0 h 776"/>
                <a:gd name="T8" fmla="*/ 0 60000 65536"/>
                <a:gd name="T9" fmla="*/ 0 60000 65536"/>
                <a:gd name="T10" fmla="*/ 0 60000 65536"/>
                <a:gd name="T11" fmla="*/ 0 60000 65536"/>
                <a:gd name="T12" fmla="*/ 0 w 348"/>
                <a:gd name="T13" fmla="*/ 0 h 776"/>
                <a:gd name="T14" fmla="*/ 348 w 348"/>
                <a:gd name="T15" fmla="*/ 776 h 776"/>
              </a:gdLst>
              <a:ahLst/>
              <a:cxnLst>
                <a:cxn ang="T8">
                  <a:pos x="T0" y="T1"/>
                </a:cxn>
                <a:cxn ang="T9">
                  <a:pos x="T2" y="T3"/>
                </a:cxn>
                <a:cxn ang="T10">
                  <a:pos x="T4" y="T5"/>
                </a:cxn>
                <a:cxn ang="T11">
                  <a:pos x="T6" y="T7"/>
                </a:cxn>
              </a:cxnLst>
              <a:rect l="T12" t="T13" r="T14" b="T15"/>
              <a:pathLst>
                <a:path w="348" h="776">
                  <a:moveTo>
                    <a:pt x="0" y="776"/>
                  </a:moveTo>
                  <a:lnTo>
                    <a:pt x="348" y="776"/>
                  </a:lnTo>
                  <a:lnTo>
                    <a:pt x="348" y="0"/>
                  </a:lnTo>
                  <a:lnTo>
                    <a:pt x="0" y="776"/>
                  </a:lnTo>
                  <a:close/>
                </a:path>
              </a:pathLst>
            </a:custGeom>
            <a:noFill/>
            <a:ln w="0">
              <a:solidFill>
                <a:srgbClr val="000000"/>
              </a:solidFill>
              <a:round/>
              <a:headEnd/>
              <a:tailEnd/>
            </a:ln>
          </p:spPr>
          <p:txBody>
            <a:bodyPr/>
            <a:lstStyle/>
            <a:p>
              <a:endParaRPr lang="it-IT"/>
            </a:p>
          </p:txBody>
        </p:sp>
        <p:sp>
          <p:nvSpPr>
            <p:cNvPr id="64" name="Freeform 59"/>
            <p:cNvSpPr>
              <a:spLocks/>
            </p:cNvSpPr>
            <p:nvPr/>
          </p:nvSpPr>
          <p:spPr bwMode="auto">
            <a:xfrm>
              <a:off x="1164" y="1812"/>
              <a:ext cx="58" cy="129"/>
            </a:xfrm>
            <a:custGeom>
              <a:avLst/>
              <a:gdLst>
                <a:gd name="T0" fmla="*/ 0 w 349"/>
                <a:gd name="T1" fmla="*/ 0 h 776"/>
                <a:gd name="T2" fmla="*/ 0 w 349"/>
                <a:gd name="T3" fmla="*/ 0 h 776"/>
                <a:gd name="T4" fmla="*/ 0 w 349"/>
                <a:gd name="T5" fmla="*/ 0 h 776"/>
                <a:gd name="T6" fmla="*/ 0 w 349"/>
                <a:gd name="T7" fmla="*/ 0 h 776"/>
                <a:gd name="T8" fmla="*/ 0 60000 65536"/>
                <a:gd name="T9" fmla="*/ 0 60000 65536"/>
                <a:gd name="T10" fmla="*/ 0 60000 65536"/>
                <a:gd name="T11" fmla="*/ 0 60000 65536"/>
                <a:gd name="T12" fmla="*/ 0 w 349"/>
                <a:gd name="T13" fmla="*/ 0 h 776"/>
                <a:gd name="T14" fmla="*/ 349 w 349"/>
                <a:gd name="T15" fmla="*/ 776 h 776"/>
              </a:gdLst>
              <a:ahLst/>
              <a:cxnLst>
                <a:cxn ang="T8">
                  <a:pos x="T0" y="T1"/>
                </a:cxn>
                <a:cxn ang="T9">
                  <a:pos x="T2" y="T3"/>
                </a:cxn>
                <a:cxn ang="T10">
                  <a:pos x="T4" y="T5"/>
                </a:cxn>
                <a:cxn ang="T11">
                  <a:pos x="T6" y="T7"/>
                </a:cxn>
              </a:cxnLst>
              <a:rect l="T12" t="T13" r="T14" b="T15"/>
              <a:pathLst>
                <a:path w="349" h="776">
                  <a:moveTo>
                    <a:pt x="0" y="0"/>
                  </a:moveTo>
                  <a:lnTo>
                    <a:pt x="0" y="776"/>
                  </a:lnTo>
                  <a:lnTo>
                    <a:pt x="349" y="776"/>
                  </a:lnTo>
                  <a:lnTo>
                    <a:pt x="0" y="0"/>
                  </a:lnTo>
                  <a:close/>
                </a:path>
              </a:pathLst>
            </a:custGeom>
            <a:solidFill>
              <a:srgbClr val="000000"/>
            </a:solidFill>
            <a:ln w="9525">
              <a:noFill/>
              <a:round/>
              <a:headEnd/>
              <a:tailEnd/>
            </a:ln>
          </p:spPr>
          <p:txBody>
            <a:bodyPr/>
            <a:lstStyle/>
            <a:p>
              <a:endParaRPr lang="it-IT"/>
            </a:p>
          </p:txBody>
        </p:sp>
        <p:sp>
          <p:nvSpPr>
            <p:cNvPr id="65" name="Freeform 60"/>
            <p:cNvSpPr>
              <a:spLocks/>
            </p:cNvSpPr>
            <p:nvPr/>
          </p:nvSpPr>
          <p:spPr bwMode="auto">
            <a:xfrm>
              <a:off x="1164" y="1812"/>
              <a:ext cx="58" cy="129"/>
            </a:xfrm>
            <a:custGeom>
              <a:avLst/>
              <a:gdLst>
                <a:gd name="T0" fmla="*/ 0 w 349"/>
                <a:gd name="T1" fmla="*/ 0 h 776"/>
                <a:gd name="T2" fmla="*/ 0 w 349"/>
                <a:gd name="T3" fmla="*/ 0 h 776"/>
                <a:gd name="T4" fmla="*/ 0 w 349"/>
                <a:gd name="T5" fmla="*/ 0 h 776"/>
                <a:gd name="T6" fmla="*/ 0 w 349"/>
                <a:gd name="T7" fmla="*/ 0 h 776"/>
                <a:gd name="T8" fmla="*/ 0 60000 65536"/>
                <a:gd name="T9" fmla="*/ 0 60000 65536"/>
                <a:gd name="T10" fmla="*/ 0 60000 65536"/>
                <a:gd name="T11" fmla="*/ 0 60000 65536"/>
                <a:gd name="T12" fmla="*/ 0 w 349"/>
                <a:gd name="T13" fmla="*/ 0 h 776"/>
                <a:gd name="T14" fmla="*/ 349 w 349"/>
                <a:gd name="T15" fmla="*/ 776 h 776"/>
              </a:gdLst>
              <a:ahLst/>
              <a:cxnLst>
                <a:cxn ang="T8">
                  <a:pos x="T0" y="T1"/>
                </a:cxn>
                <a:cxn ang="T9">
                  <a:pos x="T2" y="T3"/>
                </a:cxn>
                <a:cxn ang="T10">
                  <a:pos x="T4" y="T5"/>
                </a:cxn>
                <a:cxn ang="T11">
                  <a:pos x="T6" y="T7"/>
                </a:cxn>
              </a:cxnLst>
              <a:rect l="T12" t="T13" r="T14" b="T15"/>
              <a:pathLst>
                <a:path w="349" h="776">
                  <a:moveTo>
                    <a:pt x="0" y="0"/>
                  </a:moveTo>
                  <a:lnTo>
                    <a:pt x="0" y="776"/>
                  </a:lnTo>
                  <a:lnTo>
                    <a:pt x="349" y="776"/>
                  </a:lnTo>
                  <a:lnTo>
                    <a:pt x="0" y="0"/>
                  </a:lnTo>
                  <a:close/>
                </a:path>
              </a:pathLst>
            </a:custGeom>
            <a:noFill/>
            <a:ln w="0">
              <a:solidFill>
                <a:srgbClr val="000000"/>
              </a:solidFill>
              <a:round/>
              <a:headEnd/>
              <a:tailEnd/>
            </a:ln>
          </p:spPr>
          <p:txBody>
            <a:bodyPr/>
            <a:lstStyle/>
            <a:p>
              <a:endParaRPr lang="it-IT"/>
            </a:p>
          </p:txBody>
        </p:sp>
        <p:sp>
          <p:nvSpPr>
            <p:cNvPr id="66" name="Freeform 61"/>
            <p:cNvSpPr>
              <a:spLocks/>
            </p:cNvSpPr>
            <p:nvPr/>
          </p:nvSpPr>
          <p:spPr bwMode="auto">
            <a:xfrm>
              <a:off x="1164" y="2319"/>
              <a:ext cx="2858" cy="1296"/>
            </a:xfrm>
            <a:custGeom>
              <a:avLst/>
              <a:gdLst>
                <a:gd name="T0" fmla="*/ 0 w 17151"/>
                <a:gd name="T1" fmla="*/ 0 h 7779"/>
                <a:gd name="T2" fmla="*/ 0 w 17151"/>
                <a:gd name="T3" fmla="*/ 0 h 7779"/>
                <a:gd name="T4" fmla="*/ 0 w 17151"/>
                <a:gd name="T5" fmla="*/ 0 h 7779"/>
                <a:gd name="T6" fmla="*/ 0 w 17151"/>
                <a:gd name="T7" fmla="*/ 0 h 7779"/>
                <a:gd name="T8" fmla="*/ 0 w 17151"/>
                <a:gd name="T9" fmla="*/ 0 h 7779"/>
                <a:gd name="T10" fmla="*/ 0 w 17151"/>
                <a:gd name="T11" fmla="*/ 0 h 7779"/>
                <a:gd name="T12" fmla="*/ 0 w 17151"/>
                <a:gd name="T13" fmla="*/ 0 h 7779"/>
                <a:gd name="T14" fmla="*/ 0 w 17151"/>
                <a:gd name="T15" fmla="*/ 0 h 7779"/>
                <a:gd name="T16" fmla="*/ 0 w 17151"/>
                <a:gd name="T17" fmla="*/ 0 h 7779"/>
                <a:gd name="T18" fmla="*/ 0 w 17151"/>
                <a:gd name="T19" fmla="*/ 0 h 777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151"/>
                <a:gd name="T31" fmla="*/ 0 h 7779"/>
                <a:gd name="T32" fmla="*/ 17151 w 17151"/>
                <a:gd name="T33" fmla="*/ 7779 h 777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151" h="7779">
                  <a:moveTo>
                    <a:pt x="17151" y="0"/>
                  </a:moveTo>
                  <a:lnTo>
                    <a:pt x="15031" y="260"/>
                  </a:lnTo>
                  <a:lnTo>
                    <a:pt x="12937" y="680"/>
                  </a:lnTo>
                  <a:lnTo>
                    <a:pt x="10881" y="1258"/>
                  </a:lnTo>
                  <a:lnTo>
                    <a:pt x="8876" y="1989"/>
                  </a:lnTo>
                  <a:lnTo>
                    <a:pt x="6931" y="2871"/>
                  </a:lnTo>
                  <a:lnTo>
                    <a:pt x="5062" y="3897"/>
                  </a:lnTo>
                  <a:lnTo>
                    <a:pt x="3277" y="5061"/>
                  </a:lnTo>
                  <a:lnTo>
                    <a:pt x="1586" y="6358"/>
                  </a:lnTo>
                  <a:lnTo>
                    <a:pt x="0" y="7779"/>
                  </a:lnTo>
                </a:path>
              </a:pathLst>
            </a:custGeom>
            <a:noFill/>
            <a:ln w="0">
              <a:solidFill>
                <a:srgbClr val="FF00FF"/>
              </a:solidFill>
              <a:round/>
              <a:headEnd/>
              <a:tailEnd/>
            </a:ln>
          </p:spPr>
          <p:txBody>
            <a:bodyPr/>
            <a:lstStyle/>
            <a:p>
              <a:endParaRPr lang="it-IT"/>
            </a:p>
          </p:txBody>
        </p:sp>
        <p:sp>
          <p:nvSpPr>
            <p:cNvPr id="67" name="Freeform 62"/>
            <p:cNvSpPr>
              <a:spLocks/>
            </p:cNvSpPr>
            <p:nvPr/>
          </p:nvSpPr>
          <p:spPr bwMode="auto">
            <a:xfrm>
              <a:off x="1164" y="1812"/>
              <a:ext cx="19" cy="129"/>
            </a:xfrm>
            <a:custGeom>
              <a:avLst/>
              <a:gdLst>
                <a:gd name="T0" fmla="*/ 0 w 117"/>
                <a:gd name="T1" fmla="*/ 0 h 776"/>
                <a:gd name="T2" fmla="*/ 0 w 117"/>
                <a:gd name="T3" fmla="*/ 0 h 776"/>
                <a:gd name="T4" fmla="*/ 0 w 117"/>
                <a:gd name="T5" fmla="*/ 0 h 776"/>
                <a:gd name="T6" fmla="*/ 0 w 117"/>
                <a:gd name="T7" fmla="*/ 0 h 776"/>
                <a:gd name="T8" fmla="*/ 0 60000 65536"/>
                <a:gd name="T9" fmla="*/ 0 60000 65536"/>
                <a:gd name="T10" fmla="*/ 0 60000 65536"/>
                <a:gd name="T11" fmla="*/ 0 60000 65536"/>
                <a:gd name="T12" fmla="*/ 0 w 117"/>
                <a:gd name="T13" fmla="*/ 0 h 776"/>
                <a:gd name="T14" fmla="*/ 117 w 117"/>
                <a:gd name="T15" fmla="*/ 776 h 776"/>
              </a:gdLst>
              <a:ahLst/>
              <a:cxnLst>
                <a:cxn ang="T8">
                  <a:pos x="T0" y="T1"/>
                </a:cxn>
                <a:cxn ang="T9">
                  <a:pos x="T2" y="T3"/>
                </a:cxn>
                <a:cxn ang="T10">
                  <a:pos x="T4" y="T5"/>
                </a:cxn>
                <a:cxn ang="T11">
                  <a:pos x="T6" y="T7"/>
                </a:cxn>
              </a:cxnLst>
              <a:rect l="T12" t="T13" r="T14" b="T15"/>
              <a:pathLst>
                <a:path w="117" h="776">
                  <a:moveTo>
                    <a:pt x="117" y="518"/>
                  </a:moveTo>
                  <a:lnTo>
                    <a:pt x="0" y="0"/>
                  </a:lnTo>
                  <a:lnTo>
                    <a:pt x="0" y="776"/>
                  </a:lnTo>
                  <a:lnTo>
                    <a:pt x="117" y="518"/>
                  </a:lnTo>
                  <a:close/>
                </a:path>
              </a:pathLst>
            </a:custGeom>
            <a:solidFill>
              <a:srgbClr val="000000"/>
            </a:solidFill>
            <a:ln w="9525">
              <a:noFill/>
              <a:round/>
              <a:headEnd/>
              <a:tailEnd/>
            </a:ln>
          </p:spPr>
          <p:txBody>
            <a:bodyPr/>
            <a:lstStyle/>
            <a:p>
              <a:endParaRPr lang="it-IT"/>
            </a:p>
          </p:txBody>
        </p:sp>
        <p:sp>
          <p:nvSpPr>
            <p:cNvPr id="68" name="Freeform 63"/>
            <p:cNvSpPr>
              <a:spLocks/>
            </p:cNvSpPr>
            <p:nvPr/>
          </p:nvSpPr>
          <p:spPr bwMode="auto">
            <a:xfrm>
              <a:off x="1164" y="1812"/>
              <a:ext cx="19" cy="129"/>
            </a:xfrm>
            <a:custGeom>
              <a:avLst/>
              <a:gdLst>
                <a:gd name="T0" fmla="*/ 0 w 117"/>
                <a:gd name="T1" fmla="*/ 0 h 776"/>
                <a:gd name="T2" fmla="*/ 0 w 117"/>
                <a:gd name="T3" fmla="*/ 0 h 776"/>
                <a:gd name="T4" fmla="*/ 0 w 117"/>
                <a:gd name="T5" fmla="*/ 0 h 776"/>
                <a:gd name="T6" fmla="*/ 0 w 117"/>
                <a:gd name="T7" fmla="*/ 0 h 776"/>
                <a:gd name="T8" fmla="*/ 0 60000 65536"/>
                <a:gd name="T9" fmla="*/ 0 60000 65536"/>
                <a:gd name="T10" fmla="*/ 0 60000 65536"/>
                <a:gd name="T11" fmla="*/ 0 60000 65536"/>
                <a:gd name="T12" fmla="*/ 0 w 117"/>
                <a:gd name="T13" fmla="*/ 0 h 776"/>
                <a:gd name="T14" fmla="*/ 117 w 117"/>
                <a:gd name="T15" fmla="*/ 776 h 776"/>
              </a:gdLst>
              <a:ahLst/>
              <a:cxnLst>
                <a:cxn ang="T8">
                  <a:pos x="T0" y="T1"/>
                </a:cxn>
                <a:cxn ang="T9">
                  <a:pos x="T2" y="T3"/>
                </a:cxn>
                <a:cxn ang="T10">
                  <a:pos x="T4" y="T5"/>
                </a:cxn>
                <a:cxn ang="T11">
                  <a:pos x="T6" y="T7"/>
                </a:cxn>
              </a:cxnLst>
              <a:rect l="T12" t="T13" r="T14" b="T15"/>
              <a:pathLst>
                <a:path w="117" h="776">
                  <a:moveTo>
                    <a:pt x="117" y="518"/>
                  </a:moveTo>
                  <a:lnTo>
                    <a:pt x="0" y="0"/>
                  </a:lnTo>
                  <a:lnTo>
                    <a:pt x="0" y="776"/>
                  </a:lnTo>
                  <a:lnTo>
                    <a:pt x="117" y="518"/>
                  </a:lnTo>
                  <a:close/>
                </a:path>
              </a:pathLst>
            </a:custGeom>
            <a:noFill/>
            <a:ln w="0">
              <a:solidFill>
                <a:srgbClr val="000000"/>
              </a:solidFill>
              <a:round/>
              <a:headEnd/>
              <a:tailEnd/>
            </a:ln>
          </p:spPr>
          <p:txBody>
            <a:bodyPr/>
            <a:lstStyle/>
            <a:p>
              <a:endParaRPr lang="it-IT"/>
            </a:p>
          </p:txBody>
        </p:sp>
        <p:sp>
          <p:nvSpPr>
            <p:cNvPr id="69" name="Freeform 64"/>
            <p:cNvSpPr>
              <a:spLocks/>
            </p:cNvSpPr>
            <p:nvPr/>
          </p:nvSpPr>
          <p:spPr bwMode="auto">
            <a:xfrm>
              <a:off x="1164" y="1898"/>
              <a:ext cx="58" cy="43"/>
            </a:xfrm>
            <a:custGeom>
              <a:avLst/>
              <a:gdLst>
                <a:gd name="T0" fmla="*/ 0 w 349"/>
                <a:gd name="T1" fmla="*/ 0 h 258"/>
                <a:gd name="T2" fmla="*/ 0 w 349"/>
                <a:gd name="T3" fmla="*/ 0 h 258"/>
                <a:gd name="T4" fmla="*/ 0 w 349"/>
                <a:gd name="T5" fmla="*/ 0 h 258"/>
                <a:gd name="T6" fmla="*/ 0 w 349"/>
                <a:gd name="T7" fmla="*/ 0 h 258"/>
                <a:gd name="T8" fmla="*/ 0 60000 65536"/>
                <a:gd name="T9" fmla="*/ 0 60000 65536"/>
                <a:gd name="T10" fmla="*/ 0 60000 65536"/>
                <a:gd name="T11" fmla="*/ 0 60000 65536"/>
                <a:gd name="T12" fmla="*/ 0 w 349"/>
                <a:gd name="T13" fmla="*/ 0 h 258"/>
                <a:gd name="T14" fmla="*/ 349 w 349"/>
                <a:gd name="T15" fmla="*/ 258 h 258"/>
              </a:gdLst>
              <a:ahLst/>
              <a:cxnLst>
                <a:cxn ang="T8">
                  <a:pos x="T0" y="T1"/>
                </a:cxn>
                <a:cxn ang="T9">
                  <a:pos x="T2" y="T3"/>
                </a:cxn>
                <a:cxn ang="T10">
                  <a:pos x="T4" y="T5"/>
                </a:cxn>
                <a:cxn ang="T11">
                  <a:pos x="T6" y="T7"/>
                </a:cxn>
              </a:cxnLst>
              <a:rect l="T12" t="T13" r="T14" b="T15"/>
              <a:pathLst>
                <a:path w="349" h="258">
                  <a:moveTo>
                    <a:pt x="117" y="0"/>
                  </a:moveTo>
                  <a:lnTo>
                    <a:pt x="0" y="258"/>
                  </a:lnTo>
                  <a:lnTo>
                    <a:pt x="349" y="258"/>
                  </a:lnTo>
                  <a:lnTo>
                    <a:pt x="117" y="0"/>
                  </a:lnTo>
                  <a:close/>
                </a:path>
              </a:pathLst>
            </a:custGeom>
            <a:solidFill>
              <a:srgbClr val="000000"/>
            </a:solidFill>
            <a:ln w="9525">
              <a:noFill/>
              <a:round/>
              <a:headEnd/>
              <a:tailEnd/>
            </a:ln>
          </p:spPr>
          <p:txBody>
            <a:bodyPr/>
            <a:lstStyle/>
            <a:p>
              <a:endParaRPr lang="it-IT"/>
            </a:p>
          </p:txBody>
        </p:sp>
        <p:sp>
          <p:nvSpPr>
            <p:cNvPr id="70" name="Freeform 65"/>
            <p:cNvSpPr>
              <a:spLocks/>
            </p:cNvSpPr>
            <p:nvPr/>
          </p:nvSpPr>
          <p:spPr bwMode="auto">
            <a:xfrm>
              <a:off x="1164" y="1898"/>
              <a:ext cx="58" cy="43"/>
            </a:xfrm>
            <a:custGeom>
              <a:avLst/>
              <a:gdLst>
                <a:gd name="T0" fmla="*/ 0 w 349"/>
                <a:gd name="T1" fmla="*/ 0 h 258"/>
                <a:gd name="T2" fmla="*/ 0 w 349"/>
                <a:gd name="T3" fmla="*/ 0 h 258"/>
                <a:gd name="T4" fmla="*/ 0 w 349"/>
                <a:gd name="T5" fmla="*/ 0 h 258"/>
                <a:gd name="T6" fmla="*/ 0 w 349"/>
                <a:gd name="T7" fmla="*/ 0 h 258"/>
                <a:gd name="T8" fmla="*/ 0 60000 65536"/>
                <a:gd name="T9" fmla="*/ 0 60000 65536"/>
                <a:gd name="T10" fmla="*/ 0 60000 65536"/>
                <a:gd name="T11" fmla="*/ 0 60000 65536"/>
                <a:gd name="T12" fmla="*/ 0 w 349"/>
                <a:gd name="T13" fmla="*/ 0 h 258"/>
                <a:gd name="T14" fmla="*/ 349 w 349"/>
                <a:gd name="T15" fmla="*/ 258 h 258"/>
              </a:gdLst>
              <a:ahLst/>
              <a:cxnLst>
                <a:cxn ang="T8">
                  <a:pos x="T0" y="T1"/>
                </a:cxn>
                <a:cxn ang="T9">
                  <a:pos x="T2" y="T3"/>
                </a:cxn>
                <a:cxn ang="T10">
                  <a:pos x="T4" y="T5"/>
                </a:cxn>
                <a:cxn ang="T11">
                  <a:pos x="T6" y="T7"/>
                </a:cxn>
              </a:cxnLst>
              <a:rect l="T12" t="T13" r="T14" b="T15"/>
              <a:pathLst>
                <a:path w="349" h="258">
                  <a:moveTo>
                    <a:pt x="117" y="0"/>
                  </a:moveTo>
                  <a:lnTo>
                    <a:pt x="0" y="258"/>
                  </a:lnTo>
                  <a:lnTo>
                    <a:pt x="349" y="258"/>
                  </a:lnTo>
                  <a:lnTo>
                    <a:pt x="117" y="0"/>
                  </a:lnTo>
                  <a:close/>
                </a:path>
              </a:pathLst>
            </a:custGeom>
            <a:noFill/>
            <a:ln w="0">
              <a:solidFill>
                <a:srgbClr val="000000"/>
              </a:solidFill>
              <a:round/>
              <a:headEnd/>
              <a:tailEnd/>
            </a:ln>
          </p:spPr>
          <p:txBody>
            <a:bodyPr/>
            <a:lstStyle/>
            <a:p>
              <a:endParaRPr lang="it-IT"/>
            </a:p>
          </p:txBody>
        </p:sp>
        <p:sp>
          <p:nvSpPr>
            <p:cNvPr id="71" name="Freeform 66"/>
            <p:cNvSpPr>
              <a:spLocks/>
            </p:cNvSpPr>
            <p:nvPr/>
          </p:nvSpPr>
          <p:spPr bwMode="auto">
            <a:xfrm>
              <a:off x="1164" y="1812"/>
              <a:ext cx="58" cy="129"/>
            </a:xfrm>
            <a:custGeom>
              <a:avLst/>
              <a:gdLst>
                <a:gd name="T0" fmla="*/ 0 w 349"/>
                <a:gd name="T1" fmla="*/ 0 h 776"/>
                <a:gd name="T2" fmla="*/ 0 w 349"/>
                <a:gd name="T3" fmla="*/ 0 h 776"/>
                <a:gd name="T4" fmla="*/ 0 w 349"/>
                <a:gd name="T5" fmla="*/ 0 h 776"/>
                <a:gd name="T6" fmla="*/ 0 w 349"/>
                <a:gd name="T7" fmla="*/ 0 h 776"/>
                <a:gd name="T8" fmla="*/ 0 60000 65536"/>
                <a:gd name="T9" fmla="*/ 0 60000 65536"/>
                <a:gd name="T10" fmla="*/ 0 60000 65536"/>
                <a:gd name="T11" fmla="*/ 0 60000 65536"/>
                <a:gd name="T12" fmla="*/ 0 w 349"/>
                <a:gd name="T13" fmla="*/ 0 h 776"/>
                <a:gd name="T14" fmla="*/ 349 w 349"/>
                <a:gd name="T15" fmla="*/ 776 h 776"/>
              </a:gdLst>
              <a:ahLst/>
              <a:cxnLst>
                <a:cxn ang="T8">
                  <a:pos x="T0" y="T1"/>
                </a:cxn>
                <a:cxn ang="T9">
                  <a:pos x="T2" y="T3"/>
                </a:cxn>
                <a:cxn ang="T10">
                  <a:pos x="T4" y="T5"/>
                </a:cxn>
                <a:cxn ang="T11">
                  <a:pos x="T6" y="T7"/>
                </a:cxn>
              </a:cxnLst>
              <a:rect l="T12" t="T13" r="T14" b="T15"/>
              <a:pathLst>
                <a:path w="349" h="776">
                  <a:moveTo>
                    <a:pt x="117" y="518"/>
                  </a:moveTo>
                  <a:lnTo>
                    <a:pt x="349" y="776"/>
                  </a:lnTo>
                  <a:lnTo>
                    <a:pt x="0" y="0"/>
                  </a:lnTo>
                  <a:lnTo>
                    <a:pt x="117" y="518"/>
                  </a:lnTo>
                  <a:close/>
                </a:path>
              </a:pathLst>
            </a:custGeom>
            <a:solidFill>
              <a:srgbClr val="000000"/>
            </a:solidFill>
            <a:ln w="9525">
              <a:noFill/>
              <a:round/>
              <a:headEnd/>
              <a:tailEnd/>
            </a:ln>
          </p:spPr>
          <p:txBody>
            <a:bodyPr/>
            <a:lstStyle/>
            <a:p>
              <a:endParaRPr lang="it-IT"/>
            </a:p>
          </p:txBody>
        </p:sp>
        <p:sp>
          <p:nvSpPr>
            <p:cNvPr id="72" name="Freeform 67"/>
            <p:cNvSpPr>
              <a:spLocks/>
            </p:cNvSpPr>
            <p:nvPr/>
          </p:nvSpPr>
          <p:spPr bwMode="auto">
            <a:xfrm>
              <a:off x="1164" y="1812"/>
              <a:ext cx="58" cy="129"/>
            </a:xfrm>
            <a:custGeom>
              <a:avLst/>
              <a:gdLst>
                <a:gd name="T0" fmla="*/ 0 w 349"/>
                <a:gd name="T1" fmla="*/ 0 h 776"/>
                <a:gd name="T2" fmla="*/ 0 w 349"/>
                <a:gd name="T3" fmla="*/ 0 h 776"/>
                <a:gd name="T4" fmla="*/ 0 w 349"/>
                <a:gd name="T5" fmla="*/ 0 h 776"/>
                <a:gd name="T6" fmla="*/ 0 w 349"/>
                <a:gd name="T7" fmla="*/ 0 h 776"/>
                <a:gd name="T8" fmla="*/ 0 60000 65536"/>
                <a:gd name="T9" fmla="*/ 0 60000 65536"/>
                <a:gd name="T10" fmla="*/ 0 60000 65536"/>
                <a:gd name="T11" fmla="*/ 0 60000 65536"/>
                <a:gd name="T12" fmla="*/ 0 w 349"/>
                <a:gd name="T13" fmla="*/ 0 h 776"/>
                <a:gd name="T14" fmla="*/ 349 w 349"/>
                <a:gd name="T15" fmla="*/ 776 h 776"/>
              </a:gdLst>
              <a:ahLst/>
              <a:cxnLst>
                <a:cxn ang="T8">
                  <a:pos x="T0" y="T1"/>
                </a:cxn>
                <a:cxn ang="T9">
                  <a:pos x="T2" y="T3"/>
                </a:cxn>
                <a:cxn ang="T10">
                  <a:pos x="T4" y="T5"/>
                </a:cxn>
                <a:cxn ang="T11">
                  <a:pos x="T6" y="T7"/>
                </a:cxn>
              </a:cxnLst>
              <a:rect l="T12" t="T13" r="T14" b="T15"/>
              <a:pathLst>
                <a:path w="349" h="776">
                  <a:moveTo>
                    <a:pt x="117" y="518"/>
                  </a:moveTo>
                  <a:lnTo>
                    <a:pt x="349" y="776"/>
                  </a:lnTo>
                  <a:lnTo>
                    <a:pt x="0" y="0"/>
                  </a:lnTo>
                  <a:lnTo>
                    <a:pt x="117" y="518"/>
                  </a:lnTo>
                  <a:close/>
                </a:path>
              </a:pathLst>
            </a:custGeom>
            <a:noFill/>
            <a:ln w="0">
              <a:solidFill>
                <a:srgbClr val="000000"/>
              </a:solidFill>
              <a:round/>
              <a:headEnd/>
              <a:tailEnd/>
            </a:ln>
          </p:spPr>
          <p:txBody>
            <a:bodyPr/>
            <a:lstStyle/>
            <a:p>
              <a:endParaRPr lang="it-IT"/>
            </a:p>
          </p:txBody>
        </p:sp>
      </p:grpSp>
      <p:sp>
        <p:nvSpPr>
          <p:cNvPr id="73" name="Rectangle 69"/>
          <p:cNvSpPr>
            <a:spLocks noChangeArrowheads="1"/>
          </p:cNvSpPr>
          <p:nvPr/>
        </p:nvSpPr>
        <p:spPr bwMode="auto">
          <a:xfrm>
            <a:off x="0" y="2071678"/>
            <a:ext cx="9144000" cy="393700"/>
          </a:xfrm>
          <a:prstGeom prst="rect">
            <a:avLst/>
          </a:prstGeom>
          <a:noFill/>
          <a:ln w="9525">
            <a:noFill/>
            <a:miter lim="800000"/>
            <a:headEnd/>
            <a:tailEnd/>
          </a:ln>
          <a:effectLst/>
        </p:spPr>
        <p:txBody>
          <a:bodyPr wrap="square">
            <a:spAutoFit/>
          </a:bodyPr>
          <a:lstStyle/>
          <a:p>
            <a:pPr algn="ctr">
              <a:lnSpc>
                <a:spcPct val="110000"/>
              </a:lnSpc>
              <a:spcBef>
                <a:spcPct val="20000"/>
              </a:spcBef>
              <a:buClr>
                <a:schemeClr val="accent1"/>
              </a:buClr>
              <a:buSzPct val="70000"/>
              <a:buFont typeface="Wingdings" pitchFamily="2" charset="2"/>
              <a:buNone/>
              <a:defRPr/>
            </a:pPr>
            <a:r>
              <a:rPr lang="it-IT" b="1" dirty="0">
                <a:solidFill>
                  <a:srgbClr val="CC3300"/>
                </a:solidFill>
                <a:effectLst>
                  <a:outerShdw blurRad="38100" dist="38100" dir="2700000" algn="tl">
                    <a:srgbClr val="C0C0C0"/>
                  </a:outerShdw>
                </a:effectLst>
                <a:latin typeface="Calibri" pitchFamily="34" charset="0"/>
              </a:rPr>
              <a:t>PROGRESSIONE CON BASSO LIVELLO </a:t>
            </a:r>
            <a:r>
              <a:rPr lang="it-IT" b="1" dirty="0" err="1">
                <a:solidFill>
                  <a:srgbClr val="CC3300"/>
                </a:solidFill>
                <a:effectLst>
                  <a:outerShdw blurRad="38100" dist="38100" dir="2700000" algn="tl">
                    <a:srgbClr val="C0C0C0"/>
                  </a:outerShdw>
                </a:effectLst>
                <a:latin typeface="Calibri" pitchFamily="34" charset="0"/>
              </a:rPr>
              <a:t>DI</a:t>
            </a:r>
            <a:r>
              <a:rPr lang="it-IT" b="1" dirty="0">
                <a:solidFill>
                  <a:srgbClr val="CC3300"/>
                </a:solidFill>
                <a:effectLst>
                  <a:outerShdw blurRad="38100" dist="38100" dir="2700000" algn="tl">
                    <a:srgbClr val="C0C0C0"/>
                  </a:outerShdw>
                </a:effectLst>
                <a:latin typeface="Calibri" pitchFamily="34" charset="0"/>
              </a:rPr>
              <a:t> </a:t>
            </a:r>
            <a:r>
              <a:rPr lang="it-IT" b="1" dirty="0" smtClean="0">
                <a:solidFill>
                  <a:srgbClr val="CC3300"/>
                </a:solidFill>
                <a:effectLst>
                  <a:outerShdw blurRad="38100" dist="38100" dir="2700000" algn="tl">
                    <a:srgbClr val="C0C0C0"/>
                  </a:outerShdw>
                </a:effectLst>
                <a:latin typeface="Calibri" pitchFamily="34" charset="0"/>
              </a:rPr>
              <a:t>RISCHIO</a:t>
            </a:r>
            <a:endParaRPr lang="it-IT" b="1" dirty="0">
              <a:solidFill>
                <a:srgbClr val="CC3300"/>
              </a:solidFill>
              <a:effectLst>
                <a:outerShdw blurRad="38100" dist="38100" dir="2700000" algn="tl">
                  <a:srgbClr val="C0C0C0"/>
                </a:outerShdw>
              </a:effectLst>
              <a:latin typeface="Calibri" pitchFamily="34" charset="0"/>
            </a:endParaRPr>
          </a:p>
        </p:txBody>
      </p:sp>
      <p:sp>
        <p:nvSpPr>
          <p:cNvPr id="74" name="Text Box 70"/>
          <p:cNvSpPr txBox="1">
            <a:spLocks noChangeArrowheads="1"/>
          </p:cNvSpPr>
          <p:nvPr/>
        </p:nvSpPr>
        <p:spPr bwMode="auto">
          <a:xfrm>
            <a:off x="2346325" y="6215063"/>
            <a:ext cx="4359275" cy="581025"/>
          </a:xfrm>
          <a:prstGeom prst="rect">
            <a:avLst/>
          </a:prstGeom>
          <a:noFill/>
          <a:ln w="9525">
            <a:noFill/>
            <a:miter lim="800000"/>
            <a:headEnd/>
            <a:tailEnd/>
          </a:ln>
        </p:spPr>
        <p:txBody>
          <a:bodyPr>
            <a:spAutoFit/>
          </a:bodyPr>
          <a:lstStyle/>
          <a:p>
            <a:pPr algn="ctr" eaLnBrk="0" hangingPunct="0">
              <a:defRPr/>
            </a:pPr>
            <a:r>
              <a:rPr lang="it-IT" sz="1600" b="1" dirty="0">
                <a:latin typeface="Calibri" pitchFamily="34" charset="0"/>
              </a:rPr>
              <a:t>Diagramma spostamento-tempo</a:t>
            </a:r>
            <a:endParaRPr lang="it-IT" sz="1600" dirty="0">
              <a:latin typeface="Calibri" pitchFamily="34" charset="0"/>
            </a:endParaRPr>
          </a:p>
          <a:p>
            <a:pPr algn="ctr" eaLnBrk="0" hangingPunct="0">
              <a:defRPr/>
            </a:pPr>
            <a:endParaRPr lang="it-IT" sz="1600" dirty="0">
              <a:solidFill>
                <a:schemeClr val="accent6">
                  <a:lumMod val="75000"/>
                </a:schemeClr>
              </a:solidFill>
              <a:latin typeface="Calibri" pitchFamily="34" charset="0"/>
            </a:endParaRPr>
          </a:p>
        </p:txBody>
      </p:sp>
      <p:sp>
        <p:nvSpPr>
          <p:cNvPr id="75" name="CasellaDiTesto 74"/>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Tree>
    <p:extLst>
      <p:ext uri="{BB962C8B-B14F-4D97-AF65-F5344CB8AC3E}">
        <p14:creationId xmlns:p14="http://schemas.microsoft.com/office/powerpoint/2010/main" xmlns="" val="8326610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latin typeface="+mj-lt"/>
            </a:endParaRPr>
          </a:p>
          <a:p>
            <a:endParaRPr lang="it-IT" i="1" dirty="0" smtClean="0">
              <a:latin typeface="+mj-lt"/>
            </a:endParaRPr>
          </a:p>
          <a:p>
            <a:endParaRPr lang="it-IT" i="1" dirty="0" smtClean="0">
              <a:latin typeface="+mj-lt"/>
            </a:endParaRPr>
          </a:p>
          <a:p>
            <a:endParaRPr lang="it-IT" i="1" dirty="0" smtClean="0">
              <a:latin typeface="+mj-lt"/>
            </a:endParaRPr>
          </a:p>
          <a:p>
            <a:endParaRPr lang="it-IT" i="1" dirty="0" smtClean="0">
              <a:latin typeface="+mj-lt"/>
            </a:endParaRPr>
          </a:p>
          <a:p>
            <a:endParaRPr lang="it-IT" i="1" dirty="0" smtClean="0">
              <a:latin typeface="+mj-lt"/>
            </a:endParaRPr>
          </a:p>
          <a:p>
            <a:endParaRPr lang="it-IT" i="1" dirty="0" smtClean="0">
              <a:latin typeface="+mj-lt"/>
            </a:endParaRPr>
          </a:p>
          <a:p>
            <a:endParaRPr lang="it-IT" dirty="0" smtClean="0">
              <a:latin typeface="+mj-lt"/>
            </a:endParaRPr>
          </a:p>
          <a:p>
            <a:endParaRPr lang="it-IT" dirty="0" smtClean="0">
              <a:latin typeface="+mj-lt"/>
            </a:endParaRPr>
          </a:p>
          <a:p>
            <a:endParaRPr lang="it-IT" dirty="0" smtClean="0">
              <a:latin typeface="+mj-lt"/>
            </a:endParaRPr>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CasellaDiTesto 1"/>
          <p:cNvSpPr txBox="1"/>
          <p:nvPr/>
        </p:nvSpPr>
        <p:spPr>
          <a:xfrm>
            <a:off x="170112" y="2411078"/>
            <a:ext cx="8785925" cy="1569660"/>
          </a:xfrm>
          <a:prstGeom prst="rect">
            <a:avLst/>
          </a:prstGeom>
          <a:noFill/>
        </p:spPr>
        <p:txBody>
          <a:bodyPr wrap="square" rtlCol="0">
            <a:spAutoFit/>
          </a:bodyPr>
          <a:lstStyle/>
          <a:p>
            <a:pPr algn="ctr"/>
            <a:r>
              <a:rPr lang="it-IT" sz="3200" b="1" i="1" u="sng" dirty="0" smtClean="0">
                <a:solidFill>
                  <a:schemeClr val="accent1"/>
                </a:solidFill>
              </a:rPr>
              <a:t>Strutture Esistenti e di nuova realizzazione: </a:t>
            </a:r>
          </a:p>
          <a:p>
            <a:pPr algn="ctr"/>
            <a:r>
              <a:rPr lang="it-IT" sz="3200" b="1" i="1" u="sng" dirty="0" smtClean="0">
                <a:solidFill>
                  <a:schemeClr val="accent1"/>
                </a:solidFill>
              </a:rPr>
              <a:t>Monitoraggio e Controlli NDT – parte seconda  </a:t>
            </a:r>
          </a:p>
          <a:p>
            <a:pPr algn="ctr"/>
            <a:r>
              <a:rPr lang="it-IT" sz="3200" b="1" i="1" u="sng" dirty="0" smtClean="0">
                <a:solidFill>
                  <a:schemeClr val="accent1"/>
                </a:solidFill>
              </a:rPr>
              <a:t>controlli sulle  strutture </a:t>
            </a:r>
            <a:endParaRPr lang="it-IT" sz="3200" b="1" i="1" u="sng" dirty="0">
              <a:solidFill>
                <a:schemeClr val="accent1"/>
              </a:solidFill>
            </a:endParaRPr>
          </a:p>
        </p:txBody>
      </p:sp>
      <p:sp>
        <p:nvSpPr>
          <p:cNvPr id="7" name="CasellaDiTesto 6"/>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Box 10"/>
          <p:cNvSpPr txBox="1">
            <a:spLocks noChangeArrowheads="1"/>
          </p:cNvSpPr>
          <p:nvPr/>
        </p:nvSpPr>
        <p:spPr bwMode="auto">
          <a:xfrm>
            <a:off x="0" y="571480"/>
            <a:ext cx="9144000" cy="461665"/>
          </a:xfrm>
          <a:prstGeom prst="rect">
            <a:avLst/>
          </a:prstGeom>
          <a:noFill/>
          <a:ln w="9525">
            <a:noFill/>
            <a:miter lim="800000"/>
            <a:headEnd/>
            <a:tailEnd/>
          </a:ln>
        </p:spPr>
        <p:txBody>
          <a:bodyPr wrap="square">
            <a:spAutoFit/>
          </a:bodyPr>
          <a:lstStyle/>
          <a:p>
            <a:pPr algn="ctr"/>
            <a:r>
              <a:rPr lang="it-IT" altLang="it-IT" sz="2400" b="1" i="1" dirty="0" smtClean="0">
                <a:solidFill>
                  <a:schemeClr val="accent2"/>
                </a:solidFill>
                <a:cs typeface="Times New Roman" pitchFamily="18" charset="0"/>
              </a:rPr>
              <a:t>Progressione Accelerata</a:t>
            </a:r>
            <a:endParaRPr lang="it-IT" altLang="it-IT" sz="2400" b="1" i="1" dirty="0">
              <a:solidFill>
                <a:schemeClr val="accent2"/>
              </a:solidFill>
              <a:cs typeface="Times New Roman" pitchFamily="18" charset="0"/>
            </a:endParaRPr>
          </a:p>
        </p:txBody>
      </p:sp>
      <p:grpSp>
        <p:nvGrpSpPr>
          <p:cNvPr id="14" name="Group 121"/>
          <p:cNvGrpSpPr>
            <a:grpSpLocks/>
          </p:cNvGrpSpPr>
          <p:nvPr/>
        </p:nvGrpSpPr>
        <p:grpSpPr bwMode="auto">
          <a:xfrm>
            <a:off x="1905000" y="2857500"/>
            <a:ext cx="5214938" cy="3124200"/>
            <a:chOff x="987" y="1996"/>
            <a:chExt cx="3669" cy="2074"/>
          </a:xfrm>
        </p:grpSpPr>
        <p:sp>
          <p:nvSpPr>
            <p:cNvPr id="15" name="Line 70"/>
            <p:cNvSpPr>
              <a:spLocks noChangeShapeType="1"/>
            </p:cNvSpPr>
            <p:nvPr/>
          </p:nvSpPr>
          <p:spPr bwMode="auto">
            <a:xfrm flipH="1">
              <a:off x="1321" y="3728"/>
              <a:ext cx="3134" cy="1"/>
            </a:xfrm>
            <a:prstGeom prst="line">
              <a:avLst/>
            </a:prstGeom>
            <a:noFill/>
            <a:ln w="0">
              <a:solidFill>
                <a:srgbClr val="000000"/>
              </a:solidFill>
              <a:round/>
              <a:headEnd/>
              <a:tailEnd/>
            </a:ln>
          </p:spPr>
          <p:txBody>
            <a:bodyPr/>
            <a:lstStyle/>
            <a:p>
              <a:endParaRPr lang="it-IT"/>
            </a:p>
          </p:txBody>
        </p:sp>
        <p:sp>
          <p:nvSpPr>
            <p:cNvPr id="16" name="Line 71"/>
            <p:cNvSpPr>
              <a:spLocks noChangeShapeType="1"/>
            </p:cNvSpPr>
            <p:nvPr/>
          </p:nvSpPr>
          <p:spPr bwMode="auto">
            <a:xfrm>
              <a:off x="1321" y="2778"/>
              <a:ext cx="536" cy="1"/>
            </a:xfrm>
            <a:prstGeom prst="line">
              <a:avLst/>
            </a:prstGeom>
            <a:noFill/>
            <a:ln w="0">
              <a:solidFill>
                <a:srgbClr val="000000"/>
              </a:solidFill>
              <a:round/>
              <a:headEnd/>
              <a:tailEnd/>
            </a:ln>
          </p:spPr>
          <p:txBody>
            <a:bodyPr/>
            <a:lstStyle/>
            <a:p>
              <a:endParaRPr lang="it-IT"/>
            </a:p>
          </p:txBody>
        </p:sp>
        <p:sp>
          <p:nvSpPr>
            <p:cNvPr id="17" name="Line 72"/>
            <p:cNvSpPr>
              <a:spLocks noChangeShapeType="1"/>
            </p:cNvSpPr>
            <p:nvPr/>
          </p:nvSpPr>
          <p:spPr bwMode="auto">
            <a:xfrm>
              <a:off x="1993" y="2778"/>
              <a:ext cx="546" cy="1"/>
            </a:xfrm>
            <a:prstGeom prst="line">
              <a:avLst/>
            </a:prstGeom>
            <a:noFill/>
            <a:ln w="0">
              <a:solidFill>
                <a:srgbClr val="000000"/>
              </a:solidFill>
              <a:round/>
              <a:headEnd/>
              <a:tailEnd/>
            </a:ln>
          </p:spPr>
          <p:txBody>
            <a:bodyPr/>
            <a:lstStyle/>
            <a:p>
              <a:endParaRPr lang="it-IT"/>
            </a:p>
          </p:txBody>
        </p:sp>
        <p:sp>
          <p:nvSpPr>
            <p:cNvPr id="18" name="Line 73"/>
            <p:cNvSpPr>
              <a:spLocks noChangeShapeType="1"/>
            </p:cNvSpPr>
            <p:nvPr/>
          </p:nvSpPr>
          <p:spPr bwMode="auto">
            <a:xfrm>
              <a:off x="2675" y="2778"/>
              <a:ext cx="545" cy="1"/>
            </a:xfrm>
            <a:prstGeom prst="line">
              <a:avLst/>
            </a:prstGeom>
            <a:noFill/>
            <a:ln w="0">
              <a:solidFill>
                <a:srgbClr val="000000"/>
              </a:solidFill>
              <a:round/>
              <a:headEnd/>
              <a:tailEnd/>
            </a:ln>
          </p:spPr>
          <p:txBody>
            <a:bodyPr/>
            <a:lstStyle/>
            <a:p>
              <a:endParaRPr lang="it-IT"/>
            </a:p>
          </p:txBody>
        </p:sp>
        <p:sp>
          <p:nvSpPr>
            <p:cNvPr id="19" name="Line 74"/>
            <p:cNvSpPr>
              <a:spLocks noChangeShapeType="1"/>
            </p:cNvSpPr>
            <p:nvPr/>
          </p:nvSpPr>
          <p:spPr bwMode="auto">
            <a:xfrm>
              <a:off x="3356" y="2778"/>
              <a:ext cx="536" cy="1"/>
            </a:xfrm>
            <a:prstGeom prst="line">
              <a:avLst/>
            </a:prstGeom>
            <a:noFill/>
            <a:ln w="0">
              <a:solidFill>
                <a:srgbClr val="000000"/>
              </a:solidFill>
              <a:round/>
              <a:headEnd/>
              <a:tailEnd/>
            </a:ln>
          </p:spPr>
          <p:txBody>
            <a:bodyPr/>
            <a:lstStyle/>
            <a:p>
              <a:endParaRPr lang="it-IT"/>
            </a:p>
          </p:txBody>
        </p:sp>
        <p:sp>
          <p:nvSpPr>
            <p:cNvPr id="20" name="Line 75"/>
            <p:cNvSpPr>
              <a:spLocks noChangeShapeType="1"/>
            </p:cNvSpPr>
            <p:nvPr/>
          </p:nvSpPr>
          <p:spPr bwMode="auto">
            <a:xfrm>
              <a:off x="1321" y="3092"/>
              <a:ext cx="286" cy="1"/>
            </a:xfrm>
            <a:prstGeom prst="line">
              <a:avLst/>
            </a:prstGeom>
            <a:noFill/>
            <a:ln w="0">
              <a:solidFill>
                <a:srgbClr val="000000"/>
              </a:solidFill>
              <a:round/>
              <a:headEnd/>
              <a:tailEnd/>
            </a:ln>
          </p:spPr>
          <p:txBody>
            <a:bodyPr/>
            <a:lstStyle/>
            <a:p>
              <a:endParaRPr lang="it-IT"/>
            </a:p>
          </p:txBody>
        </p:sp>
        <p:sp>
          <p:nvSpPr>
            <p:cNvPr id="21" name="Line 76"/>
            <p:cNvSpPr>
              <a:spLocks noChangeShapeType="1"/>
            </p:cNvSpPr>
            <p:nvPr/>
          </p:nvSpPr>
          <p:spPr bwMode="auto">
            <a:xfrm>
              <a:off x="1743" y="3092"/>
              <a:ext cx="545" cy="1"/>
            </a:xfrm>
            <a:prstGeom prst="line">
              <a:avLst/>
            </a:prstGeom>
            <a:noFill/>
            <a:ln w="0">
              <a:solidFill>
                <a:srgbClr val="000000"/>
              </a:solidFill>
              <a:round/>
              <a:headEnd/>
              <a:tailEnd/>
            </a:ln>
          </p:spPr>
          <p:txBody>
            <a:bodyPr/>
            <a:lstStyle/>
            <a:p>
              <a:endParaRPr lang="it-IT"/>
            </a:p>
          </p:txBody>
        </p:sp>
        <p:sp>
          <p:nvSpPr>
            <p:cNvPr id="22" name="Line 77"/>
            <p:cNvSpPr>
              <a:spLocks noChangeShapeType="1"/>
            </p:cNvSpPr>
            <p:nvPr/>
          </p:nvSpPr>
          <p:spPr bwMode="auto">
            <a:xfrm>
              <a:off x="2425" y="3092"/>
              <a:ext cx="545" cy="1"/>
            </a:xfrm>
            <a:prstGeom prst="line">
              <a:avLst/>
            </a:prstGeom>
            <a:noFill/>
            <a:ln w="0">
              <a:solidFill>
                <a:srgbClr val="000000"/>
              </a:solidFill>
              <a:round/>
              <a:headEnd/>
              <a:tailEnd/>
            </a:ln>
          </p:spPr>
          <p:txBody>
            <a:bodyPr/>
            <a:lstStyle/>
            <a:p>
              <a:endParaRPr lang="it-IT"/>
            </a:p>
          </p:txBody>
        </p:sp>
        <p:sp>
          <p:nvSpPr>
            <p:cNvPr id="23" name="Line 78"/>
            <p:cNvSpPr>
              <a:spLocks noChangeShapeType="1"/>
            </p:cNvSpPr>
            <p:nvPr/>
          </p:nvSpPr>
          <p:spPr bwMode="auto">
            <a:xfrm>
              <a:off x="3106" y="3092"/>
              <a:ext cx="286" cy="1"/>
            </a:xfrm>
            <a:prstGeom prst="line">
              <a:avLst/>
            </a:prstGeom>
            <a:noFill/>
            <a:ln w="0">
              <a:solidFill>
                <a:srgbClr val="000000"/>
              </a:solidFill>
              <a:round/>
              <a:headEnd/>
              <a:tailEnd/>
            </a:ln>
          </p:spPr>
          <p:txBody>
            <a:bodyPr/>
            <a:lstStyle/>
            <a:p>
              <a:endParaRPr lang="it-IT"/>
            </a:p>
          </p:txBody>
        </p:sp>
        <p:sp>
          <p:nvSpPr>
            <p:cNvPr id="24" name="Line 79"/>
            <p:cNvSpPr>
              <a:spLocks noChangeShapeType="1"/>
            </p:cNvSpPr>
            <p:nvPr/>
          </p:nvSpPr>
          <p:spPr bwMode="auto">
            <a:xfrm>
              <a:off x="1321" y="3414"/>
              <a:ext cx="608" cy="1"/>
            </a:xfrm>
            <a:prstGeom prst="line">
              <a:avLst/>
            </a:prstGeom>
            <a:noFill/>
            <a:ln w="0">
              <a:solidFill>
                <a:srgbClr val="000000"/>
              </a:solidFill>
              <a:round/>
              <a:headEnd/>
              <a:tailEnd/>
            </a:ln>
          </p:spPr>
          <p:txBody>
            <a:bodyPr/>
            <a:lstStyle/>
            <a:p>
              <a:endParaRPr lang="it-IT"/>
            </a:p>
          </p:txBody>
        </p:sp>
        <p:sp>
          <p:nvSpPr>
            <p:cNvPr id="25" name="Rectangle 80"/>
            <p:cNvSpPr>
              <a:spLocks noChangeArrowheads="1"/>
            </p:cNvSpPr>
            <p:nvPr/>
          </p:nvSpPr>
          <p:spPr bwMode="auto">
            <a:xfrm>
              <a:off x="2633" y="3748"/>
              <a:ext cx="33" cy="131"/>
            </a:xfrm>
            <a:prstGeom prst="rect">
              <a:avLst/>
            </a:prstGeom>
            <a:noFill/>
            <a:ln w="9525">
              <a:noFill/>
              <a:miter lim="800000"/>
              <a:headEnd/>
              <a:tailEnd/>
            </a:ln>
          </p:spPr>
          <p:txBody>
            <a:bodyPr wrap="none" lIns="0" tIns="0" rIns="0" bIns="0">
              <a:spAutoFit/>
            </a:bodyPr>
            <a:lstStyle/>
            <a:p>
              <a:r>
                <a:rPr lang="en-US" altLang="it-IT" sz="1300">
                  <a:solidFill>
                    <a:srgbClr val="000000"/>
                  </a:solidFill>
                  <a:latin typeface="Times New Roman" pitchFamily="18" charset="0"/>
                </a:rPr>
                <a:t>t</a:t>
              </a:r>
              <a:endParaRPr lang="en-US" altLang="it-IT"/>
            </a:p>
          </p:txBody>
        </p:sp>
        <p:sp>
          <p:nvSpPr>
            <p:cNvPr id="26" name="Line 81"/>
            <p:cNvSpPr>
              <a:spLocks noChangeShapeType="1"/>
            </p:cNvSpPr>
            <p:nvPr/>
          </p:nvSpPr>
          <p:spPr bwMode="auto">
            <a:xfrm>
              <a:off x="2066" y="3414"/>
              <a:ext cx="608" cy="1"/>
            </a:xfrm>
            <a:prstGeom prst="line">
              <a:avLst/>
            </a:prstGeom>
            <a:noFill/>
            <a:ln w="0">
              <a:solidFill>
                <a:srgbClr val="000000"/>
              </a:solidFill>
              <a:round/>
              <a:headEnd/>
              <a:tailEnd/>
            </a:ln>
          </p:spPr>
          <p:txBody>
            <a:bodyPr/>
            <a:lstStyle/>
            <a:p>
              <a:endParaRPr lang="it-IT"/>
            </a:p>
          </p:txBody>
        </p:sp>
        <p:sp>
          <p:nvSpPr>
            <p:cNvPr id="27" name="Rectangle 82"/>
            <p:cNvSpPr>
              <a:spLocks noChangeArrowheads="1"/>
            </p:cNvSpPr>
            <p:nvPr/>
          </p:nvSpPr>
          <p:spPr bwMode="auto">
            <a:xfrm>
              <a:off x="2101" y="2136"/>
              <a:ext cx="1663" cy="132"/>
            </a:xfrm>
            <a:prstGeom prst="rect">
              <a:avLst/>
            </a:prstGeom>
            <a:noFill/>
            <a:ln w="9525">
              <a:noFill/>
              <a:miter lim="800000"/>
              <a:headEnd/>
              <a:tailEnd/>
            </a:ln>
          </p:spPr>
          <p:txBody>
            <a:bodyPr wrap="none" lIns="0" tIns="0" rIns="0" bIns="0">
              <a:spAutoFit/>
            </a:bodyPr>
            <a:lstStyle/>
            <a:p>
              <a:r>
                <a:rPr lang="en-US" altLang="it-IT" sz="1300">
                  <a:solidFill>
                    <a:srgbClr val="000000"/>
                  </a:solidFill>
                  <a:latin typeface="Times New Roman" pitchFamily="18" charset="0"/>
                </a:rPr>
                <a:t>PROGRESSIONE ACCELERATA</a:t>
              </a:r>
              <a:endParaRPr lang="en-US" altLang="it-IT"/>
            </a:p>
          </p:txBody>
        </p:sp>
        <p:sp>
          <p:nvSpPr>
            <p:cNvPr id="28" name="Rectangle 83"/>
            <p:cNvSpPr>
              <a:spLocks noChangeArrowheads="1"/>
            </p:cNvSpPr>
            <p:nvPr/>
          </p:nvSpPr>
          <p:spPr bwMode="auto">
            <a:xfrm>
              <a:off x="987" y="1996"/>
              <a:ext cx="3669" cy="2074"/>
            </a:xfrm>
            <a:prstGeom prst="rect">
              <a:avLst/>
            </a:prstGeom>
            <a:noFill/>
            <a:ln w="0">
              <a:solidFill>
                <a:srgbClr val="000000"/>
              </a:solidFill>
              <a:miter lim="800000"/>
              <a:headEnd/>
              <a:tailEnd/>
            </a:ln>
          </p:spPr>
          <p:txBody>
            <a:bodyPr/>
            <a:lstStyle/>
            <a:p>
              <a:endParaRPr lang="it-IT" altLang="it-IT"/>
            </a:p>
          </p:txBody>
        </p:sp>
        <p:sp>
          <p:nvSpPr>
            <p:cNvPr id="29" name="Rectangle 84"/>
            <p:cNvSpPr>
              <a:spLocks noChangeArrowheads="1"/>
            </p:cNvSpPr>
            <p:nvPr/>
          </p:nvSpPr>
          <p:spPr bwMode="auto">
            <a:xfrm>
              <a:off x="1224" y="3343"/>
              <a:ext cx="58" cy="132"/>
            </a:xfrm>
            <a:prstGeom prst="rect">
              <a:avLst/>
            </a:prstGeom>
            <a:noFill/>
            <a:ln w="9525">
              <a:noFill/>
              <a:miter lim="800000"/>
              <a:headEnd/>
              <a:tailEnd/>
            </a:ln>
          </p:spPr>
          <p:txBody>
            <a:bodyPr wrap="none" lIns="0" tIns="0" rIns="0" bIns="0">
              <a:spAutoFit/>
            </a:bodyPr>
            <a:lstStyle/>
            <a:p>
              <a:r>
                <a:rPr lang="en-US" altLang="it-IT" sz="1300">
                  <a:solidFill>
                    <a:srgbClr val="000000"/>
                  </a:solidFill>
                  <a:latin typeface="Times New Roman" pitchFamily="18" charset="0"/>
                </a:rPr>
                <a:t>1</a:t>
              </a:r>
              <a:endParaRPr lang="en-US" altLang="it-IT"/>
            </a:p>
          </p:txBody>
        </p:sp>
        <p:sp>
          <p:nvSpPr>
            <p:cNvPr id="30" name="Rectangle 85"/>
            <p:cNvSpPr>
              <a:spLocks noChangeArrowheads="1"/>
            </p:cNvSpPr>
            <p:nvPr/>
          </p:nvSpPr>
          <p:spPr bwMode="auto">
            <a:xfrm>
              <a:off x="1224" y="3656"/>
              <a:ext cx="58" cy="132"/>
            </a:xfrm>
            <a:prstGeom prst="rect">
              <a:avLst/>
            </a:prstGeom>
            <a:noFill/>
            <a:ln w="9525">
              <a:noFill/>
              <a:miter lim="800000"/>
              <a:headEnd/>
              <a:tailEnd/>
            </a:ln>
          </p:spPr>
          <p:txBody>
            <a:bodyPr wrap="none" lIns="0" tIns="0" rIns="0" bIns="0">
              <a:spAutoFit/>
            </a:bodyPr>
            <a:lstStyle/>
            <a:p>
              <a:r>
                <a:rPr lang="en-US" altLang="it-IT" sz="1300">
                  <a:solidFill>
                    <a:srgbClr val="000000"/>
                  </a:solidFill>
                  <a:latin typeface="Times New Roman" pitchFamily="18" charset="0"/>
                </a:rPr>
                <a:t>0</a:t>
              </a:r>
              <a:endParaRPr lang="en-US" altLang="it-IT"/>
            </a:p>
          </p:txBody>
        </p:sp>
        <p:sp>
          <p:nvSpPr>
            <p:cNvPr id="31" name="Rectangle 86"/>
            <p:cNvSpPr>
              <a:spLocks noChangeArrowheads="1"/>
            </p:cNvSpPr>
            <p:nvPr/>
          </p:nvSpPr>
          <p:spPr bwMode="auto">
            <a:xfrm>
              <a:off x="1224" y="3020"/>
              <a:ext cx="58" cy="132"/>
            </a:xfrm>
            <a:prstGeom prst="rect">
              <a:avLst/>
            </a:prstGeom>
            <a:noFill/>
            <a:ln w="9525">
              <a:noFill/>
              <a:miter lim="800000"/>
              <a:headEnd/>
              <a:tailEnd/>
            </a:ln>
          </p:spPr>
          <p:txBody>
            <a:bodyPr wrap="none" lIns="0" tIns="0" rIns="0" bIns="0">
              <a:spAutoFit/>
            </a:bodyPr>
            <a:lstStyle/>
            <a:p>
              <a:r>
                <a:rPr lang="en-US" altLang="it-IT" sz="1300">
                  <a:solidFill>
                    <a:srgbClr val="000000"/>
                  </a:solidFill>
                  <a:latin typeface="Times New Roman" pitchFamily="18" charset="0"/>
                </a:rPr>
                <a:t>2</a:t>
              </a:r>
              <a:endParaRPr lang="en-US" altLang="it-IT"/>
            </a:p>
          </p:txBody>
        </p:sp>
        <p:sp>
          <p:nvSpPr>
            <p:cNvPr id="32" name="Rectangle 87"/>
            <p:cNvSpPr>
              <a:spLocks noChangeArrowheads="1"/>
            </p:cNvSpPr>
            <p:nvPr/>
          </p:nvSpPr>
          <p:spPr bwMode="auto">
            <a:xfrm>
              <a:off x="1224" y="2715"/>
              <a:ext cx="58" cy="131"/>
            </a:xfrm>
            <a:prstGeom prst="rect">
              <a:avLst/>
            </a:prstGeom>
            <a:noFill/>
            <a:ln w="9525">
              <a:noFill/>
              <a:miter lim="800000"/>
              <a:headEnd/>
              <a:tailEnd/>
            </a:ln>
          </p:spPr>
          <p:txBody>
            <a:bodyPr wrap="none" lIns="0" tIns="0" rIns="0" bIns="0">
              <a:spAutoFit/>
            </a:bodyPr>
            <a:lstStyle/>
            <a:p>
              <a:r>
                <a:rPr lang="en-US" altLang="it-IT" sz="1300">
                  <a:solidFill>
                    <a:srgbClr val="000000"/>
                  </a:solidFill>
                  <a:latin typeface="Times New Roman" pitchFamily="18" charset="0"/>
                </a:rPr>
                <a:t>3</a:t>
              </a:r>
              <a:endParaRPr lang="en-US" altLang="it-IT"/>
            </a:p>
          </p:txBody>
        </p:sp>
        <p:sp>
          <p:nvSpPr>
            <p:cNvPr id="33" name="Rectangle 88"/>
            <p:cNvSpPr>
              <a:spLocks noChangeArrowheads="1"/>
            </p:cNvSpPr>
            <p:nvPr/>
          </p:nvSpPr>
          <p:spPr bwMode="auto">
            <a:xfrm rot="-5400000">
              <a:off x="813" y="2417"/>
              <a:ext cx="542" cy="139"/>
            </a:xfrm>
            <a:prstGeom prst="rect">
              <a:avLst/>
            </a:prstGeom>
            <a:noFill/>
            <a:ln w="9525">
              <a:noFill/>
              <a:miter lim="800000"/>
              <a:headEnd/>
              <a:tailEnd/>
            </a:ln>
          </p:spPr>
          <p:txBody>
            <a:bodyPr wrap="none" lIns="0" tIns="0" rIns="0" bIns="0">
              <a:spAutoFit/>
            </a:bodyPr>
            <a:lstStyle/>
            <a:p>
              <a:r>
                <a:rPr lang="en-US" altLang="it-IT" sz="1300">
                  <a:solidFill>
                    <a:srgbClr val="000000"/>
                  </a:solidFill>
                  <a:latin typeface="Times New Roman" pitchFamily="18" charset="0"/>
                </a:rPr>
                <a:t>Spostamenti</a:t>
              </a:r>
              <a:endParaRPr lang="en-US" altLang="it-IT"/>
            </a:p>
          </p:txBody>
        </p:sp>
        <p:sp>
          <p:nvSpPr>
            <p:cNvPr id="34" name="Freeform 89"/>
            <p:cNvSpPr>
              <a:spLocks/>
            </p:cNvSpPr>
            <p:nvPr/>
          </p:nvSpPr>
          <p:spPr bwMode="auto">
            <a:xfrm>
              <a:off x="1321" y="2689"/>
              <a:ext cx="2703" cy="1039"/>
            </a:xfrm>
            <a:custGeom>
              <a:avLst/>
              <a:gdLst>
                <a:gd name="T0" fmla="*/ 0 w 18923"/>
                <a:gd name="T1" fmla="*/ 0 h 7272"/>
                <a:gd name="T2" fmla="*/ 0 w 18923"/>
                <a:gd name="T3" fmla="*/ 0 h 7272"/>
                <a:gd name="T4" fmla="*/ 0 w 18923"/>
                <a:gd name="T5" fmla="*/ 0 h 7272"/>
                <a:gd name="T6" fmla="*/ 0 w 18923"/>
                <a:gd name="T7" fmla="*/ 0 h 7272"/>
                <a:gd name="T8" fmla="*/ 0 w 18923"/>
                <a:gd name="T9" fmla="*/ 0 h 7272"/>
                <a:gd name="T10" fmla="*/ 0 w 18923"/>
                <a:gd name="T11" fmla="*/ 0 h 7272"/>
                <a:gd name="T12" fmla="*/ 0 w 18923"/>
                <a:gd name="T13" fmla="*/ 0 h 7272"/>
                <a:gd name="T14" fmla="*/ 0 w 18923"/>
                <a:gd name="T15" fmla="*/ 0 h 7272"/>
                <a:gd name="T16" fmla="*/ 0 w 18923"/>
                <a:gd name="T17" fmla="*/ 0 h 72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923"/>
                <a:gd name="T28" fmla="*/ 0 h 7272"/>
                <a:gd name="T29" fmla="*/ 18923 w 18923"/>
                <a:gd name="T30" fmla="*/ 7272 h 72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923" h="7272">
                  <a:moveTo>
                    <a:pt x="0" y="7272"/>
                  </a:moveTo>
                  <a:lnTo>
                    <a:pt x="2539" y="6940"/>
                  </a:lnTo>
                  <a:lnTo>
                    <a:pt x="5050" y="6437"/>
                  </a:lnTo>
                  <a:lnTo>
                    <a:pt x="7523" y="5765"/>
                  </a:lnTo>
                  <a:lnTo>
                    <a:pt x="9945" y="4926"/>
                  </a:lnTo>
                  <a:lnTo>
                    <a:pt x="12307" y="3927"/>
                  </a:lnTo>
                  <a:lnTo>
                    <a:pt x="14597" y="2768"/>
                  </a:lnTo>
                  <a:lnTo>
                    <a:pt x="16805" y="1457"/>
                  </a:lnTo>
                  <a:lnTo>
                    <a:pt x="18923" y="0"/>
                  </a:lnTo>
                </a:path>
              </a:pathLst>
            </a:custGeom>
            <a:noFill/>
            <a:ln w="0">
              <a:solidFill>
                <a:srgbClr val="FF00FF"/>
              </a:solidFill>
              <a:round/>
              <a:headEnd/>
              <a:tailEnd/>
            </a:ln>
          </p:spPr>
          <p:txBody>
            <a:bodyPr/>
            <a:lstStyle/>
            <a:p>
              <a:endParaRPr lang="it-IT"/>
            </a:p>
          </p:txBody>
        </p:sp>
        <p:sp>
          <p:nvSpPr>
            <p:cNvPr id="35" name="Line 90"/>
            <p:cNvSpPr>
              <a:spLocks noChangeShapeType="1"/>
            </p:cNvSpPr>
            <p:nvPr/>
          </p:nvSpPr>
          <p:spPr bwMode="auto">
            <a:xfrm>
              <a:off x="1321" y="2348"/>
              <a:ext cx="1" cy="1487"/>
            </a:xfrm>
            <a:prstGeom prst="line">
              <a:avLst/>
            </a:prstGeom>
            <a:noFill/>
            <a:ln w="0">
              <a:solidFill>
                <a:srgbClr val="000000"/>
              </a:solidFill>
              <a:round/>
              <a:headEnd/>
              <a:tailEnd/>
            </a:ln>
          </p:spPr>
          <p:txBody>
            <a:bodyPr/>
            <a:lstStyle/>
            <a:p>
              <a:endParaRPr lang="it-IT"/>
            </a:p>
          </p:txBody>
        </p:sp>
        <p:sp>
          <p:nvSpPr>
            <p:cNvPr id="39" name="Line 91"/>
            <p:cNvSpPr>
              <a:spLocks noChangeShapeType="1"/>
            </p:cNvSpPr>
            <p:nvPr/>
          </p:nvSpPr>
          <p:spPr bwMode="auto">
            <a:xfrm flipH="1">
              <a:off x="1272" y="2348"/>
              <a:ext cx="49" cy="111"/>
            </a:xfrm>
            <a:prstGeom prst="line">
              <a:avLst/>
            </a:prstGeom>
            <a:noFill/>
            <a:ln w="0">
              <a:solidFill>
                <a:srgbClr val="000000"/>
              </a:solidFill>
              <a:round/>
              <a:headEnd/>
              <a:tailEnd/>
            </a:ln>
          </p:spPr>
          <p:txBody>
            <a:bodyPr/>
            <a:lstStyle/>
            <a:p>
              <a:endParaRPr lang="it-IT"/>
            </a:p>
          </p:txBody>
        </p:sp>
        <p:sp>
          <p:nvSpPr>
            <p:cNvPr id="40" name="Line 92"/>
            <p:cNvSpPr>
              <a:spLocks noChangeShapeType="1"/>
            </p:cNvSpPr>
            <p:nvPr/>
          </p:nvSpPr>
          <p:spPr bwMode="auto">
            <a:xfrm>
              <a:off x="1321" y="2348"/>
              <a:ext cx="48" cy="111"/>
            </a:xfrm>
            <a:prstGeom prst="line">
              <a:avLst/>
            </a:prstGeom>
            <a:noFill/>
            <a:ln w="0">
              <a:solidFill>
                <a:srgbClr val="000000"/>
              </a:solidFill>
              <a:round/>
              <a:headEnd/>
              <a:tailEnd/>
            </a:ln>
          </p:spPr>
          <p:txBody>
            <a:bodyPr/>
            <a:lstStyle/>
            <a:p>
              <a:endParaRPr lang="it-IT"/>
            </a:p>
          </p:txBody>
        </p:sp>
        <p:sp>
          <p:nvSpPr>
            <p:cNvPr id="41" name="Line 93"/>
            <p:cNvSpPr>
              <a:spLocks noChangeShapeType="1"/>
            </p:cNvSpPr>
            <p:nvPr/>
          </p:nvSpPr>
          <p:spPr bwMode="auto">
            <a:xfrm>
              <a:off x="1272" y="2459"/>
              <a:ext cx="97" cy="1"/>
            </a:xfrm>
            <a:prstGeom prst="line">
              <a:avLst/>
            </a:prstGeom>
            <a:noFill/>
            <a:ln w="0">
              <a:solidFill>
                <a:srgbClr val="000000"/>
              </a:solidFill>
              <a:round/>
              <a:headEnd/>
              <a:tailEnd/>
            </a:ln>
          </p:spPr>
          <p:txBody>
            <a:bodyPr/>
            <a:lstStyle/>
            <a:p>
              <a:endParaRPr lang="it-IT"/>
            </a:p>
          </p:txBody>
        </p:sp>
        <p:sp>
          <p:nvSpPr>
            <p:cNvPr id="42" name="Freeform 94"/>
            <p:cNvSpPr>
              <a:spLocks/>
            </p:cNvSpPr>
            <p:nvPr/>
          </p:nvSpPr>
          <p:spPr bwMode="auto">
            <a:xfrm>
              <a:off x="1272" y="2348"/>
              <a:ext cx="49" cy="111"/>
            </a:xfrm>
            <a:custGeom>
              <a:avLst/>
              <a:gdLst>
                <a:gd name="T0" fmla="*/ 0 w 340"/>
                <a:gd name="T1" fmla="*/ 0 h 773"/>
                <a:gd name="T2" fmla="*/ 0 w 340"/>
                <a:gd name="T3" fmla="*/ 0 h 773"/>
                <a:gd name="T4" fmla="*/ 0 w 340"/>
                <a:gd name="T5" fmla="*/ 0 h 773"/>
                <a:gd name="T6" fmla="*/ 0 w 340"/>
                <a:gd name="T7" fmla="*/ 0 h 773"/>
                <a:gd name="T8" fmla="*/ 0 60000 65536"/>
                <a:gd name="T9" fmla="*/ 0 60000 65536"/>
                <a:gd name="T10" fmla="*/ 0 60000 65536"/>
                <a:gd name="T11" fmla="*/ 0 60000 65536"/>
                <a:gd name="T12" fmla="*/ 0 w 340"/>
                <a:gd name="T13" fmla="*/ 0 h 773"/>
                <a:gd name="T14" fmla="*/ 340 w 340"/>
                <a:gd name="T15" fmla="*/ 773 h 773"/>
              </a:gdLst>
              <a:ahLst/>
              <a:cxnLst>
                <a:cxn ang="T8">
                  <a:pos x="T0" y="T1"/>
                </a:cxn>
                <a:cxn ang="T9">
                  <a:pos x="T2" y="T3"/>
                </a:cxn>
                <a:cxn ang="T10">
                  <a:pos x="T4" y="T5"/>
                </a:cxn>
                <a:cxn ang="T11">
                  <a:pos x="T6" y="T7"/>
                </a:cxn>
              </a:cxnLst>
              <a:rect l="T12" t="T13" r="T14" b="T15"/>
              <a:pathLst>
                <a:path w="340" h="773">
                  <a:moveTo>
                    <a:pt x="340" y="0"/>
                  </a:moveTo>
                  <a:lnTo>
                    <a:pt x="0" y="773"/>
                  </a:lnTo>
                  <a:lnTo>
                    <a:pt x="340" y="773"/>
                  </a:lnTo>
                  <a:lnTo>
                    <a:pt x="340" y="0"/>
                  </a:lnTo>
                  <a:close/>
                </a:path>
              </a:pathLst>
            </a:custGeom>
            <a:solidFill>
              <a:srgbClr val="000000"/>
            </a:solidFill>
            <a:ln w="9525">
              <a:noFill/>
              <a:round/>
              <a:headEnd/>
              <a:tailEnd/>
            </a:ln>
          </p:spPr>
          <p:txBody>
            <a:bodyPr/>
            <a:lstStyle/>
            <a:p>
              <a:endParaRPr lang="it-IT"/>
            </a:p>
          </p:txBody>
        </p:sp>
        <p:sp>
          <p:nvSpPr>
            <p:cNvPr id="43" name="Freeform 95"/>
            <p:cNvSpPr>
              <a:spLocks/>
            </p:cNvSpPr>
            <p:nvPr/>
          </p:nvSpPr>
          <p:spPr bwMode="auto">
            <a:xfrm>
              <a:off x="1272" y="2348"/>
              <a:ext cx="49" cy="111"/>
            </a:xfrm>
            <a:custGeom>
              <a:avLst/>
              <a:gdLst>
                <a:gd name="T0" fmla="*/ 0 w 340"/>
                <a:gd name="T1" fmla="*/ 0 h 773"/>
                <a:gd name="T2" fmla="*/ 0 w 340"/>
                <a:gd name="T3" fmla="*/ 0 h 773"/>
                <a:gd name="T4" fmla="*/ 0 w 340"/>
                <a:gd name="T5" fmla="*/ 0 h 773"/>
                <a:gd name="T6" fmla="*/ 0 w 340"/>
                <a:gd name="T7" fmla="*/ 0 h 773"/>
                <a:gd name="T8" fmla="*/ 0 60000 65536"/>
                <a:gd name="T9" fmla="*/ 0 60000 65536"/>
                <a:gd name="T10" fmla="*/ 0 60000 65536"/>
                <a:gd name="T11" fmla="*/ 0 60000 65536"/>
                <a:gd name="T12" fmla="*/ 0 w 340"/>
                <a:gd name="T13" fmla="*/ 0 h 773"/>
                <a:gd name="T14" fmla="*/ 340 w 340"/>
                <a:gd name="T15" fmla="*/ 773 h 773"/>
              </a:gdLst>
              <a:ahLst/>
              <a:cxnLst>
                <a:cxn ang="T8">
                  <a:pos x="T0" y="T1"/>
                </a:cxn>
                <a:cxn ang="T9">
                  <a:pos x="T2" y="T3"/>
                </a:cxn>
                <a:cxn ang="T10">
                  <a:pos x="T4" y="T5"/>
                </a:cxn>
                <a:cxn ang="T11">
                  <a:pos x="T6" y="T7"/>
                </a:cxn>
              </a:cxnLst>
              <a:rect l="T12" t="T13" r="T14" b="T15"/>
              <a:pathLst>
                <a:path w="340" h="773">
                  <a:moveTo>
                    <a:pt x="340" y="0"/>
                  </a:moveTo>
                  <a:lnTo>
                    <a:pt x="0" y="773"/>
                  </a:lnTo>
                  <a:lnTo>
                    <a:pt x="340" y="773"/>
                  </a:lnTo>
                  <a:lnTo>
                    <a:pt x="340" y="0"/>
                  </a:lnTo>
                  <a:close/>
                </a:path>
              </a:pathLst>
            </a:custGeom>
            <a:noFill/>
            <a:ln w="0">
              <a:solidFill>
                <a:srgbClr val="000000"/>
              </a:solidFill>
              <a:round/>
              <a:headEnd/>
              <a:tailEnd/>
            </a:ln>
          </p:spPr>
          <p:txBody>
            <a:bodyPr/>
            <a:lstStyle/>
            <a:p>
              <a:endParaRPr lang="it-IT"/>
            </a:p>
          </p:txBody>
        </p:sp>
        <p:sp>
          <p:nvSpPr>
            <p:cNvPr id="44" name="Freeform 96"/>
            <p:cNvSpPr>
              <a:spLocks/>
            </p:cNvSpPr>
            <p:nvPr/>
          </p:nvSpPr>
          <p:spPr bwMode="auto">
            <a:xfrm>
              <a:off x="1321" y="2348"/>
              <a:ext cx="48" cy="111"/>
            </a:xfrm>
            <a:custGeom>
              <a:avLst/>
              <a:gdLst>
                <a:gd name="T0" fmla="*/ 0 w 339"/>
                <a:gd name="T1" fmla="*/ 0 h 773"/>
                <a:gd name="T2" fmla="*/ 0 w 339"/>
                <a:gd name="T3" fmla="*/ 0 h 773"/>
                <a:gd name="T4" fmla="*/ 0 w 339"/>
                <a:gd name="T5" fmla="*/ 0 h 773"/>
                <a:gd name="T6" fmla="*/ 0 w 339"/>
                <a:gd name="T7" fmla="*/ 0 h 773"/>
                <a:gd name="T8" fmla="*/ 0 60000 65536"/>
                <a:gd name="T9" fmla="*/ 0 60000 65536"/>
                <a:gd name="T10" fmla="*/ 0 60000 65536"/>
                <a:gd name="T11" fmla="*/ 0 60000 65536"/>
                <a:gd name="T12" fmla="*/ 0 w 339"/>
                <a:gd name="T13" fmla="*/ 0 h 773"/>
                <a:gd name="T14" fmla="*/ 339 w 339"/>
                <a:gd name="T15" fmla="*/ 773 h 773"/>
              </a:gdLst>
              <a:ahLst/>
              <a:cxnLst>
                <a:cxn ang="T8">
                  <a:pos x="T0" y="T1"/>
                </a:cxn>
                <a:cxn ang="T9">
                  <a:pos x="T2" y="T3"/>
                </a:cxn>
                <a:cxn ang="T10">
                  <a:pos x="T4" y="T5"/>
                </a:cxn>
                <a:cxn ang="T11">
                  <a:pos x="T6" y="T7"/>
                </a:cxn>
              </a:cxnLst>
              <a:rect l="T12" t="T13" r="T14" b="T15"/>
              <a:pathLst>
                <a:path w="339" h="773">
                  <a:moveTo>
                    <a:pt x="0" y="0"/>
                  </a:moveTo>
                  <a:lnTo>
                    <a:pt x="0" y="773"/>
                  </a:lnTo>
                  <a:lnTo>
                    <a:pt x="339" y="773"/>
                  </a:lnTo>
                  <a:lnTo>
                    <a:pt x="0" y="0"/>
                  </a:lnTo>
                  <a:close/>
                </a:path>
              </a:pathLst>
            </a:custGeom>
            <a:solidFill>
              <a:srgbClr val="000000"/>
            </a:solidFill>
            <a:ln w="9525">
              <a:noFill/>
              <a:round/>
              <a:headEnd/>
              <a:tailEnd/>
            </a:ln>
          </p:spPr>
          <p:txBody>
            <a:bodyPr/>
            <a:lstStyle/>
            <a:p>
              <a:endParaRPr lang="it-IT"/>
            </a:p>
          </p:txBody>
        </p:sp>
        <p:sp>
          <p:nvSpPr>
            <p:cNvPr id="45" name="Freeform 97"/>
            <p:cNvSpPr>
              <a:spLocks/>
            </p:cNvSpPr>
            <p:nvPr/>
          </p:nvSpPr>
          <p:spPr bwMode="auto">
            <a:xfrm>
              <a:off x="1321" y="2348"/>
              <a:ext cx="48" cy="111"/>
            </a:xfrm>
            <a:custGeom>
              <a:avLst/>
              <a:gdLst>
                <a:gd name="T0" fmla="*/ 0 w 339"/>
                <a:gd name="T1" fmla="*/ 0 h 773"/>
                <a:gd name="T2" fmla="*/ 0 w 339"/>
                <a:gd name="T3" fmla="*/ 0 h 773"/>
                <a:gd name="T4" fmla="*/ 0 w 339"/>
                <a:gd name="T5" fmla="*/ 0 h 773"/>
                <a:gd name="T6" fmla="*/ 0 w 339"/>
                <a:gd name="T7" fmla="*/ 0 h 773"/>
                <a:gd name="T8" fmla="*/ 0 60000 65536"/>
                <a:gd name="T9" fmla="*/ 0 60000 65536"/>
                <a:gd name="T10" fmla="*/ 0 60000 65536"/>
                <a:gd name="T11" fmla="*/ 0 60000 65536"/>
                <a:gd name="T12" fmla="*/ 0 w 339"/>
                <a:gd name="T13" fmla="*/ 0 h 773"/>
                <a:gd name="T14" fmla="*/ 339 w 339"/>
                <a:gd name="T15" fmla="*/ 773 h 773"/>
              </a:gdLst>
              <a:ahLst/>
              <a:cxnLst>
                <a:cxn ang="T8">
                  <a:pos x="T0" y="T1"/>
                </a:cxn>
                <a:cxn ang="T9">
                  <a:pos x="T2" y="T3"/>
                </a:cxn>
                <a:cxn ang="T10">
                  <a:pos x="T4" y="T5"/>
                </a:cxn>
                <a:cxn ang="T11">
                  <a:pos x="T6" y="T7"/>
                </a:cxn>
              </a:cxnLst>
              <a:rect l="T12" t="T13" r="T14" b="T15"/>
              <a:pathLst>
                <a:path w="339" h="773">
                  <a:moveTo>
                    <a:pt x="0" y="0"/>
                  </a:moveTo>
                  <a:lnTo>
                    <a:pt x="0" y="773"/>
                  </a:lnTo>
                  <a:lnTo>
                    <a:pt x="339" y="773"/>
                  </a:lnTo>
                  <a:lnTo>
                    <a:pt x="0" y="0"/>
                  </a:lnTo>
                  <a:close/>
                </a:path>
              </a:pathLst>
            </a:custGeom>
            <a:noFill/>
            <a:ln w="0">
              <a:solidFill>
                <a:srgbClr val="000000"/>
              </a:solidFill>
              <a:round/>
              <a:headEnd/>
              <a:tailEnd/>
            </a:ln>
          </p:spPr>
          <p:txBody>
            <a:bodyPr/>
            <a:lstStyle/>
            <a:p>
              <a:endParaRPr lang="it-IT"/>
            </a:p>
          </p:txBody>
        </p:sp>
        <p:sp>
          <p:nvSpPr>
            <p:cNvPr id="46" name="Line 98"/>
            <p:cNvSpPr>
              <a:spLocks noChangeShapeType="1"/>
            </p:cNvSpPr>
            <p:nvPr/>
          </p:nvSpPr>
          <p:spPr bwMode="auto">
            <a:xfrm>
              <a:off x="2674" y="3414"/>
              <a:ext cx="1" cy="314"/>
            </a:xfrm>
            <a:prstGeom prst="line">
              <a:avLst/>
            </a:prstGeom>
            <a:noFill/>
            <a:ln w="0">
              <a:solidFill>
                <a:srgbClr val="000000"/>
              </a:solidFill>
              <a:round/>
              <a:headEnd/>
              <a:tailEnd/>
            </a:ln>
          </p:spPr>
          <p:txBody>
            <a:bodyPr/>
            <a:lstStyle/>
            <a:p>
              <a:endParaRPr lang="it-IT"/>
            </a:p>
          </p:txBody>
        </p:sp>
        <p:sp>
          <p:nvSpPr>
            <p:cNvPr id="47" name="Line 99"/>
            <p:cNvSpPr>
              <a:spLocks noChangeShapeType="1"/>
            </p:cNvSpPr>
            <p:nvPr/>
          </p:nvSpPr>
          <p:spPr bwMode="auto">
            <a:xfrm>
              <a:off x="3392" y="3092"/>
              <a:ext cx="1" cy="636"/>
            </a:xfrm>
            <a:prstGeom prst="line">
              <a:avLst/>
            </a:prstGeom>
            <a:noFill/>
            <a:ln w="0">
              <a:solidFill>
                <a:srgbClr val="000000"/>
              </a:solidFill>
              <a:round/>
              <a:headEnd/>
              <a:tailEnd/>
            </a:ln>
          </p:spPr>
          <p:txBody>
            <a:bodyPr/>
            <a:lstStyle/>
            <a:p>
              <a:endParaRPr lang="it-IT"/>
            </a:p>
          </p:txBody>
        </p:sp>
        <p:sp>
          <p:nvSpPr>
            <p:cNvPr id="48" name="Line 100"/>
            <p:cNvSpPr>
              <a:spLocks noChangeShapeType="1"/>
            </p:cNvSpPr>
            <p:nvPr/>
          </p:nvSpPr>
          <p:spPr bwMode="auto">
            <a:xfrm>
              <a:off x="3892" y="2778"/>
              <a:ext cx="1" cy="406"/>
            </a:xfrm>
            <a:prstGeom prst="line">
              <a:avLst/>
            </a:prstGeom>
            <a:noFill/>
            <a:ln w="0">
              <a:solidFill>
                <a:srgbClr val="000000"/>
              </a:solidFill>
              <a:round/>
              <a:headEnd/>
              <a:tailEnd/>
            </a:ln>
          </p:spPr>
          <p:txBody>
            <a:bodyPr/>
            <a:lstStyle/>
            <a:p>
              <a:endParaRPr lang="it-IT"/>
            </a:p>
          </p:txBody>
        </p:sp>
        <p:sp>
          <p:nvSpPr>
            <p:cNvPr id="49" name="Rectangle 101"/>
            <p:cNvSpPr>
              <a:spLocks noChangeArrowheads="1"/>
            </p:cNvSpPr>
            <p:nvPr/>
          </p:nvSpPr>
          <p:spPr bwMode="auto">
            <a:xfrm>
              <a:off x="2677" y="3782"/>
              <a:ext cx="36" cy="81"/>
            </a:xfrm>
            <a:prstGeom prst="rect">
              <a:avLst/>
            </a:prstGeom>
            <a:noFill/>
            <a:ln w="9525">
              <a:noFill/>
              <a:miter lim="800000"/>
              <a:headEnd/>
              <a:tailEnd/>
            </a:ln>
          </p:spPr>
          <p:txBody>
            <a:bodyPr wrap="none" lIns="0" tIns="0" rIns="0" bIns="0">
              <a:spAutoFit/>
            </a:bodyPr>
            <a:lstStyle/>
            <a:p>
              <a:r>
                <a:rPr lang="en-US" altLang="it-IT" sz="800">
                  <a:solidFill>
                    <a:srgbClr val="000000"/>
                  </a:solidFill>
                  <a:latin typeface="Times New Roman" pitchFamily="18" charset="0"/>
                </a:rPr>
                <a:t>1</a:t>
              </a:r>
              <a:endParaRPr lang="en-US" altLang="it-IT"/>
            </a:p>
          </p:txBody>
        </p:sp>
        <p:sp>
          <p:nvSpPr>
            <p:cNvPr id="50" name="Rectangle 102"/>
            <p:cNvSpPr>
              <a:spLocks noChangeArrowheads="1"/>
            </p:cNvSpPr>
            <p:nvPr/>
          </p:nvSpPr>
          <p:spPr bwMode="auto">
            <a:xfrm>
              <a:off x="3405" y="3789"/>
              <a:ext cx="36" cy="81"/>
            </a:xfrm>
            <a:prstGeom prst="rect">
              <a:avLst/>
            </a:prstGeom>
            <a:noFill/>
            <a:ln w="9525">
              <a:noFill/>
              <a:miter lim="800000"/>
              <a:headEnd/>
              <a:tailEnd/>
            </a:ln>
          </p:spPr>
          <p:txBody>
            <a:bodyPr wrap="none" lIns="0" tIns="0" rIns="0" bIns="0">
              <a:spAutoFit/>
            </a:bodyPr>
            <a:lstStyle/>
            <a:p>
              <a:r>
                <a:rPr lang="en-US" altLang="it-IT" sz="800">
                  <a:solidFill>
                    <a:srgbClr val="000000"/>
                  </a:solidFill>
                  <a:latin typeface="Times New Roman" pitchFamily="18" charset="0"/>
                </a:rPr>
                <a:t>2</a:t>
              </a:r>
              <a:endParaRPr lang="en-US" altLang="it-IT"/>
            </a:p>
          </p:txBody>
        </p:sp>
        <p:sp>
          <p:nvSpPr>
            <p:cNvPr id="51" name="Rectangle 103"/>
            <p:cNvSpPr>
              <a:spLocks noChangeArrowheads="1"/>
            </p:cNvSpPr>
            <p:nvPr/>
          </p:nvSpPr>
          <p:spPr bwMode="auto">
            <a:xfrm>
              <a:off x="3349" y="3744"/>
              <a:ext cx="33" cy="132"/>
            </a:xfrm>
            <a:prstGeom prst="rect">
              <a:avLst/>
            </a:prstGeom>
            <a:noFill/>
            <a:ln w="9525">
              <a:noFill/>
              <a:miter lim="800000"/>
              <a:headEnd/>
              <a:tailEnd/>
            </a:ln>
          </p:spPr>
          <p:txBody>
            <a:bodyPr wrap="none" lIns="0" tIns="0" rIns="0" bIns="0">
              <a:spAutoFit/>
            </a:bodyPr>
            <a:lstStyle/>
            <a:p>
              <a:r>
                <a:rPr lang="en-US" altLang="it-IT" sz="1300">
                  <a:solidFill>
                    <a:srgbClr val="000000"/>
                  </a:solidFill>
                  <a:latin typeface="Times New Roman" pitchFamily="18" charset="0"/>
                </a:rPr>
                <a:t>t</a:t>
              </a:r>
              <a:endParaRPr lang="en-US" altLang="it-IT"/>
            </a:p>
          </p:txBody>
        </p:sp>
        <p:sp>
          <p:nvSpPr>
            <p:cNvPr id="52" name="Rectangle 104"/>
            <p:cNvSpPr>
              <a:spLocks noChangeArrowheads="1"/>
            </p:cNvSpPr>
            <p:nvPr/>
          </p:nvSpPr>
          <p:spPr bwMode="auto">
            <a:xfrm>
              <a:off x="3861" y="3744"/>
              <a:ext cx="32" cy="132"/>
            </a:xfrm>
            <a:prstGeom prst="rect">
              <a:avLst/>
            </a:prstGeom>
            <a:noFill/>
            <a:ln w="9525">
              <a:noFill/>
              <a:miter lim="800000"/>
              <a:headEnd/>
              <a:tailEnd/>
            </a:ln>
          </p:spPr>
          <p:txBody>
            <a:bodyPr wrap="none" lIns="0" tIns="0" rIns="0" bIns="0">
              <a:spAutoFit/>
            </a:bodyPr>
            <a:lstStyle/>
            <a:p>
              <a:r>
                <a:rPr lang="en-US" altLang="it-IT" sz="1300">
                  <a:solidFill>
                    <a:srgbClr val="000000"/>
                  </a:solidFill>
                  <a:latin typeface="Times New Roman" pitchFamily="18" charset="0"/>
                </a:rPr>
                <a:t>t</a:t>
              </a:r>
              <a:endParaRPr lang="en-US" altLang="it-IT"/>
            </a:p>
          </p:txBody>
        </p:sp>
        <p:sp>
          <p:nvSpPr>
            <p:cNvPr id="53" name="Rectangle 105"/>
            <p:cNvSpPr>
              <a:spLocks noChangeArrowheads="1"/>
            </p:cNvSpPr>
            <p:nvPr/>
          </p:nvSpPr>
          <p:spPr bwMode="auto">
            <a:xfrm>
              <a:off x="3907" y="3778"/>
              <a:ext cx="35" cy="81"/>
            </a:xfrm>
            <a:prstGeom prst="rect">
              <a:avLst/>
            </a:prstGeom>
            <a:noFill/>
            <a:ln w="9525">
              <a:noFill/>
              <a:miter lim="800000"/>
              <a:headEnd/>
              <a:tailEnd/>
            </a:ln>
          </p:spPr>
          <p:txBody>
            <a:bodyPr wrap="none" lIns="0" tIns="0" rIns="0" bIns="0">
              <a:spAutoFit/>
            </a:bodyPr>
            <a:lstStyle/>
            <a:p>
              <a:r>
                <a:rPr lang="en-US" altLang="it-IT" sz="800">
                  <a:solidFill>
                    <a:srgbClr val="000000"/>
                  </a:solidFill>
                  <a:latin typeface="Times New Roman" pitchFamily="18" charset="0"/>
                </a:rPr>
                <a:t>3</a:t>
              </a:r>
              <a:endParaRPr lang="en-US" altLang="it-IT"/>
            </a:p>
          </p:txBody>
        </p:sp>
        <p:sp>
          <p:nvSpPr>
            <p:cNvPr id="54" name="Line 106"/>
            <p:cNvSpPr>
              <a:spLocks noChangeShapeType="1"/>
            </p:cNvSpPr>
            <p:nvPr/>
          </p:nvSpPr>
          <p:spPr bwMode="auto">
            <a:xfrm>
              <a:off x="3892" y="3322"/>
              <a:ext cx="1" cy="406"/>
            </a:xfrm>
            <a:prstGeom prst="line">
              <a:avLst/>
            </a:prstGeom>
            <a:noFill/>
            <a:ln w="0">
              <a:solidFill>
                <a:srgbClr val="000000"/>
              </a:solidFill>
              <a:round/>
              <a:headEnd/>
              <a:tailEnd/>
            </a:ln>
          </p:spPr>
          <p:txBody>
            <a:bodyPr/>
            <a:lstStyle/>
            <a:p>
              <a:endParaRPr lang="it-IT"/>
            </a:p>
          </p:txBody>
        </p:sp>
        <p:sp>
          <p:nvSpPr>
            <p:cNvPr id="55" name="Line 107"/>
            <p:cNvSpPr>
              <a:spLocks noChangeShapeType="1"/>
            </p:cNvSpPr>
            <p:nvPr/>
          </p:nvSpPr>
          <p:spPr bwMode="auto">
            <a:xfrm flipH="1">
              <a:off x="4343" y="3728"/>
              <a:ext cx="112" cy="50"/>
            </a:xfrm>
            <a:prstGeom prst="line">
              <a:avLst/>
            </a:prstGeom>
            <a:noFill/>
            <a:ln w="0">
              <a:solidFill>
                <a:srgbClr val="000000"/>
              </a:solidFill>
              <a:round/>
              <a:headEnd/>
              <a:tailEnd/>
            </a:ln>
          </p:spPr>
          <p:txBody>
            <a:bodyPr/>
            <a:lstStyle/>
            <a:p>
              <a:endParaRPr lang="it-IT"/>
            </a:p>
          </p:txBody>
        </p:sp>
        <p:sp>
          <p:nvSpPr>
            <p:cNvPr id="56" name="Rectangle 108"/>
            <p:cNvSpPr>
              <a:spLocks noChangeArrowheads="1"/>
            </p:cNvSpPr>
            <p:nvPr/>
          </p:nvSpPr>
          <p:spPr bwMode="auto">
            <a:xfrm>
              <a:off x="4192" y="3839"/>
              <a:ext cx="330" cy="132"/>
            </a:xfrm>
            <a:prstGeom prst="rect">
              <a:avLst/>
            </a:prstGeom>
            <a:noFill/>
            <a:ln w="9525">
              <a:noFill/>
              <a:miter lim="800000"/>
              <a:headEnd/>
              <a:tailEnd/>
            </a:ln>
          </p:spPr>
          <p:txBody>
            <a:bodyPr wrap="none" lIns="0" tIns="0" rIns="0" bIns="0">
              <a:spAutoFit/>
            </a:bodyPr>
            <a:lstStyle/>
            <a:p>
              <a:r>
                <a:rPr lang="en-US" altLang="it-IT" sz="1300">
                  <a:solidFill>
                    <a:srgbClr val="000000"/>
                  </a:solidFill>
                  <a:latin typeface="Times New Roman" pitchFamily="18" charset="0"/>
                </a:rPr>
                <a:t>Tempo</a:t>
              </a:r>
              <a:endParaRPr lang="en-US" altLang="it-IT"/>
            </a:p>
          </p:txBody>
        </p:sp>
        <p:sp>
          <p:nvSpPr>
            <p:cNvPr id="57" name="Line 109"/>
            <p:cNvSpPr>
              <a:spLocks noChangeShapeType="1"/>
            </p:cNvSpPr>
            <p:nvPr/>
          </p:nvSpPr>
          <p:spPr bwMode="auto">
            <a:xfrm flipH="1" flipV="1">
              <a:off x="4343" y="3677"/>
              <a:ext cx="112" cy="51"/>
            </a:xfrm>
            <a:prstGeom prst="line">
              <a:avLst/>
            </a:prstGeom>
            <a:noFill/>
            <a:ln w="0">
              <a:solidFill>
                <a:srgbClr val="000000"/>
              </a:solidFill>
              <a:round/>
              <a:headEnd/>
              <a:tailEnd/>
            </a:ln>
          </p:spPr>
          <p:txBody>
            <a:bodyPr/>
            <a:lstStyle/>
            <a:p>
              <a:endParaRPr lang="it-IT"/>
            </a:p>
          </p:txBody>
        </p:sp>
        <p:sp>
          <p:nvSpPr>
            <p:cNvPr id="58" name="Line 110"/>
            <p:cNvSpPr>
              <a:spLocks noChangeShapeType="1"/>
            </p:cNvSpPr>
            <p:nvPr/>
          </p:nvSpPr>
          <p:spPr bwMode="auto">
            <a:xfrm>
              <a:off x="4343" y="3677"/>
              <a:ext cx="1" cy="101"/>
            </a:xfrm>
            <a:prstGeom prst="line">
              <a:avLst/>
            </a:prstGeom>
            <a:noFill/>
            <a:ln w="0">
              <a:solidFill>
                <a:srgbClr val="000000"/>
              </a:solidFill>
              <a:round/>
              <a:headEnd/>
              <a:tailEnd/>
            </a:ln>
          </p:spPr>
          <p:txBody>
            <a:bodyPr/>
            <a:lstStyle/>
            <a:p>
              <a:endParaRPr lang="it-IT"/>
            </a:p>
          </p:txBody>
        </p:sp>
        <p:sp>
          <p:nvSpPr>
            <p:cNvPr id="59" name="Freeform 111"/>
            <p:cNvSpPr>
              <a:spLocks/>
            </p:cNvSpPr>
            <p:nvPr/>
          </p:nvSpPr>
          <p:spPr bwMode="auto">
            <a:xfrm>
              <a:off x="4343" y="3677"/>
              <a:ext cx="112" cy="51"/>
            </a:xfrm>
            <a:custGeom>
              <a:avLst/>
              <a:gdLst>
                <a:gd name="T0" fmla="*/ 0 w 782"/>
                <a:gd name="T1" fmla="*/ 0 h 352"/>
                <a:gd name="T2" fmla="*/ 0 w 782"/>
                <a:gd name="T3" fmla="*/ 0 h 352"/>
                <a:gd name="T4" fmla="*/ 0 w 782"/>
                <a:gd name="T5" fmla="*/ 0 h 352"/>
                <a:gd name="T6" fmla="*/ 0 w 782"/>
                <a:gd name="T7" fmla="*/ 0 h 352"/>
                <a:gd name="T8" fmla="*/ 0 60000 65536"/>
                <a:gd name="T9" fmla="*/ 0 60000 65536"/>
                <a:gd name="T10" fmla="*/ 0 60000 65536"/>
                <a:gd name="T11" fmla="*/ 0 60000 65536"/>
                <a:gd name="T12" fmla="*/ 0 w 782"/>
                <a:gd name="T13" fmla="*/ 0 h 352"/>
                <a:gd name="T14" fmla="*/ 782 w 782"/>
                <a:gd name="T15" fmla="*/ 352 h 352"/>
              </a:gdLst>
              <a:ahLst/>
              <a:cxnLst>
                <a:cxn ang="T8">
                  <a:pos x="T0" y="T1"/>
                </a:cxn>
                <a:cxn ang="T9">
                  <a:pos x="T2" y="T3"/>
                </a:cxn>
                <a:cxn ang="T10">
                  <a:pos x="T4" y="T5"/>
                </a:cxn>
                <a:cxn ang="T11">
                  <a:pos x="T6" y="T7"/>
                </a:cxn>
              </a:cxnLst>
              <a:rect l="T12" t="T13" r="T14" b="T15"/>
              <a:pathLst>
                <a:path w="782" h="352">
                  <a:moveTo>
                    <a:pt x="0" y="0"/>
                  </a:moveTo>
                  <a:lnTo>
                    <a:pt x="0" y="352"/>
                  </a:lnTo>
                  <a:lnTo>
                    <a:pt x="782" y="352"/>
                  </a:lnTo>
                  <a:lnTo>
                    <a:pt x="0" y="0"/>
                  </a:lnTo>
                  <a:close/>
                </a:path>
              </a:pathLst>
            </a:custGeom>
            <a:solidFill>
              <a:srgbClr val="000000"/>
            </a:solidFill>
            <a:ln w="9525">
              <a:noFill/>
              <a:round/>
              <a:headEnd/>
              <a:tailEnd/>
            </a:ln>
          </p:spPr>
          <p:txBody>
            <a:bodyPr/>
            <a:lstStyle/>
            <a:p>
              <a:endParaRPr lang="it-IT"/>
            </a:p>
          </p:txBody>
        </p:sp>
        <p:sp>
          <p:nvSpPr>
            <p:cNvPr id="60" name="Freeform 112"/>
            <p:cNvSpPr>
              <a:spLocks/>
            </p:cNvSpPr>
            <p:nvPr/>
          </p:nvSpPr>
          <p:spPr bwMode="auto">
            <a:xfrm>
              <a:off x="4343" y="3677"/>
              <a:ext cx="112" cy="51"/>
            </a:xfrm>
            <a:custGeom>
              <a:avLst/>
              <a:gdLst>
                <a:gd name="T0" fmla="*/ 0 w 782"/>
                <a:gd name="T1" fmla="*/ 0 h 352"/>
                <a:gd name="T2" fmla="*/ 0 w 782"/>
                <a:gd name="T3" fmla="*/ 0 h 352"/>
                <a:gd name="T4" fmla="*/ 0 w 782"/>
                <a:gd name="T5" fmla="*/ 0 h 352"/>
                <a:gd name="T6" fmla="*/ 0 w 782"/>
                <a:gd name="T7" fmla="*/ 0 h 352"/>
                <a:gd name="T8" fmla="*/ 0 60000 65536"/>
                <a:gd name="T9" fmla="*/ 0 60000 65536"/>
                <a:gd name="T10" fmla="*/ 0 60000 65536"/>
                <a:gd name="T11" fmla="*/ 0 60000 65536"/>
                <a:gd name="T12" fmla="*/ 0 w 782"/>
                <a:gd name="T13" fmla="*/ 0 h 352"/>
                <a:gd name="T14" fmla="*/ 782 w 782"/>
                <a:gd name="T15" fmla="*/ 352 h 352"/>
              </a:gdLst>
              <a:ahLst/>
              <a:cxnLst>
                <a:cxn ang="T8">
                  <a:pos x="T0" y="T1"/>
                </a:cxn>
                <a:cxn ang="T9">
                  <a:pos x="T2" y="T3"/>
                </a:cxn>
                <a:cxn ang="T10">
                  <a:pos x="T4" y="T5"/>
                </a:cxn>
                <a:cxn ang="T11">
                  <a:pos x="T6" y="T7"/>
                </a:cxn>
              </a:cxnLst>
              <a:rect l="T12" t="T13" r="T14" b="T15"/>
              <a:pathLst>
                <a:path w="782" h="352">
                  <a:moveTo>
                    <a:pt x="0" y="0"/>
                  </a:moveTo>
                  <a:lnTo>
                    <a:pt x="0" y="352"/>
                  </a:lnTo>
                  <a:lnTo>
                    <a:pt x="782" y="352"/>
                  </a:lnTo>
                  <a:lnTo>
                    <a:pt x="0" y="0"/>
                  </a:lnTo>
                  <a:close/>
                </a:path>
              </a:pathLst>
            </a:custGeom>
            <a:noFill/>
            <a:ln w="0">
              <a:solidFill>
                <a:srgbClr val="000000"/>
              </a:solidFill>
              <a:round/>
              <a:headEnd/>
              <a:tailEnd/>
            </a:ln>
          </p:spPr>
          <p:txBody>
            <a:bodyPr/>
            <a:lstStyle/>
            <a:p>
              <a:endParaRPr lang="it-IT"/>
            </a:p>
          </p:txBody>
        </p:sp>
        <p:sp>
          <p:nvSpPr>
            <p:cNvPr id="61" name="Freeform 113"/>
            <p:cNvSpPr>
              <a:spLocks/>
            </p:cNvSpPr>
            <p:nvPr/>
          </p:nvSpPr>
          <p:spPr bwMode="auto">
            <a:xfrm>
              <a:off x="4343" y="3728"/>
              <a:ext cx="112" cy="50"/>
            </a:xfrm>
            <a:custGeom>
              <a:avLst/>
              <a:gdLst>
                <a:gd name="T0" fmla="*/ 0 w 782"/>
                <a:gd name="T1" fmla="*/ 0 h 353"/>
                <a:gd name="T2" fmla="*/ 0 w 782"/>
                <a:gd name="T3" fmla="*/ 0 h 353"/>
                <a:gd name="T4" fmla="*/ 0 w 782"/>
                <a:gd name="T5" fmla="*/ 0 h 353"/>
                <a:gd name="T6" fmla="*/ 0 w 782"/>
                <a:gd name="T7" fmla="*/ 0 h 353"/>
                <a:gd name="T8" fmla="*/ 0 60000 65536"/>
                <a:gd name="T9" fmla="*/ 0 60000 65536"/>
                <a:gd name="T10" fmla="*/ 0 60000 65536"/>
                <a:gd name="T11" fmla="*/ 0 60000 65536"/>
                <a:gd name="T12" fmla="*/ 0 w 782"/>
                <a:gd name="T13" fmla="*/ 0 h 353"/>
                <a:gd name="T14" fmla="*/ 782 w 782"/>
                <a:gd name="T15" fmla="*/ 353 h 353"/>
              </a:gdLst>
              <a:ahLst/>
              <a:cxnLst>
                <a:cxn ang="T8">
                  <a:pos x="T0" y="T1"/>
                </a:cxn>
                <a:cxn ang="T9">
                  <a:pos x="T2" y="T3"/>
                </a:cxn>
                <a:cxn ang="T10">
                  <a:pos x="T4" y="T5"/>
                </a:cxn>
                <a:cxn ang="T11">
                  <a:pos x="T6" y="T7"/>
                </a:cxn>
              </a:cxnLst>
              <a:rect l="T12" t="T13" r="T14" b="T15"/>
              <a:pathLst>
                <a:path w="782" h="353">
                  <a:moveTo>
                    <a:pt x="0" y="0"/>
                  </a:moveTo>
                  <a:lnTo>
                    <a:pt x="0" y="353"/>
                  </a:lnTo>
                  <a:lnTo>
                    <a:pt x="782" y="0"/>
                  </a:lnTo>
                  <a:lnTo>
                    <a:pt x="0" y="0"/>
                  </a:lnTo>
                  <a:close/>
                </a:path>
              </a:pathLst>
            </a:custGeom>
            <a:solidFill>
              <a:srgbClr val="000000"/>
            </a:solidFill>
            <a:ln w="9525">
              <a:noFill/>
              <a:round/>
              <a:headEnd/>
              <a:tailEnd/>
            </a:ln>
          </p:spPr>
          <p:txBody>
            <a:bodyPr/>
            <a:lstStyle/>
            <a:p>
              <a:endParaRPr lang="it-IT"/>
            </a:p>
          </p:txBody>
        </p:sp>
        <p:sp>
          <p:nvSpPr>
            <p:cNvPr id="62" name="Freeform 114"/>
            <p:cNvSpPr>
              <a:spLocks/>
            </p:cNvSpPr>
            <p:nvPr/>
          </p:nvSpPr>
          <p:spPr bwMode="auto">
            <a:xfrm>
              <a:off x="4343" y="3728"/>
              <a:ext cx="112" cy="50"/>
            </a:xfrm>
            <a:custGeom>
              <a:avLst/>
              <a:gdLst>
                <a:gd name="T0" fmla="*/ 0 w 782"/>
                <a:gd name="T1" fmla="*/ 0 h 353"/>
                <a:gd name="T2" fmla="*/ 0 w 782"/>
                <a:gd name="T3" fmla="*/ 0 h 353"/>
                <a:gd name="T4" fmla="*/ 0 w 782"/>
                <a:gd name="T5" fmla="*/ 0 h 353"/>
                <a:gd name="T6" fmla="*/ 0 w 782"/>
                <a:gd name="T7" fmla="*/ 0 h 353"/>
                <a:gd name="T8" fmla="*/ 0 60000 65536"/>
                <a:gd name="T9" fmla="*/ 0 60000 65536"/>
                <a:gd name="T10" fmla="*/ 0 60000 65536"/>
                <a:gd name="T11" fmla="*/ 0 60000 65536"/>
                <a:gd name="T12" fmla="*/ 0 w 782"/>
                <a:gd name="T13" fmla="*/ 0 h 353"/>
                <a:gd name="T14" fmla="*/ 782 w 782"/>
                <a:gd name="T15" fmla="*/ 353 h 353"/>
              </a:gdLst>
              <a:ahLst/>
              <a:cxnLst>
                <a:cxn ang="T8">
                  <a:pos x="T0" y="T1"/>
                </a:cxn>
                <a:cxn ang="T9">
                  <a:pos x="T2" y="T3"/>
                </a:cxn>
                <a:cxn ang="T10">
                  <a:pos x="T4" y="T5"/>
                </a:cxn>
                <a:cxn ang="T11">
                  <a:pos x="T6" y="T7"/>
                </a:cxn>
              </a:cxnLst>
              <a:rect l="T12" t="T13" r="T14" b="T15"/>
              <a:pathLst>
                <a:path w="782" h="353">
                  <a:moveTo>
                    <a:pt x="0" y="0"/>
                  </a:moveTo>
                  <a:lnTo>
                    <a:pt x="0" y="353"/>
                  </a:lnTo>
                  <a:lnTo>
                    <a:pt x="782" y="0"/>
                  </a:lnTo>
                  <a:lnTo>
                    <a:pt x="0" y="0"/>
                  </a:lnTo>
                  <a:close/>
                </a:path>
              </a:pathLst>
            </a:custGeom>
            <a:noFill/>
            <a:ln w="0">
              <a:solidFill>
                <a:srgbClr val="000000"/>
              </a:solidFill>
              <a:round/>
              <a:headEnd/>
              <a:tailEnd/>
            </a:ln>
          </p:spPr>
          <p:txBody>
            <a:bodyPr/>
            <a:lstStyle/>
            <a:p>
              <a:endParaRPr lang="it-IT"/>
            </a:p>
          </p:txBody>
        </p:sp>
        <p:sp>
          <p:nvSpPr>
            <p:cNvPr id="63" name="Freeform 115"/>
            <p:cNvSpPr>
              <a:spLocks/>
            </p:cNvSpPr>
            <p:nvPr/>
          </p:nvSpPr>
          <p:spPr bwMode="auto">
            <a:xfrm>
              <a:off x="4343" y="3728"/>
              <a:ext cx="37" cy="50"/>
            </a:xfrm>
            <a:custGeom>
              <a:avLst/>
              <a:gdLst>
                <a:gd name="T0" fmla="*/ 0 w 260"/>
                <a:gd name="T1" fmla="*/ 0 h 353"/>
                <a:gd name="T2" fmla="*/ 0 w 260"/>
                <a:gd name="T3" fmla="*/ 0 h 353"/>
                <a:gd name="T4" fmla="*/ 0 w 260"/>
                <a:gd name="T5" fmla="*/ 0 h 353"/>
                <a:gd name="T6" fmla="*/ 0 w 260"/>
                <a:gd name="T7" fmla="*/ 0 h 353"/>
                <a:gd name="T8" fmla="*/ 0 60000 65536"/>
                <a:gd name="T9" fmla="*/ 0 60000 65536"/>
                <a:gd name="T10" fmla="*/ 0 60000 65536"/>
                <a:gd name="T11" fmla="*/ 0 60000 65536"/>
                <a:gd name="T12" fmla="*/ 0 w 260"/>
                <a:gd name="T13" fmla="*/ 0 h 353"/>
                <a:gd name="T14" fmla="*/ 260 w 260"/>
                <a:gd name="T15" fmla="*/ 353 h 353"/>
              </a:gdLst>
              <a:ahLst/>
              <a:cxnLst>
                <a:cxn ang="T8">
                  <a:pos x="T0" y="T1"/>
                </a:cxn>
                <a:cxn ang="T9">
                  <a:pos x="T2" y="T3"/>
                </a:cxn>
                <a:cxn ang="T10">
                  <a:pos x="T4" y="T5"/>
                </a:cxn>
                <a:cxn ang="T11">
                  <a:pos x="T6" y="T7"/>
                </a:cxn>
              </a:cxnLst>
              <a:rect l="T12" t="T13" r="T14" b="T15"/>
              <a:pathLst>
                <a:path w="260" h="353">
                  <a:moveTo>
                    <a:pt x="260" y="118"/>
                  </a:moveTo>
                  <a:lnTo>
                    <a:pt x="0" y="0"/>
                  </a:lnTo>
                  <a:lnTo>
                    <a:pt x="0" y="353"/>
                  </a:lnTo>
                  <a:lnTo>
                    <a:pt x="260" y="118"/>
                  </a:lnTo>
                  <a:close/>
                </a:path>
              </a:pathLst>
            </a:custGeom>
            <a:solidFill>
              <a:srgbClr val="000000"/>
            </a:solidFill>
            <a:ln w="9525">
              <a:noFill/>
              <a:round/>
              <a:headEnd/>
              <a:tailEnd/>
            </a:ln>
          </p:spPr>
          <p:txBody>
            <a:bodyPr/>
            <a:lstStyle/>
            <a:p>
              <a:endParaRPr lang="it-IT"/>
            </a:p>
          </p:txBody>
        </p:sp>
        <p:sp>
          <p:nvSpPr>
            <p:cNvPr id="64" name="Freeform 116"/>
            <p:cNvSpPr>
              <a:spLocks/>
            </p:cNvSpPr>
            <p:nvPr/>
          </p:nvSpPr>
          <p:spPr bwMode="auto">
            <a:xfrm>
              <a:off x="4343" y="3728"/>
              <a:ext cx="37" cy="50"/>
            </a:xfrm>
            <a:custGeom>
              <a:avLst/>
              <a:gdLst>
                <a:gd name="T0" fmla="*/ 0 w 260"/>
                <a:gd name="T1" fmla="*/ 0 h 353"/>
                <a:gd name="T2" fmla="*/ 0 w 260"/>
                <a:gd name="T3" fmla="*/ 0 h 353"/>
                <a:gd name="T4" fmla="*/ 0 w 260"/>
                <a:gd name="T5" fmla="*/ 0 h 353"/>
                <a:gd name="T6" fmla="*/ 0 w 260"/>
                <a:gd name="T7" fmla="*/ 0 h 353"/>
                <a:gd name="T8" fmla="*/ 0 60000 65536"/>
                <a:gd name="T9" fmla="*/ 0 60000 65536"/>
                <a:gd name="T10" fmla="*/ 0 60000 65536"/>
                <a:gd name="T11" fmla="*/ 0 60000 65536"/>
                <a:gd name="T12" fmla="*/ 0 w 260"/>
                <a:gd name="T13" fmla="*/ 0 h 353"/>
                <a:gd name="T14" fmla="*/ 260 w 260"/>
                <a:gd name="T15" fmla="*/ 353 h 353"/>
              </a:gdLst>
              <a:ahLst/>
              <a:cxnLst>
                <a:cxn ang="T8">
                  <a:pos x="T0" y="T1"/>
                </a:cxn>
                <a:cxn ang="T9">
                  <a:pos x="T2" y="T3"/>
                </a:cxn>
                <a:cxn ang="T10">
                  <a:pos x="T4" y="T5"/>
                </a:cxn>
                <a:cxn ang="T11">
                  <a:pos x="T6" y="T7"/>
                </a:cxn>
              </a:cxnLst>
              <a:rect l="T12" t="T13" r="T14" b="T15"/>
              <a:pathLst>
                <a:path w="260" h="353">
                  <a:moveTo>
                    <a:pt x="260" y="118"/>
                  </a:moveTo>
                  <a:lnTo>
                    <a:pt x="0" y="0"/>
                  </a:lnTo>
                  <a:lnTo>
                    <a:pt x="0" y="353"/>
                  </a:lnTo>
                  <a:lnTo>
                    <a:pt x="260" y="118"/>
                  </a:lnTo>
                  <a:close/>
                </a:path>
              </a:pathLst>
            </a:custGeom>
            <a:noFill/>
            <a:ln w="0">
              <a:solidFill>
                <a:srgbClr val="000000"/>
              </a:solidFill>
              <a:round/>
              <a:headEnd/>
              <a:tailEnd/>
            </a:ln>
          </p:spPr>
          <p:txBody>
            <a:bodyPr/>
            <a:lstStyle/>
            <a:p>
              <a:endParaRPr lang="it-IT"/>
            </a:p>
          </p:txBody>
        </p:sp>
        <p:sp>
          <p:nvSpPr>
            <p:cNvPr id="65" name="Freeform 117"/>
            <p:cNvSpPr>
              <a:spLocks/>
            </p:cNvSpPr>
            <p:nvPr/>
          </p:nvSpPr>
          <p:spPr bwMode="auto">
            <a:xfrm>
              <a:off x="4343" y="3728"/>
              <a:ext cx="112" cy="50"/>
            </a:xfrm>
            <a:custGeom>
              <a:avLst/>
              <a:gdLst>
                <a:gd name="T0" fmla="*/ 0 w 782"/>
                <a:gd name="T1" fmla="*/ 0 h 353"/>
                <a:gd name="T2" fmla="*/ 0 w 782"/>
                <a:gd name="T3" fmla="*/ 0 h 353"/>
                <a:gd name="T4" fmla="*/ 0 w 782"/>
                <a:gd name="T5" fmla="*/ 0 h 353"/>
                <a:gd name="T6" fmla="*/ 0 w 782"/>
                <a:gd name="T7" fmla="*/ 0 h 353"/>
                <a:gd name="T8" fmla="*/ 0 60000 65536"/>
                <a:gd name="T9" fmla="*/ 0 60000 65536"/>
                <a:gd name="T10" fmla="*/ 0 60000 65536"/>
                <a:gd name="T11" fmla="*/ 0 60000 65536"/>
                <a:gd name="T12" fmla="*/ 0 w 782"/>
                <a:gd name="T13" fmla="*/ 0 h 353"/>
                <a:gd name="T14" fmla="*/ 782 w 782"/>
                <a:gd name="T15" fmla="*/ 353 h 353"/>
              </a:gdLst>
              <a:ahLst/>
              <a:cxnLst>
                <a:cxn ang="T8">
                  <a:pos x="T0" y="T1"/>
                </a:cxn>
                <a:cxn ang="T9">
                  <a:pos x="T2" y="T3"/>
                </a:cxn>
                <a:cxn ang="T10">
                  <a:pos x="T4" y="T5"/>
                </a:cxn>
                <a:cxn ang="T11">
                  <a:pos x="T6" y="T7"/>
                </a:cxn>
              </a:cxnLst>
              <a:rect l="T12" t="T13" r="T14" b="T15"/>
              <a:pathLst>
                <a:path w="782" h="353">
                  <a:moveTo>
                    <a:pt x="260" y="118"/>
                  </a:moveTo>
                  <a:lnTo>
                    <a:pt x="0" y="353"/>
                  </a:lnTo>
                  <a:lnTo>
                    <a:pt x="782" y="0"/>
                  </a:lnTo>
                  <a:lnTo>
                    <a:pt x="260" y="118"/>
                  </a:lnTo>
                  <a:close/>
                </a:path>
              </a:pathLst>
            </a:custGeom>
            <a:solidFill>
              <a:srgbClr val="000000"/>
            </a:solidFill>
            <a:ln w="9525">
              <a:noFill/>
              <a:round/>
              <a:headEnd/>
              <a:tailEnd/>
            </a:ln>
          </p:spPr>
          <p:txBody>
            <a:bodyPr/>
            <a:lstStyle/>
            <a:p>
              <a:endParaRPr lang="it-IT"/>
            </a:p>
          </p:txBody>
        </p:sp>
        <p:sp>
          <p:nvSpPr>
            <p:cNvPr id="66" name="Freeform 118"/>
            <p:cNvSpPr>
              <a:spLocks/>
            </p:cNvSpPr>
            <p:nvPr/>
          </p:nvSpPr>
          <p:spPr bwMode="auto">
            <a:xfrm>
              <a:off x="4343" y="3728"/>
              <a:ext cx="112" cy="50"/>
            </a:xfrm>
            <a:custGeom>
              <a:avLst/>
              <a:gdLst>
                <a:gd name="T0" fmla="*/ 0 w 782"/>
                <a:gd name="T1" fmla="*/ 0 h 353"/>
                <a:gd name="T2" fmla="*/ 0 w 782"/>
                <a:gd name="T3" fmla="*/ 0 h 353"/>
                <a:gd name="T4" fmla="*/ 0 w 782"/>
                <a:gd name="T5" fmla="*/ 0 h 353"/>
                <a:gd name="T6" fmla="*/ 0 w 782"/>
                <a:gd name="T7" fmla="*/ 0 h 353"/>
                <a:gd name="T8" fmla="*/ 0 60000 65536"/>
                <a:gd name="T9" fmla="*/ 0 60000 65536"/>
                <a:gd name="T10" fmla="*/ 0 60000 65536"/>
                <a:gd name="T11" fmla="*/ 0 60000 65536"/>
                <a:gd name="T12" fmla="*/ 0 w 782"/>
                <a:gd name="T13" fmla="*/ 0 h 353"/>
                <a:gd name="T14" fmla="*/ 782 w 782"/>
                <a:gd name="T15" fmla="*/ 353 h 353"/>
              </a:gdLst>
              <a:ahLst/>
              <a:cxnLst>
                <a:cxn ang="T8">
                  <a:pos x="T0" y="T1"/>
                </a:cxn>
                <a:cxn ang="T9">
                  <a:pos x="T2" y="T3"/>
                </a:cxn>
                <a:cxn ang="T10">
                  <a:pos x="T4" y="T5"/>
                </a:cxn>
                <a:cxn ang="T11">
                  <a:pos x="T6" y="T7"/>
                </a:cxn>
              </a:cxnLst>
              <a:rect l="T12" t="T13" r="T14" b="T15"/>
              <a:pathLst>
                <a:path w="782" h="353">
                  <a:moveTo>
                    <a:pt x="260" y="118"/>
                  </a:moveTo>
                  <a:lnTo>
                    <a:pt x="0" y="353"/>
                  </a:lnTo>
                  <a:lnTo>
                    <a:pt x="782" y="0"/>
                  </a:lnTo>
                  <a:lnTo>
                    <a:pt x="260" y="118"/>
                  </a:lnTo>
                  <a:close/>
                </a:path>
              </a:pathLst>
            </a:custGeom>
            <a:noFill/>
            <a:ln w="0">
              <a:solidFill>
                <a:srgbClr val="000000"/>
              </a:solidFill>
              <a:round/>
              <a:headEnd/>
              <a:tailEnd/>
            </a:ln>
          </p:spPr>
          <p:txBody>
            <a:bodyPr/>
            <a:lstStyle/>
            <a:p>
              <a:endParaRPr lang="it-IT"/>
            </a:p>
          </p:txBody>
        </p:sp>
        <p:sp>
          <p:nvSpPr>
            <p:cNvPr id="67" name="Freeform 119"/>
            <p:cNvSpPr>
              <a:spLocks/>
            </p:cNvSpPr>
            <p:nvPr/>
          </p:nvSpPr>
          <p:spPr bwMode="auto">
            <a:xfrm>
              <a:off x="4343" y="3728"/>
              <a:ext cx="112" cy="16"/>
            </a:xfrm>
            <a:custGeom>
              <a:avLst/>
              <a:gdLst>
                <a:gd name="T0" fmla="*/ 0 w 782"/>
                <a:gd name="T1" fmla="*/ 0 h 118"/>
                <a:gd name="T2" fmla="*/ 0 w 782"/>
                <a:gd name="T3" fmla="*/ 0 h 118"/>
                <a:gd name="T4" fmla="*/ 0 w 782"/>
                <a:gd name="T5" fmla="*/ 0 h 118"/>
                <a:gd name="T6" fmla="*/ 0 w 782"/>
                <a:gd name="T7" fmla="*/ 0 h 118"/>
                <a:gd name="T8" fmla="*/ 0 60000 65536"/>
                <a:gd name="T9" fmla="*/ 0 60000 65536"/>
                <a:gd name="T10" fmla="*/ 0 60000 65536"/>
                <a:gd name="T11" fmla="*/ 0 60000 65536"/>
                <a:gd name="T12" fmla="*/ 0 w 782"/>
                <a:gd name="T13" fmla="*/ 0 h 118"/>
                <a:gd name="T14" fmla="*/ 782 w 782"/>
                <a:gd name="T15" fmla="*/ 118 h 118"/>
              </a:gdLst>
              <a:ahLst/>
              <a:cxnLst>
                <a:cxn ang="T8">
                  <a:pos x="T0" y="T1"/>
                </a:cxn>
                <a:cxn ang="T9">
                  <a:pos x="T2" y="T3"/>
                </a:cxn>
                <a:cxn ang="T10">
                  <a:pos x="T4" y="T5"/>
                </a:cxn>
                <a:cxn ang="T11">
                  <a:pos x="T6" y="T7"/>
                </a:cxn>
              </a:cxnLst>
              <a:rect l="T12" t="T13" r="T14" b="T15"/>
              <a:pathLst>
                <a:path w="782" h="118">
                  <a:moveTo>
                    <a:pt x="260" y="118"/>
                  </a:moveTo>
                  <a:lnTo>
                    <a:pt x="782" y="0"/>
                  </a:lnTo>
                  <a:lnTo>
                    <a:pt x="0" y="0"/>
                  </a:lnTo>
                  <a:lnTo>
                    <a:pt x="260" y="118"/>
                  </a:lnTo>
                  <a:close/>
                </a:path>
              </a:pathLst>
            </a:custGeom>
            <a:solidFill>
              <a:srgbClr val="000000"/>
            </a:solidFill>
            <a:ln w="9525">
              <a:noFill/>
              <a:round/>
              <a:headEnd/>
              <a:tailEnd/>
            </a:ln>
          </p:spPr>
          <p:txBody>
            <a:bodyPr/>
            <a:lstStyle/>
            <a:p>
              <a:endParaRPr lang="it-IT"/>
            </a:p>
          </p:txBody>
        </p:sp>
        <p:sp>
          <p:nvSpPr>
            <p:cNvPr id="68" name="Freeform 120"/>
            <p:cNvSpPr>
              <a:spLocks/>
            </p:cNvSpPr>
            <p:nvPr/>
          </p:nvSpPr>
          <p:spPr bwMode="auto">
            <a:xfrm>
              <a:off x="4343" y="3728"/>
              <a:ext cx="112" cy="16"/>
            </a:xfrm>
            <a:custGeom>
              <a:avLst/>
              <a:gdLst>
                <a:gd name="T0" fmla="*/ 0 w 782"/>
                <a:gd name="T1" fmla="*/ 0 h 118"/>
                <a:gd name="T2" fmla="*/ 0 w 782"/>
                <a:gd name="T3" fmla="*/ 0 h 118"/>
                <a:gd name="T4" fmla="*/ 0 w 782"/>
                <a:gd name="T5" fmla="*/ 0 h 118"/>
                <a:gd name="T6" fmla="*/ 0 w 782"/>
                <a:gd name="T7" fmla="*/ 0 h 118"/>
                <a:gd name="T8" fmla="*/ 0 60000 65536"/>
                <a:gd name="T9" fmla="*/ 0 60000 65536"/>
                <a:gd name="T10" fmla="*/ 0 60000 65536"/>
                <a:gd name="T11" fmla="*/ 0 60000 65536"/>
                <a:gd name="T12" fmla="*/ 0 w 782"/>
                <a:gd name="T13" fmla="*/ 0 h 118"/>
                <a:gd name="T14" fmla="*/ 782 w 782"/>
                <a:gd name="T15" fmla="*/ 118 h 118"/>
              </a:gdLst>
              <a:ahLst/>
              <a:cxnLst>
                <a:cxn ang="T8">
                  <a:pos x="T0" y="T1"/>
                </a:cxn>
                <a:cxn ang="T9">
                  <a:pos x="T2" y="T3"/>
                </a:cxn>
                <a:cxn ang="T10">
                  <a:pos x="T4" y="T5"/>
                </a:cxn>
                <a:cxn ang="T11">
                  <a:pos x="T6" y="T7"/>
                </a:cxn>
              </a:cxnLst>
              <a:rect l="T12" t="T13" r="T14" b="T15"/>
              <a:pathLst>
                <a:path w="782" h="118">
                  <a:moveTo>
                    <a:pt x="260" y="118"/>
                  </a:moveTo>
                  <a:lnTo>
                    <a:pt x="782" y="0"/>
                  </a:lnTo>
                  <a:lnTo>
                    <a:pt x="0" y="0"/>
                  </a:lnTo>
                  <a:lnTo>
                    <a:pt x="260" y="118"/>
                  </a:lnTo>
                  <a:close/>
                </a:path>
              </a:pathLst>
            </a:custGeom>
            <a:noFill/>
            <a:ln w="0">
              <a:solidFill>
                <a:srgbClr val="000000"/>
              </a:solidFill>
              <a:round/>
              <a:headEnd/>
              <a:tailEnd/>
            </a:ln>
          </p:spPr>
          <p:txBody>
            <a:bodyPr/>
            <a:lstStyle/>
            <a:p>
              <a:endParaRPr lang="it-IT"/>
            </a:p>
          </p:txBody>
        </p:sp>
      </p:grpSp>
      <p:sp>
        <p:nvSpPr>
          <p:cNvPr id="69" name="Text Box 122"/>
          <p:cNvSpPr txBox="1">
            <a:spLocks noChangeArrowheads="1"/>
          </p:cNvSpPr>
          <p:nvPr/>
        </p:nvSpPr>
        <p:spPr bwMode="auto">
          <a:xfrm>
            <a:off x="2427303" y="6072206"/>
            <a:ext cx="4359275" cy="581025"/>
          </a:xfrm>
          <a:prstGeom prst="rect">
            <a:avLst/>
          </a:prstGeom>
          <a:noFill/>
          <a:ln w="9525">
            <a:noFill/>
            <a:miter lim="800000"/>
            <a:headEnd/>
            <a:tailEnd/>
          </a:ln>
        </p:spPr>
        <p:txBody>
          <a:bodyPr>
            <a:spAutoFit/>
          </a:bodyPr>
          <a:lstStyle/>
          <a:p>
            <a:pPr algn="ctr" eaLnBrk="0" hangingPunct="0">
              <a:defRPr/>
            </a:pPr>
            <a:r>
              <a:rPr lang="it-IT" sz="1600" b="1" dirty="0">
                <a:latin typeface="Calibri" pitchFamily="34" charset="0"/>
              </a:rPr>
              <a:t>Diagramma spostamento-tempo</a:t>
            </a:r>
            <a:endParaRPr lang="it-IT" sz="1600" dirty="0">
              <a:latin typeface="Calibri" pitchFamily="34" charset="0"/>
            </a:endParaRPr>
          </a:p>
          <a:p>
            <a:pPr algn="ctr" eaLnBrk="0" hangingPunct="0">
              <a:defRPr/>
            </a:pPr>
            <a:endParaRPr lang="it-IT" sz="1600" dirty="0">
              <a:solidFill>
                <a:schemeClr val="accent6">
                  <a:lumMod val="75000"/>
                </a:schemeClr>
              </a:solidFill>
              <a:latin typeface="Calibri" pitchFamily="34" charset="0"/>
            </a:endParaRPr>
          </a:p>
        </p:txBody>
      </p:sp>
      <p:sp>
        <p:nvSpPr>
          <p:cNvPr id="70" name="Rectangle 123"/>
          <p:cNvSpPr>
            <a:spLocks noChangeArrowheads="1"/>
          </p:cNvSpPr>
          <p:nvPr/>
        </p:nvSpPr>
        <p:spPr bwMode="auto">
          <a:xfrm>
            <a:off x="214282" y="1285860"/>
            <a:ext cx="8715436" cy="923330"/>
          </a:xfrm>
          <a:prstGeom prst="rect">
            <a:avLst/>
          </a:prstGeom>
          <a:noFill/>
          <a:ln w="9525">
            <a:noFill/>
            <a:miter lim="800000"/>
            <a:headEnd/>
            <a:tailEnd/>
          </a:ln>
        </p:spPr>
        <p:txBody>
          <a:bodyPr wrap="square">
            <a:spAutoFit/>
          </a:bodyPr>
          <a:lstStyle/>
          <a:p>
            <a:pPr algn="just">
              <a:defRPr/>
            </a:pPr>
            <a:r>
              <a:rPr lang="it-IT" dirty="0"/>
              <a:t>La progressione accelerata è caratterizzata dalla evoluzione repentina nel tempo dei quadri fessurativi che inducono la struttura verso stati di equilibrio lontani dalla condizione attuale o addirittura a condizioni di collasso locali o globali del complesso.</a:t>
            </a:r>
          </a:p>
        </p:txBody>
      </p:sp>
      <p:sp>
        <p:nvSpPr>
          <p:cNvPr id="71" name="Rectangle 69"/>
          <p:cNvSpPr>
            <a:spLocks noChangeArrowheads="1"/>
          </p:cNvSpPr>
          <p:nvPr/>
        </p:nvSpPr>
        <p:spPr bwMode="auto">
          <a:xfrm>
            <a:off x="0" y="2320920"/>
            <a:ext cx="9144000" cy="393700"/>
          </a:xfrm>
          <a:prstGeom prst="rect">
            <a:avLst/>
          </a:prstGeom>
          <a:noFill/>
          <a:ln w="9525">
            <a:noFill/>
            <a:miter lim="800000"/>
            <a:headEnd/>
            <a:tailEnd/>
          </a:ln>
          <a:effectLst/>
        </p:spPr>
        <p:txBody>
          <a:bodyPr wrap="square">
            <a:spAutoFit/>
          </a:bodyPr>
          <a:lstStyle/>
          <a:p>
            <a:pPr algn="ctr">
              <a:lnSpc>
                <a:spcPct val="110000"/>
              </a:lnSpc>
              <a:spcBef>
                <a:spcPct val="20000"/>
              </a:spcBef>
              <a:buClr>
                <a:schemeClr val="accent1"/>
              </a:buClr>
              <a:buSzPct val="70000"/>
              <a:buFont typeface="Wingdings" pitchFamily="2" charset="2"/>
              <a:buNone/>
              <a:defRPr/>
            </a:pPr>
            <a:r>
              <a:rPr lang="it-IT" b="1" dirty="0">
                <a:solidFill>
                  <a:srgbClr val="CC3300"/>
                </a:solidFill>
                <a:effectLst>
                  <a:outerShdw blurRad="38100" dist="38100" dir="2700000" algn="tl">
                    <a:srgbClr val="C0C0C0"/>
                  </a:outerShdw>
                </a:effectLst>
                <a:latin typeface="Calibri" pitchFamily="34" charset="0"/>
              </a:rPr>
              <a:t>PROGRESSIONE CON </a:t>
            </a:r>
            <a:r>
              <a:rPr lang="it-IT" b="1" dirty="0" smtClean="0">
                <a:solidFill>
                  <a:srgbClr val="CC3300"/>
                </a:solidFill>
                <a:effectLst>
                  <a:outerShdw blurRad="38100" dist="38100" dir="2700000" algn="tl">
                    <a:srgbClr val="C0C0C0"/>
                  </a:outerShdw>
                </a:effectLst>
                <a:latin typeface="Calibri" pitchFamily="34" charset="0"/>
              </a:rPr>
              <a:t>ALTO LIVELLO </a:t>
            </a:r>
            <a:r>
              <a:rPr lang="it-IT" b="1" dirty="0" err="1">
                <a:solidFill>
                  <a:srgbClr val="CC3300"/>
                </a:solidFill>
                <a:effectLst>
                  <a:outerShdw blurRad="38100" dist="38100" dir="2700000" algn="tl">
                    <a:srgbClr val="C0C0C0"/>
                  </a:outerShdw>
                </a:effectLst>
                <a:latin typeface="Calibri" pitchFamily="34" charset="0"/>
              </a:rPr>
              <a:t>DI</a:t>
            </a:r>
            <a:r>
              <a:rPr lang="it-IT" b="1" dirty="0">
                <a:solidFill>
                  <a:srgbClr val="CC3300"/>
                </a:solidFill>
                <a:effectLst>
                  <a:outerShdw blurRad="38100" dist="38100" dir="2700000" algn="tl">
                    <a:srgbClr val="C0C0C0"/>
                  </a:outerShdw>
                </a:effectLst>
                <a:latin typeface="Calibri" pitchFamily="34" charset="0"/>
              </a:rPr>
              <a:t> </a:t>
            </a:r>
            <a:r>
              <a:rPr lang="it-IT" b="1" dirty="0" smtClean="0">
                <a:solidFill>
                  <a:srgbClr val="CC3300"/>
                </a:solidFill>
                <a:effectLst>
                  <a:outerShdw blurRad="38100" dist="38100" dir="2700000" algn="tl">
                    <a:srgbClr val="C0C0C0"/>
                  </a:outerShdw>
                </a:effectLst>
                <a:latin typeface="Calibri" pitchFamily="34" charset="0"/>
              </a:rPr>
              <a:t>RISCHIO</a:t>
            </a:r>
            <a:endParaRPr lang="it-IT" b="1" dirty="0">
              <a:solidFill>
                <a:srgbClr val="CC3300"/>
              </a:solidFill>
              <a:effectLst>
                <a:outerShdw blurRad="38100" dist="38100" dir="2700000" algn="tl">
                  <a:srgbClr val="C0C0C0"/>
                </a:outerShdw>
              </a:effectLst>
              <a:latin typeface="Calibri" pitchFamily="34" charset="0"/>
            </a:endParaRPr>
          </a:p>
        </p:txBody>
      </p:sp>
      <p:sp>
        <p:nvSpPr>
          <p:cNvPr id="72" name="CasellaDiTesto 71"/>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Tree>
    <p:extLst>
      <p:ext uri="{BB962C8B-B14F-4D97-AF65-F5344CB8AC3E}">
        <p14:creationId xmlns:p14="http://schemas.microsoft.com/office/powerpoint/2010/main" xmlns="" val="8326610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10"/>
          <p:cNvSpPr txBox="1">
            <a:spLocks noChangeArrowheads="1"/>
          </p:cNvSpPr>
          <p:nvPr/>
        </p:nvSpPr>
        <p:spPr bwMode="auto">
          <a:xfrm>
            <a:off x="0" y="571480"/>
            <a:ext cx="9144000" cy="461665"/>
          </a:xfrm>
          <a:prstGeom prst="rect">
            <a:avLst/>
          </a:prstGeom>
          <a:noFill/>
          <a:ln w="9525">
            <a:noFill/>
            <a:miter lim="800000"/>
            <a:headEnd/>
            <a:tailEnd/>
          </a:ln>
        </p:spPr>
        <p:txBody>
          <a:bodyPr wrap="square">
            <a:spAutoFit/>
          </a:bodyPr>
          <a:lstStyle/>
          <a:p>
            <a:pPr algn="ctr"/>
            <a:r>
              <a:rPr lang="it-IT" altLang="it-IT" sz="2400" b="1" i="1" dirty="0" smtClean="0">
                <a:solidFill>
                  <a:schemeClr val="accent2"/>
                </a:solidFill>
                <a:cs typeface="Times New Roman" pitchFamily="18" charset="0"/>
              </a:rPr>
              <a:t>Progressione Costante</a:t>
            </a:r>
            <a:endParaRPr lang="it-IT" altLang="it-IT" sz="2400" b="1" i="1" dirty="0">
              <a:solidFill>
                <a:schemeClr val="accent2"/>
              </a:solidFill>
              <a:cs typeface="Times New Roman" pitchFamily="18" charset="0"/>
            </a:endParaRPr>
          </a:p>
        </p:txBody>
      </p:sp>
      <p:sp>
        <p:nvSpPr>
          <p:cNvPr id="12" name="Text Box 59"/>
          <p:cNvSpPr txBox="1">
            <a:spLocks noChangeArrowheads="1"/>
          </p:cNvSpPr>
          <p:nvPr/>
        </p:nvSpPr>
        <p:spPr bwMode="auto">
          <a:xfrm>
            <a:off x="2346325" y="6276999"/>
            <a:ext cx="4359275" cy="581025"/>
          </a:xfrm>
          <a:prstGeom prst="rect">
            <a:avLst/>
          </a:prstGeom>
          <a:noFill/>
          <a:ln w="9525">
            <a:noFill/>
            <a:miter lim="800000"/>
            <a:headEnd/>
            <a:tailEnd/>
          </a:ln>
        </p:spPr>
        <p:txBody>
          <a:bodyPr>
            <a:spAutoFit/>
          </a:bodyPr>
          <a:lstStyle/>
          <a:p>
            <a:pPr algn="ctr" eaLnBrk="0" hangingPunct="0"/>
            <a:r>
              <a:rPr lang="it-IT" altLang="it-IT" sz="1600" b="1" dirty="0">
                <a:latin typeface="Calibri" pitchFamily="34" charset="0"/>
              </a:rPr>
              <a:t>Diagramma spostamento-tempo</a:t>
            </a:r>
            <a:endParaRPr lang="it-IT" altLang="it-IT" sz="1600" dirty="0">
              <a:latin typeface="Calibri" pitchFamily="34" charset="0"/>
            </a:endParaRPr>
          </a:p>
          <a:p>
            <a:pPr algn="ctr" eaLnBrk="0" hangingPunct="0"/>
            <a:endParaRPr lang="it-IT" altLang="it-IT" sz="1600" dirty="0">
              <a:solidFill>
                <a:srgbClr val="002060"/>
              </a:solidFill>
              <a:latin typeface="Calibri" pitchFamily="34" charset="0"/>
            </a:endParaRPr>
          </a:p>
        </p:txBody>
      </p:sp>
      <p:sp>
        <p:nvSpPr>
          <p:cNvPr id="13" name="Rectangle 61"/>
          <p:cNvSpPr>
            <a:spLocks noChangeArrowheads="1"/>
          </p:cNvSpPr>
          <p:nvPr/>
        </p:nvSpPr>
        <p:spPr bwMode="auto">
          <a:xfrm>
            <a:off x="214282" y="1249363"/>
            <a:ext cx="8715436" cy="1477328"/>
          </a:xfrm>
          <a:prstGeom prst="rect">
            <a:avLst/>
          </a:prstGeom>
          <a:solidFill>
            <a:schemeClr val="bg1"/>
          </a:solidFill>
          <a:ln w="9525">
            <a:noFill/>
            <a:miter lim="800000"/>
            <a:headEnd/>
            <a:tailEnd/>
          </a:ln>
        </p:spPr>
        <p:txBody>
          <a:bodyPr wrap="square">
            <a:spAutoFit/>
          </a:bodyPr>
          <a:lstStyle/>
          <a:p>
            <a:pPr algn="just">
              <a:defRPr/>
            </a:pPr>
            <a:r>
              <a:rPr lang="it-IT" dirty="0"/>
              <a:t>Altro tipo di progressione riscontrabile nel monitoraggio dei quadri fessurativi, è la progressione costante. Tale tipo di attività può essere classificata come un indicatore di medio livello di rischio. In tale eventualità il fenomeno di crescita è caratterizzato da uno sviluppo costante che in un tempo non quantificabile oggettivamente, evolverà in moti di progressione ritardata o accelerata.</a:t>
            </a:r>
            <a:endParaRPr lang="en-US" dirty="0"/>
          </a:p>
        </p:txBody>
      </p:sp>
      <p:grpSp>
        <p:nvGrpSpPr>
          <p:cNvPr id="15" name="Group 115"/>
          <p:cNvGrpSpPr>
            <a:grpSpLocks/>
          </p:cNvGrpSpPr>
          <p:nvPr/>
        </p:nvGrpSpPr>
        <p:grpSpPr bwMode="auto">
          <a:xfrm>
            <a:off x="1430338" y="3286124"/>
            <a:ext cx="6418262" cy="2971800"/>
            <a:chOff x="868" y="2256"/>
            <a:chExt cx="4043" cy="1735"/>
          </a:xfrm>
        </p:grpSpPr>
        <p:sp>
          <p:nvSpPr>
            <p:cNvPr id="16" name="Line 67"/>
            <p:cNvSpPr>
              <a:spLocks noChangeShapeType="1"/>
            </p:cNvSpPr>
            <p:nvPr/>
          </p:nvSpPr>
          <p:spPr bwMode="auto">
            <a:xfrm flipH="1">
              <a:off x="1236" y="3734"/>
              <a:ext cx="3453" cy="1"/>
            </a:xfrm>
            <a:prstGeom prst="line">
              <a:avLst/>
            </a:prstGeom>
            <a:noFill/>
            <a:ln w="0">
              <a:solidFill>
                <a:srgbClr val="000000"/>
              </a:solidFill>
              <a:round/>
              <a:headEnd/>
              <a:tailEnd/>
            </a:ln>
          </p:spPr>
          <p:txBody>
            <a:bodyPr/>
            <a:lstStyle/>
            <a:p>
              <a:endParaRPr lang="it-IT"/>
            </a:p>
          </p:txBody>
        </p:sp>
        <p:sp>
          <p:nvSpPr>
            <p:cNvPr id="17" name="Rectangle 68"/>
            <p:cNvSpPr>
              <a:spLocks noChangeArrowheads="1"/>
            </p:cNvSpPr>
            <p:nvPr/>
          </p:nvSpPr>
          <p:spPr bwMode="auto">
            <a:xfrm rot="-5400000">
              <a:off x="768" y="2786"/>
              <a:ext cx="401" cy="106"/>
            </a:xfrm>
            <a:prstGeom prst="rect">
              <a:avLst/>
            </a:prstGeom>
            <a:noFill/>
            <a:ln w="9525">
              <a:noFill/>
              <a:miter lim="800000"/>
              <a:headEnd/>
              <a:tailEnd/>
            </a:ln>
          </p:spPr>
          <p:txBody>
            <a:bodyPr wrap="none" lIns="0" tIns="0" rIns="0" bIns="0">
              <a:spAutoFit/>
            </a:bodyPr>
            <a:lstStyle/>
            <a:p>
              <a:r>
                <a:rPr lang="en-US" altLang="it-IT" sz="1100">
                  <a:solidFill>
                    <a:srgbClr val="000000"/>
                  </a:solidFill>
                  <a:latin typeface="Times New Roman" pitchFamily="18" charset="0"/>
                </a:rPr>
                <a:t>Spostamenti</a:t>
              </a:r>
              <a:endParaRPr lang="en-US" altLang="it-IT"/>
            </a:p>
          </p:txBody>
        </p:sp>
        <p:sp>
          <p:nvSpPr>
            <p:cNvPr id="18" name="Rectangle 69"/>
            <p:cNvSpPr>
              <a:spLocks noChangeArrowheads="1"/>
            </p:cNvSpPr>
            <p:nvPr/>
          </p:nvSpPr>
          <p:spPr bwMode="auto">
            <a:xfrm>
              <a:off x="868" y="2256"/>
              <a:ext cx="4043" cy="1735"/>
            </a:xfrm>
            <a:prstGeom prst="rect">
              <a:avLst/>
            </a:prstGeom>
            <a:noFill/>
            <a:ln w="0">
              <a:solidFill>
                <a:srgbClr val="000000"/>
              </a:solidFill>
              <a:miter lim="800000"/>
              <a:headEnd/>
              <a:tailEnd/>
            </a:ln>
          </p:spPr>
          <p:txBody>
            <a:bodyPr/>
            <a:lstStyle/>
            <a:p>
              <a:endParaRPr lang="it-IT" altLang="it-IT"/>
            </a:p>
          </p:txBody>
        </p:sp>
        <p:sp>
          <p:nvSpPr>
            <p:cNvPr id="19" name="Line 70"/>
            <p:cNvSpPr>
              <a:spLocks noChangeShapeType="1"/>
            </p:cNvSpPr>
            <p:nvPr/>
          </p:nvSpPr>
          <p:spPr bwMode="auto">
            <a:xfrm>
              <a:off x="1236" y="2579"/>
              <a:ext cx="1" cy="1245"/>
            </a:xfrm>
            <a:prstGeom prst="line">
              <a:avLst/>
            </a:prstGeom>
            <a:noFill/>
            <a:ln w="0">
              <a:solidFill>
                <a:srgbClr val="000000"/>
              </a:solidFill>
              <a:round/>
              <a:headEnd/>
              <a:tailEnd/>
            </a:ln>
          </p:spPr>
          <p:txBody>
            <a:bodyPr/>
            <a:lstStyle/>
            <a:p>
              <a:endParaRPr lang="it-IT"/>
            </a:p>
          </p:txBody>
        </p:sp>
        <p:sp>
          <p:nvSpPr>
            <p:cNvPr id="20" name="Line 71"/>
            <p:cNvSpPr>
              <a:spLocks noChangeShapeType="1"/>
            </p:cNvSpPr>
            <p:nvPr/>
          </p:nvSpPr>
          <p:spPr bwMode="auto">
            <a:xfrm>
              <a:off x="1236" y="3276"/>
              <a:ext cx="670" cy="1"/>
            </a:xfrm>
            <a:prstGeom prst="line">
              <a:avLst/>
            </a:prstGeom>
            <a:noFill/>
            <a:ln w="0">
              <a:solidFill>
                <a:srgbClr val="000000"/>
              </a:solidFill>
              <a:round/>
              <a:headEnd/>
              <a:tailEnd/>
            </a:ln>
          </p:spPr>
          <p:txBody>
            <a:bodyPr/>
            <a:lstStyle/>
            <a:p>
              <a:endParaRPr lang="it-IT"/>
            </a:p>
          </p:txBody>
        </p:sp>
        <p:sp>
          <p:nvSpPr>
            <p:cNvPr id="21" name="Line 72"/>
            <p:cNvSpPr>
              <a:spLocks noChangeShapeType="1"/>
            </p:cNvSpPr>
            <p:nvPr/>
          </p:nvSpPr>
          <p:spPr bwMode="auto">
            <a:xfrm>
              <a:off x="2056" y="3276"/>
              <a:ext cx="669" cy="1"/>
            </a:xfrm>
            <a:prstGeom prst="line">
              <a:avLst/>
            </a:prstGeom>
            <a:noFill/>
            <a:ln w="0">
              <a:solidFill>
                <a:srgbClr val="000000"/>
              </a:solidFill>
              <a:round/>
              <a:headEnd/>
              <a:tailEnd/>
            </a:ln>
          </p:spPr>
          <p:txBody>
            <a:bodyPr/>
            <a:lstStyle/>
            <a:p>
              <a:endParaRPr lang="it-IT"/>
            </a:p>
          </p:txBody>
        </p:sp>
        <p:sp>
          <p:nvSpPr>
            <p:cNvPr id="22" name="Line 73"/>
            <p:cNvSpPr>
              <a:spLocks noChangeShapeType="1"/>
            </p:cNvSpPr>
            <p:nvPr/>
          </p:nvSpPr>
          <p:spPr bwMode="auto">
            <a:xfrm>
              <a:off x="1236" y="3050"/>
              <a:ext cx="383" cy="1"/>
            </a:xfrm>
            <a:prstGeom prst="line">
              <a:avLst/>
            </a:prstGeom>
            <a:noFill/>
            <a:ln w="0">
              <a:solidFill>
                <a:srgbClr val="000000"/>
              </a:solidFill>
              <a:round/>
              <a:headEnd/>
              <a:tailEnd/>
            </a:ln>
          </p:spPr>
          <p:txBody>
            <a:bodyPr/>
            <a:lstStyle/>
            <a:p>
              <a:endParaRPr lang="it-IT"/>
            </a:p>
          </p:txBody>
        </p:sp>
        <p:sp>
          <p:nvSpPr>
            <p:cNvPr id="23" name="Line 74"/>
            <p:cNvSpPr>
              <a:spLocks noChangeShapeType="1"/>
            </p:cNvSpPr>
            <p:nvPr/>
          </p:nvSpPr>
          <p:spPr bwMode="auto">
            <a:xfrm>
              <a:off x="1770" y="3050"/>
              <a:ext cx="600" cy="1"/>
            </a:xfrm>
            <a:prstGeom prst="line">
              <a:avLst/>
            </a:prstGeom>
            <a:noFill/>
            <a:ln w="0">
              <a:solidFill>
                <a:srgbClr val="000000"/>
              </a:solidFill>
              <a:round/>
              <a:headEnd/>
              <a:tailEnd/>
            </a:ln>
          </p:spPr>
          <p:txBody>
            <a:bodyPr/>
            <a:lstStyle/>
            <a:p>
              <a:endParaRPr lang="it-IT"/>
            </a:p>
          </p:txBody>
        </p:sp>
        <p:sp>
          <p:nvSpPr>
            <p:cNvPr id="24" name="Line 75"/>
            <p:cNvSpPr>
              <a:spLocks noChangeShapeType="1"/>
            </p:cNvSpPr>
            <p:nvPr/>
          </p:nvSpPr>
          <p:spPr bwMode="auto">
            <a:xfrm>
              <a:off x="2520" y="3050"/>
              <a:ext cx="601" cy="1"/>
            </a:xfrm>
            <a:prstGeom prst="line">
              <a:avLst/>
            </a:prstGeom>
            <a:noFill/>
            <a:ln w="0">
              <a:solidFill>
                <a:srgbClr val="000000"/>
              </a:solidFill>
              <a:round/>
              <a:headEnd/>
              <a:tailEnd/>
            </a:ln>
          </p:spPr>
          <p:txBody>
            <a:bodyPr/>
            <a:lstStyle/>
            <a:p>
              <a:endParaRPr lang="it-IT"/>
            </a:p>
          </p:txBody>
        </p:sp>
        <p:sp>
          <p:nvSpPr>
            <p:cNvPr id="25" name="Line 76"/>
            <p:cNvSpPr>
              <a:spLocks noChangeShapeType="1"/>
            </p:cNvSpPr>
            <p:nvPr/>
          </p:nvSpPr>
          <p:spPr bwMode="auto">
            <a:xfrm>
              <a:off x="3271" y="3050"/>
              <a:ext cx="383" cy="1"/>
            </a:xfrm>
            <a:prstGeom prst="line">
              <a:avLst/>
            </a:prstGeom>
            <a:noFill/>
            <a:ln w="0">
              <a:solidFill>
                <a:srgbClr val="000000"/>
              </a:solidFill>
              <a:round/>
              <a:headEnd/>
              <a:tailEnd/>
            </a:ln>
          </p:spPr>
          <p:txBody>
            <a:bodyPr/>
            <a:lstStyle/>
            <a:p>
              <a:endParaRPr lang="it-IT"/>
            </a:p>
          </p:txBody>
        </p:sp>
        <p:sp>
          <p:nvSpPr>
            <p:cNvPr id="26" name="Rectangle 77"/>
            <p:cNvSpPr>
              <a:spLocks noChangeArrowheads="1"/>
            </p:cNvSpPr>
            <p:nvPr/>
          </p:nvSpPr>
          <p:spPr bwMode="auto">
            <a:xfrm>
              <a:off x="1904" y="3726"/>
              <a:ext cx="24" cy="98"/>
            </a:xfrm>
            <a:prstGeom prst="rect">
              <a:avLst/>
            </a:prstGeom>
            <a:noFill/>
            <a:ln w="9525">
              <a:noFill/>
              <a:miter lim="800000"/>
              <a:headEnd/>
              <a:tailEnd/>
            </a:ln>
          </p:spPr>
          <p:txBody>
            <a:bodyPr wrap="none" lIns="0" tIns="0" rIns="0" bIns="0">
              <a:spAutoFit/>
            </a:bodyPr>
            <a:lstStyle/>
            <a:p>
              <a:r>
                <a:rPr lang="en-US" altLang="it-IT" sz="1100">
                  <a:solidFill>
                    <a:srgbClr val="000000"/>
                  </a:solidFill>
                  <a:latin typeface="Times New Roman" pitchFamily="18" charset="0"/>
                </a:rPr>
                <a:t>t</a:t>
              </a:r>
              <a:endParaRPr lang="en-US" altLang="it-IT"/>
            </a:p>
          </p:txBody>
        </p:sp>
        <p:sp>
          <p:nvSpPr>
            <p:cNvPr id="27" name="Rectangle 78"/>
            <p:cNvSpPr>
              <a:spLocks noChangeArrowheads="1"/>
            </p:cNvSpPr>
            <p:nvPr/>
          </p:nvSpPr>
          <p:spPr bwMode="auto">
            <a:xfrm>
              <a:off x="1947" y="3801"/>
              <a:ext cx="28" cy="62"/>
            </a:xfrm>
            <a:prstGeom prst="rect">
              <a:avLst/>
            </a:prstGeom>
            <a:noFill/>
            <a:ln w="9525">
              <a:noFill/>
              <a:miter lim="800000"/>
              <a:headEnd/>
              <a:tailEnd/>
            </a:ln>
          </p:spPr>
          <p:txBody>
            <a:bodyPr wrap="none" lIns="0" tIns="0" rIns="0" bIns="0">
              <a:spAutoFit/>
            </a:bodyPr>
            <a:lstStyle/>
            <a:p>
              <a:r>
                <a:rPr lang="en-US" altLang="it-IT" sz="700">
                  <a:solidFill>
                    <a:srgbClr val="000000"/>
                  </a:solidFill>
                  <a:latin typeface="Times New Roman" pitchFamily="18" charset="0"/>
                </a:rPr>
                <a:t>1</a:t>
              </a:r>
              <a:endParaRPr lang="en-US" altLang="it-IT"/>
            </a:p>
          </p:txBody>
        </p:sp>
        <p:sp>
          <p:nvSpPr>
            <p:cNvPr id="28" name="Line 79"/>
            <p:cNvSpPr>
              <a:spLocks noChangeShapeType="1"/>
            </p:cNvSpPr>
            <p:nvPr/>
          </p:nvSpPr>
          <p:spPr bwMode="auto">
            <a:xfrm flipH="1">
              <a:off x="1236" y="2979"/>
              <a:ext cx="2735" cy="755"/>
            </a:xfrm>
            <a:prstGeom prst="line">
              <a:avLst/>
            </a:prstGeom>
            <a:noFill/>
            <a:ln w="0">
              <a:solidFill>
                <a:srgbClr val="FF00FF"/>
              </a:solidFill>
              <a:round/>
              <a:headEnd/>
              <a:tailEnd/>
            </a:ln>
          </p:spPr>
          <p:txBody>
            <a:bodyPr/>
            <a:lstStyle/>
            <a:p>
              <a:endParaRPr lang="it-IT"/>
            </a:p>
          </p:txBody>
        </p:sp>
        <p:sp>
          <p:nvSpPr>
            <p:cNvPr id="29" name="Rectangle 80"/>
            <p:cNvSpPr>
              <a:spLocks noChangeArrowheads="1"/>
            </p:cNvSpPr>
            <p:nvPr/>
          </p:nvSpPr>
          <p:spPr bwMode="auto">
            <a:xfrm>
              <a:off x="1130" y="3171"/>
              <a:ext cx="44" cy="98"/>
            </a:xfrm>
            <a:prstGeom prst="rect">
              <a:avLst/>
            </a:prstGeom>
            <a:noFill/>
            <a:ln w="9525">
              <a:noFill/>
              <a:miter lim="800000"/>
              <a:headEnd/>
              <a:tailEnd/>
            </a:ln>
          </p:spPr>
          <p:txBody>
            <a:bodyPr wrap="none" lIns="0" tIns="0" rIns="0" bIns="0">
              <a:spAutoFit/>
            </a:bodyPr>
            <a:lstStyle/>
            <a:p>
              <a:r>
                <a:rPr lang="en-US" altLang="it-IT" sz="1100">
                  <a:solidFill>
                    <a:srgbClr val="000000"/>
                  </a:solidFill>
                  <a:latin typeface="Times New Roman" pitchFamily="18" charset="0"/>
                </a:rPr>
                <a:t>2</a:t>
              </a:r>
              <a:endParaRPr lang="en-US" altLang="it-IT"/>
            </a:p>
          </p:txBody>
        </p:sp>
        <p:sp>
          <p:nvSpPr>
            <p:cNvPr id="30" name="Rectangle 81"/>
            <p:cNvSpPr>
              <a:spLocks noChangeArrowheads="1"/>
            </p:cNvSpPr>
            <p:nvPr/>
          </p:nvSpPr>
          <p:spPr bwMode="auto">
            <a:xfrm>
              <a:off x="1130" y="3399"/>
              <a:ext cx="44" cy="98"/>
            </a:xfrm>
            <a:prstGeom prst="rect">
              <a:avLst/>
            </a:prstGeom>
            <a:noFill/>
            <a:ln w="9525">
              <a:noFill/>
              <a:miter lim="800000"/>
              <a:headEnd/>
              <a:tailEnd/>
            </a:ln>
          </p:spPr>
          <p:txBody>
            <a:bodyPr wrap="none" lIns="0" tIns="0" rIns="0" bIns="0">
              <a:spAutoFit/>
            </a:bodyPr>
            <a:lstStyle/>
            <a:p>
              <a:r>
                <a:rPr lang="en-US" altLang="it-IT" sz="1100">
                  <a:solidFill>
                    <a:srgbClr val="000000"/>
                  </a:solidFill>
                  <a:latin typeface="Times New Roman" pitchFamily="18" charset="0"/>
                </a:rPr>
                <a:t>1</a:t>
              </a:r>
              <a:endParaRPr lang="en-US" altLang="it-IT"/>
            </a:p>
          </p:txBody>
        </p:sp>
        <p:sp>
          <p:nvSpPr>
            <p:cNvPr id="31" name="Rectangle 82"/>
            <p:cNvSpPr>
              <a:spLocks noChangeArrowheads="1"/>
            </p:cNvSpPr>
            <p:nvPr/>
          </p:nvSpPr>
          <p:spPr bwMode="auto">
            <a:xfrm>
              <a:off x="1130" y="3647"/>
              <a:ext cx="44" cy="98"/>
            </a:xfrm>
            <a:prstGeom prst="rect">
              <a:avLst/>
            </a:prstGeom>
            <a:noFill/>
            <a:ln w="9525">
              <a:noFill/>
              <a:miter lim="800000"/>
              <a:headEnd/>
              <a:tailEnd/>
            </a:ln>
          </p:spPr>
          <p:txBody>
            <a:bodyPr wrap="none" lIns="0" tIns="0" rIns="0" bIns="0">
              <a:spAutoFit/>
            </a:bodyPr>
            <a:lstStyle/>
            <a:p>
              <a:r>
                <a:rPr lang="en-US" altLang="it-IT" sz="1100">
                  <a:solidFill>
                    <a:srgbClr val="000000"/>
                  </a:solidFill>
                  <a:latin typeface="Times New Roman" pitchFamily="18" charset="0"/>
                </a:rPr>
                <a:t>0</a:t>
              </a:r>
              <a:endParaRPr lang="en-US" altLang="it-IT"/>
            </a:p>
          </p:txBody>
        </p:sp>
        <p:sp>
          <p:nvSpPr>
            <p:cNvPr id="32" name="Rectangle 83"/>
            <p:cNvSpPr>
              <a:spLocks noChangeArrowheads="1"/>
            </p:cNvSpPr>
            <p:nvPr/>
          </p:nvSpPr>
          <p:spPr bwMode="auto">
            <a:xfrm>
              <a:off x="1130" y="2962"/>
              <a:ext cx="44" cy="98"/>
            </a:xfrm>
            <a:prstGeom prst="rect">
              <a:avLst/>
            </a:prstGeom>
            <a:noFill/>
            <a:ln w="9525">
              <a:noFill/>
              <a:miter lim="800000"/>
              <a:headEnd/>
              <a:tailEnd/>
            </a:ln>
          </p:spPr>
          <p:txBody>
            <a:bodyPr wrap="none" lIns="0" tIns="0" rIns="0" bIns="0">
              <a:spAutoFit/>
            </a:bodyPr>
            <a:lstStyle/>
            <a:p>
              <a:r>
                <a:rPr lang="en-US" altLang="it-IT" sz="1100">
                  <a:solidFill>
                    <a:srgbClr val="000000"/>
                  </a:solidFill>
                  <a:latin typeface="Times New Roman" pitchFamily="18" charset="0"/>
                </a:rPr>
                <a:t>3</a:t>
              </a:r>
              <a:endParaRPr lang="en-US" altLang="it-IT"/>
            </a:p>
          </p:txBody>
        </p:sp>
        <p:sp>
          <p:nvSpPr>
            <p:cNvPr id="33" name="Line 84"/>
            <p:cNvSpPr>
              <a:spLocks noChangeShapeType="1"/>
            </p:cNvSpPr>
            <p:nvPr/>
          </p:nvSpPr>
          <p:spPr bwMode="auto">
            <a:xfrm>
              <a:off x="1236" y="3504"/>
              <a:ext cx="700" cy="1"/>
            </a:xfrm>
            <a:prstGeom prst="line">
              <a:avLst/>
            </a:prstGeom>
            <a:noFill/>
            <a:ln w="0">
              <a:solidFill>
                <a:srgbClr val="000000"/>
              </a:solidFill>
              <a:round/>
              <a:headEnd/>
              <a:tailEnd/>
            </a:ln>
          </p:spPr>
          <p:txBody>
            <a:bodyPr/>
            <a:lstStyle/>
            <a:p>
              <a:endParaRPr lang="it-IT"/>
            </a:p>
          </p:txBody>
        </p:sp>
        <p:sp>
          <p:nvSpPr>
            <p:cNvPr id="34" name="Rectangle 85"/>
            <p:cNvSpPr>
              <a:spLocks noChangeArrowheads="1"/>
            </p:cNvSpPr>
            <p:nvPr/>
          </p:nvSpPr>
          <p:spPr bwMode="auto">
            <a:xfrm>
              <a:off x="2686" y="3722"/>
              <a:ext cx="24" cy="98"/>
            </a:xfrm>
            <a:prstGeom prst="rect">
              <a:avLst/>
            </a:prstGeom>
            <a:noFill/>
            <a:ln w="9525">
              <a:noFill/>
              <a:miter lim="800000"/>
              <a:headEnd/>
              <a:tailEnd/>
            </a:ln>
          </p:spPr>
          <p:txBody>
            <a:bodyPr wrap="none" lIns="0" tIns="0" rIns="0" bIns="0">
              <a:spAutoFit/>
            </a:bodyPr>
            <a:lstStyle/>
            <a:p>
              <a:r>
                <a:rPr lang="en-US" altLang="it-IT" sz="1100">
                  <a:solidFill>
                    <a:srgbClr val="000000"/>
                  </a:solidFill>
                  <a:latin typeface="Times New Roman" pitchFamily="18" charset="0"/>
                </a:rPr>
                <a:t>t</a:t>
              </a:r>
              <a:endParaRPr lang="en-US" altLang="it-IT"/>
            </a:p>
          </p:txBody>
        </p:sp>
        <p:sp>
          <p:nvSpPr>
            <p:cNvPr id="35" name="Rectangle 86"/>
            <p:cNvSpPr>
              <a:spLocks noChangeArrowheads="1"/>
            </p:cNvSpPr>
            <p:nvPr/>
          </p:nvSpPr>
          <p:spPr bwMode="auto">
            <a:xfrm>
              <a:off x="3606" y="3728"/>
              <a:ext cx="24" cy="98"/>
            </a:xfrm>
            <a:prstGeom prst="rect">
              <a:avLst/>
            </a:prstGeom>
            <a:noFill/>
            <a:ln w="9525">
              <a:noFill/>
              <a:miter lim="800000"/>
              <a:headEnd/>
              <a:tailEnd/>
            </a:ln>
          </p:spPr>
          <p:txBody>
            <a:bodyPr wrap="none" lIns="0" tIns="0" rIns="0" bIns="0">
              <a:spAutoFit/>
            </a:bodyPr>
            <a:lstStyle/>
            <a:p>
              <a:r>
                <a:rPr lang="en-US" altLang="it-IT" sz="1100" dirty="0">
                  <a:solidFill>
                    <a:srgbClr val="000000"/>
                  </a:solidFill>
                  <a:latin typeface="Times New Roman" pitchFamily="18" charset="0"/>
                </a:rPr>
                <a:t>t</a:t>
              </a:r>
              <a:endParaRPr lang="en-US" altLang="it-IT" dirty="0"/>
            </a:p>
          </p:txBody>
        </p:sp>
        <p:sp>
          <p:nvSpPr>
            <p:cNvPr id="39" name="Rectangle 87"/>
            <p:cNvSpPr>
              <a:spLocks noChangeArrowheads="1"/>
            </p:cNvSpPr>
            <p:nvPr/>
          </p:nvSpPr>
          <p:spPr bwMode="auto">
            <a:xfrm>
              <a:off x="2731" y="3798"/>
              <a:ext cx="28" cy="62"/>
            </a:xfrm>
            <a:prstGeom prst="rect">
              <a:avLst/>
            </a:prstGeom>
            <a:noFill/>
            <a:ln w="9525">
              <a:noFill/>
              <a:miter lim="800000"/>
              <a:headEnd/>
              <a:tailEnd/>
            </a:ln>
          </p:spPr>
          <p:txBody>
            <a:bodyPr wrap="none" lIns="0" tIns="0" rIns="0" bIns="0">
              <a:spAutoFit/>
            </a:bodyPr>
            <a:lstStyle/>
            <a:p>
              <a:r>
                <a:rPr lang="en-US" altLang="it-IT" sz="700">
                  <a:solidFill>
                    <a:srgbClr val="000000"/>
                  </a:solidFill>
                  <a:latin typeface="Times New Roman" pitchFamily="18" charset="0"/>
                </a:rPr>
                <a:t>2</a:t>
              </a:r>
              <a:endParaRPr lang="en-US" altLang="it-IT"/>
            </a:p>
          </p:txBody>
        </p:sp>
        <p:sp>
          <p:nvSpPr>
            <p:cNvPr id="40" name="Rectangle 88"/>
            <p:cNvSpPr>
              <a:spLocks noChangeArrowheads="1"/>
            </p:cNvSpPr>
            <p:nvPr/>
          </p:nvSpPr>
          <p:spPr bwMode="auto">
            <a:xfrm>
              <a:off x="3651" y="3803"/>
              <a:ext cx="28" cy="62"/>
            </a:xfrm>
            <a:prstGeom prst="rect">
              <a:avLst/>
            </a:prstGeom>
            <a:noFill/>
            <a:ln w="9525">
              <a:noFill/>
              <a:miter lim="800000"/>
              <a:headEnd/>
              <a:tailEnd/>
            </a:ln>
          </p:spPr>
          <p:txBody>
            <a:bodyPr wrap="none" lIns="0" tIns="0" rIns="0" bIns="0">
              <a:spAutoFit/>
            </a:bodyPr>
            <a:lstStyle/>
            <a:p>
              <a:r>
                <a:rPr lang="en-US" altLang="it-IT" sz="700">
                  <a:solidFill>
                    <a:srgbClr val="000000"/>
                  </a:solidFill>
                  <a:latin typeface="Times New Roman" pitchFamily="18" charset="0"/>
                </a:rPr>
                <a:t>3</a:t>
              </a:r>
              <a:endParaRPr lang="en-US" altLang="it-IT"/>
            </a:p>
          </p:txBody>
        </p:sp>
        <p:sp>
          <p:nvSpPr>
            <p:cNvPr id="41" name="Line 89"/>
            <p:cNvSpPr>
              <a:spLocks noChangeShapeType="1"/>
            </p:cNvSpPr>
            <p:nvPr/>
          </p:nvSpPr>
          <p:spPr bwMode="auto">
            <a:xfrm>
              <a:off x="1936" y="3504"/>
              <a:ext cx="1" cy="230"/>
            </a:xfrm>
            <a:prstGeom prst="line">
              <a:avLst/>
            </a:prstGeom>
            <a:noFill/>
            <a:ln w="0">
              <a:solidFill>
                <a:srgbClr val="000000"/>
              </a:solidFill>
              <a:round/>
              <a:headEnd/>
              <a:tailEnd/>
            </a:ln>
          </p:spPr>
          <p:txBody>
            <a:bodyPr/>
            <a:lstStyle/>
            <a:p>
              <a:endParaRPr lang="it-IT"/>
            </a:p>
          </p:txBody>
        </p:sp>
        <p:sp>
          <p:nvSpPr>
            <p:cNvPr id="42" name="Line 90"/>
            <p:cNvSpPr>
              <a:spLocks noChangeShapeType="1"/>
            </p:cNvSpPr>
            <p:nvPr/>
          </p:nvSpPr>
          <p:spPr bwMode="auto">
            <a:xfrm>
              <a:off x="2725" y="3276"/>
              <a:ext cx="1" cy="458"/>
            </a:xfrm>
            <a:prstGeom prst="line">
              <a:avLst/>
            </a:prstGeom>
            <a:noFill/>
            <a:ln w="0">
              <a:solidFill>
                <a:srgbClr val="000000"/>
              </a:solidFill>
              <a:round/>
              <a:headEnd/>
              <a:tailEnd/>
            </a:ln>
          </p:spPr>
          <p:txBody>
            <a:bodyPr/>
            <a:lstStyle/>
            <a:p>
              <a:endParaRPr lang="it-IT"/>
            </a:p>
          </p:txBody>
        </p:sp>
        <p:sp>
          <p:nvSpPr>
            <p:cNvPr id="43" name="Line 91"/>
            <p:cNvSpPr>
              <a:spLocks noChangeShapeType="1"/>
            </p:cNvSpPr>
            <p:nvPr/>
          </p:nvSpPr>
          <p:spPr bwMode="auto">
            <a:xfrm>
              <a:off x="3654" y="3050"/>
              <a:ext cx="1" cy="284"/>
            </a:xfrm>
            <a:prstGeom prst="line">
              <a:avLst/>
            </a:prstGeom>
            <a:noFill/>
            <a:ln w="0">
              <a:solidFill>
                <a:srgbClr val="000000"/>
              </a:solidFill>
              <a:round/>
              <a:headEnd/>
              <a:tailEnd/>
            </a:ln>
          </p:spPr>
          <p:txBody>
            <a:bodyPr/>
            <a:lstStyle/>
            <a:p>
              <a:endParaRPr lang="it-IT"/>
            </a:p>
          </p:txBody>
        </p:sp>
        <p:sp>
          <p:nvSpPr>
            <p:cNvPr id="44" name="Rectangle 92"/>
            <p:cNvSpPr>
              <a:spLocks noChangeArrowheads="1"/>
            </p:cNvSpPr>
            <p:nvPr/>
          </p:nvSpPr>
          <p:spPr bwMode="auto">
            <a:xfrm>
              <a:off x="1720" y="2362"/>
              <a:ext cx="1711" cy="98"/>
            </a:xfrm>
            <a:prstGeom prst="rect">
              <a:avLst/>
            </a:prstGeom>
            <a:noFill/>
            <a:ln w="9525">
              <a:noFill/>
              <a:miter lim="800000"/>
              <a:headEnd/>
              <a:tailEnd/>
            </a:ln>
          </p:spPr>
          <p:txBody>
            <a:bodyPr wrap="none" lIns="0" tIns="0" rIns="0" bIns="0">
              <a:spAutoFit/>
            </a:bodyPr>
            <a:lstStyle/>
            <a:p>
              <a:r>
                <a:rPr lang="en-US" altLang="it-IT" sz="1100">
                  <a:solidFill>
                    <a:srgbClr val="000000"/>
                  </a:solidFill>
                  <a:latin typeface="Times New Roman" pitchFamily="18" charset="0"/>
                </a:rPr>
                <a:t>PROGRESSIONE COSTANTE O UNIFORME</a:t>
              </a:r>
              <a:endParaRPr lang="en-US" altLang="it-IT"/>
            </a:p>
          </p:txBody>
        </p:sp>
        <p:sp>
          <p:nvSpPr>
            <p:cNvPr id="45" name="Line 93"/>
            <p:cNvSpPr>
              <a:spLocks noChangeShapeType="1"/>
            </p:cNvSpPr>
            <p:nvPr/>
          </p:nvSpPr>
          <p:spPr bwMode="auto">
            <a:xfrm>
              <a:off x="3654" y="3450"/>
              <a:ext cx="1" cy="284"/>
            </a:xfrm>
            <a:prstGeom prst="line">
              <a:avLst/>
            </a:prstGeom>
            <a:noFill/>
            <a:ln w="0">
              <a:solidFill>
                <a:srgbClr val="000000"/>
              </a:solidFill>
              <a:round/>
              <a:headEnd/>
              <a:tailEnd/>
            </a:ln>
          </p:spPr>
          <p:txBody>
            <a:bodyPr/>
            <a:lstStyle/>
            <a:p>
              <a:endParaRPr lang="it-IT"/>
            </a:p>
          </p:txBody>
        </p:sp>
        <p:sp>
          <p:nvSpPr>
            <p:cNvPr id="46" name="Line 94"/>
            <p:cNvSpPr>
              <a:spLocks noChangeShapeType="1"/>
            </p:cNvSpPr>
            <p:nvPr/>
          </p:nvSpPr>
          <p:spPr bwMode="auto">
            <a:xfrm>
              <a:off x="1236" y="2579"/>
              <a:ext cx="55" cy="95"/>
            </a:xfrm>
            <a:prstGeom prst="line">
              <a:avLst/>
            </a:prstGeom>
            <a:noFill/>
            <a:ln w="0">
              <a:solidFill>
                <a:srgbClr val="000000"/>
              </a:solidFill>
              <a:round/>
              <a:headEnd/>
              <a:tailEnd/>
            </a:ln>
          </p:spPr>
          <p:txBody>
            <a:bodyPr/>
            <a:lstStyle/>
            <a:p>
              <a:endParaRPr lang="it-IT"/>
            </a:p>
          </p:txBody>
        </p:sp>
        <p:sp>
          <p:nvSpPr>
            <p:cNvPr id="47" name="Line 95"/>
            <p:cNvSpPr>
              <a:spLocks noChangeShapeType="1"/>
            </p:cNvSpPr>
            <p:nvPr/>
          </p:nvSpPr>
          <p:spPr bwMode="auto">
            <a:xfrm flipH="1">
              <a:off x="1182" y="2579"/>
              <a:ext cx="54" cy="95"/>
            </a:xfrm>
            <a:prstGeom prst="line">
              <a:avLst/>
            </a:prstGeom>
            <a:noFill/>
            <a:ln w="0">
              <a:solidFill>
                <a:srgbClr val="000000"/>
              </a:solidFill>
              <a:round/>
              <a:headEnd/>
              <a:tailEnd/>
            </a:ln>
          </p:spPr>
          <p:txBody>
            <a:bodyPr/>
            <a:lstStyle/>
            <a:p>
              <a:endParaRPr lang="it-IT"/>
            </a:p>
          </p:txBody>
        </p:sp>
        <p:sp>
          <p:nvSpPr>
            <p:cNvPr id="48" name="Rectangle 96"/>
            <p:cNvSpPr>
              <a:spLocks noChangeArrowheads="1"/>
            </p:cNvSpPr>
            <p:nvPr/>
          </p:nvSpPr>
          <p:spPr bwMode="auto">
            <a:xfrm>
              <a:off x="4397" y="3777"/>
              <a:ext cx="249" cy="98"/>
            </a:xfrm>
            <a:prstGeom prst="rect">
              <a:avLst/>
            </a:prstGeom>
            <a:noFill/>
            <a:ln w="9525">
              <a:noFill/>
              <a:miter lim="800000"/>
              <a:headEnd/>
              <a:tailEnd/>
            </a:ln>
          </p:spPr>
          <p:txBody>
            <a:bodyPr wrap="none" lIns="0" tIns="0" rIns="0" bIns="0">
              <a:spAutoFit/>
            </a:bodyPr>
            <a:lstStyle/>
            <a:p>
              <a:r>
                <a:rPr lang="en-US" altLang="it-IT" sz="1100">
                  <a:solidFill>
                    <a:srgbClr val="000000"/>
                  </a:solidFill>
                  <a:latin typeface="Times New Roman" pitchFamily="18" charset="0"/>
                </a:rPr>
                <a:t>Tempo</a:t>
              </a:r>
              <a:endParaRPr lang="en-US" altLang="it-IT"/>
            </a:p>
          </p:txBody>
        </p:sp>
        <p:sp>
          <p:nvSpPr>
            <p:cNvPr id="49" name="Line 97"/>
            <p:cNvSpPr>
              <a:spLocks noChangeShapeType="1"/>
            </p:cNvSpPr>
            <p:nvPr/>
          </p:nvSpPr>
          <p:spPr bwMode="auto">
            <a:xfrm>
              <a:off x="1182" y="2674"/>
              <a:ext cx="109" cy="1"/>
            </a:xfrm>
            <a:prstGeom prst="line">
              <a:avLst/>
            </a:prstGeom>
            <a:noFill/>
            <a:ln w="0">
              <a:solidFill>
                <a:srgbClr val="000000"/>
              </a:solidFill>
              <a:round/>
              <a:headEnd/>
              <a:tailEnd/>
            </a:ln>
          </p:spPr>
          <p:txBody>
            <a:bodyPr/>
            <a:lstStyle/>
            <a:p>
              <a:endParaRPr lang="it-IT"/>
            </a:p>
          </p:txBody>
        </p:sp>
        <p:sp>
          <p:nvSpPr>
            <p:cNvPr id="50" name="Line 98"/>
            <p:cNvSpPr>
              <a:spLocks noChangeShapeType="1"/>
            </p:cNvSpPr>
            <p:nvPr/>
          </p:nvSpPr>
          <p:spPr bwMode="auto">
            <a:xfrm flipV="1">
              <a:off x="4566" y="3692"/>
              <a:ext cx="1" cy="84"/>
            </a:xfrm>
            <a:prstGeom prst="line">
              <a:avLst/>
            </a:prstGeom>
            <a:noFill/>
            <a:ln w="0">
              <a:solidFill>
                <a:srgbClr val="000000"/>
              </a:solidFill>
              <a:round/>
              <a:headEnd/>
              <a:tailEnd/>
            </a:ln>
          </p:spPr>
          <p:txBody>
            <a:bodyPr/>
            <a:lstStyle/>
            <a:p>
              <a:endParaRPr lang="it-IT"/>
            </a:p>
          </p:txBody>
        </p:sp>
        <p:sp>
          <p:nvSpPr>
            <p:cNvPr id="51" name="Line 99"/>
            <p:cNvSpPr>
              <a:spLocks noChangeShapeType="1"/>
            </p:cNvSpPr>
            <p:nvPr/>
          </p:nvSpPr>
          <p:spPr bwMode="auto">
            <a:xfrm flipH="1">
              <a:off x="4566" y="3734"/>
              <a:ext cx="123" cy="42"/>
            </a:xfrm>
            <a:prstGeom prst="line">
              <a:avLst/>
            </a:prstGeom>
            <a:noFill/>
            <a:ln w="0">
              <a:solidFill>
                <a:srgbClr val="000000"/>
              </a:solidFill>
              <a:round/>
              <a:headEnd/>
              <a:tailEnd/>
            </a:ln>
          </p:spPr>
          <p:txBody>
            <a:bodyPr/>
            <a:lstStyle/>
            <a:p>
              <a:endParaRPr lang="it-IT"/>
            </a:p>
          </p:txBody>
        </p:sp>
        <p:sp>
          <p:nvSpPr>
            <p:cNvPr id="52" name="Line 100"/>
            <p:cNvSpPr>
              <a:spLocks noChangeShapeType="1"/>
            </p:cNvSpPr>
            <p:nvPr/>
          </p:nvSpPr>
          <p:spPr bwMode="auto">
            <a:xfrm flipH="1" flipV="1">
              <a:off x="4566" y="3692"/>
              <a:ext cx="123" cy="42"/>
            </a:xfrm>
            <a:prstGeom prst="line">
              <a:avLst/>
            </a:prstGeom>
            <a:noFill/>
            <a:ln w="0">
              <a:solidFill>
                <a:srgbClr val="000000"/>
              </a:solidFill>
              <a:round/>
              <a:headEnd/>
              <a:tailEnd/>
            </a:ln>
          </p:spPr>
          <p:txBody>
            <a:bodyPr/>
            <a:lstStyle/>
            <a:p>
              <a:endParaRPr lang="it-IT"/>
            </a:p>
          </p:txBody>
        </p:sp>
        <p:sp>
          <p:nvSpPr>
            <p:cNvPr id="53" name="Freeform 101"/>
            <p:cNvSpPr>
              <a:spLocks/>
            </p:cNvSpPr>
            <p:nvPr/>
          </p:nvSpPr>
          <p:spPr bwMode="auto">
            <a:xfrm>
              <a:off x="1182" y="2579"/>
              <a:ext cx="54" cy="95"/>
            </a:xfrm>
            <a:custGeom>
              <a:avLst/>
              <a:gdLst>
                <a:gd name="T0" fmla="*/ 0 w 439"/>
                <a:gd name="T1" fmla="*/ 0 h 1041"/>
                <a:gd name="T2" fmla="*/ 0 w 439"/>
                <a:gd name="T3" fmla="*/ 0 h 1041"/>
                <a:gd name="T4" fmla="*/ 0 w 439"/>
                <a:gd name="T5" fmla="*/ 0 h 1041"/>
                <a:gd name="T6" fmla="*/ 0 w 439"/>
                <a:gd name="T7" fmla="*/ 0 h 1041"/>
                <a:gd name="T8" fmla="*/ 0 60000 65536"/>
                <a:gd name="T9" fmla="*/ 0 60000 65536"/>
                <a:gd name="T10" fmla="*/ 0 60000 65536"/>
                <a:gd name="T11" fmla="*/ 0 60000 65536"/>
                <a:gd name="T12" fmla="*/ 0 w 439"/>
                <a:gd name="T13" fmla="*/ 0 h 1041"/>
                <a:gd name="T14" fmla="*/ 439 w 439"/>
                <a:gd name="T15" fmla="*/ 1041 h 1041"/>
              </a:gdLst>
              <a:ahLst/>
              <a:cxnLst>
                <a:cxn ang="T8">
                  <a:pos x="T0" y="T1"/>
                </a:cxn>
                <a:cxn ang="T9">
                  <a:pos x="T2" y="T3"/>
                </a:cxn>
                <a:cxn ang="T10">
                  <a:pos x="T4" y="T5"/>
                </a:cxn>
                <a:cxn ang="T11">
                  <a:pos x="T6" y="T7"/>
                </a:cxn>
              </a:cxnLst>
              <a:rect l="T12" t="T13" r="T14" b="T15"/>
              <a:pathLst>
                <a:path w="439" h="1041">
                  <a:moveTo>
                    <a:pt x="0" y="1041"/>
                  </a:moveTo>
                  <a:lnTo>
                    <a:pt x="439" y="1041"/>
                  </a:lnTo>
                  <a:lnTo>
                    <a:pt x="439" y="0"/>
                  </a:lnTo>
                  <a:lnTo>
                    <a:pt x="0" y="1041"/>
                  </a:lnTo>
                  <a:close/>
                </a:path>
              </a:pathLst>
            </a:custGeom>
            <a:solidFill>
              <a:srgbClr val="000000"/>
            </a:solidFill>
            <a:ln w="9525">
              <a:noFill/>
              <a:round/>
              <a:headEnd/>
              <a:tailEnd/>
            </a:ln>
          </p:spPr>
          <p:txBody>
            <a:bodyPr/>
            <a:lstStyle/>
            <a:p>
              <a:endParaRPr lang="it-IT"/>
            </a:p>
          </p:txBody>
        </p:sp>
        <p:sp>
          <p:nvSpPr>
            <p:cNvPr id="54" name="Freeform 102"/>
            <p:cNvSpPr>
              <a:spLocks/>
            </p:cNvSpPr>
            <p:nvPr/>
          </p:nvSpPr>
          <p:spPr bwMode="auto">
            <a:xfrm>
              <a:off x="1182" y="2579"/>
              <a:ext cx="54" cy="95"/>
            </a:xfrm>
            <a:custGeom>
              <a:avLst/>
              <a:gdLst>
                <a:gd name="T0" fmla="*/ 0 w 439"/>
                <a:gd name="T1" fmla="*/ 0 h 1041"/>
                <a:gd name="T2" fmla="*/ 0 w 439"/>
                <a:gd name="T3" fmla="*/ 0 h 1041"/>
                <a:gd name="T4" fmla="*/ 0 w 439"/>
                <a:gd name="T5" fmla="*/ 0 h 1041"/>
                <a:gd name="T6" fmla="*/ 0 w 439"/>
                <a:gd name="T7" fmla="*/ 0 h 1041"/>
                <a:gd name="T8" fmla="*/ 0 60000 65536"/>
                <a:gd name="T9" fmla="*/ 0 60000 65536"/>
                <a:gd name="T10" fmla="*/ 0 60000 65536"/>
                <a:gd name="T11" fmla="*/ 0 60000 65536"/>
                <a:gd name="T12" fmla="*/ 0 w 439"/>
                <a:gd name="T13" fmla="*/ 0 h 1041"/>
                <a:gd name="T14" fmla="*/ 439 w 439"/>
                <a:gd name="T15" fmla="*/ 1041 h 1041"/>
              </a:gdLst>
              <a:ahLst/>
              <a:cxnLst>
                <a:cxn ang="T8">
                  <a:pos x="T0" y="T1"/>
                </a:cxn>
                <a:cxn ang="T9">
                  <a:pos x="T2" y="T3"/>
                </a:cxn>
                <a:cxn ang="T10">
                  <a:pos x="T4" y="T5"/>
                </a:cxn>
                <a:cxn ang="T11">
                  <a:pos x="T6" y="T7"/>
                </a:cxn>
              </a:cxnLst>
              <a:rect l="T12" t="T13" r="T14" b="T15"/>
              <a:pathLst>
                <a:path w="439" h="1041">
                  <a:moveTo>
                    <a:pt x="0" y="1041"/>
                  </a:moveTo>
                  <a:lnTo>
                    <a:pt x="439" y="1041"/>
                  </a:lnTo>
                  <a:lnTo>
                    <a:pt x="439" y="0"/>
                  </a:lnTo>
                  <a:lnTo>
                    <a:pt x="0" y="1041"/>
                  </a:lnTo>
                  <a:close/>
                </a:path>
              </a:pathLst>
            </a:custGeom>
            <a:noFill/>
            <a:ln w="0">
              <a:solidFill>
                <a:srgbClr val="000000"/>
              </a:solidFill>
              <a:round/>
              <a:headEnd/>
              <a:tailEnd/>
            </a:ln>
          </p:spPr>
          <p:txBody>
            <a:bodyPr/>
            <a:lstStyle/>
            <a:p>
              <a:endParaRPr lang="it-IT"/>
            </a:p>
          </p:txBody>
        </p:sp>
        <p:sp>
          <p:nvSpPr>
            <p:cNvPr id="55" name="Freeform 103"/>
            <p:cNvSpPr>
              <a:spLocks/>
            </p:cNvSpPr>
            <p:nvPr/>
          </p:nvSpPr>
          <p:spPr bwMode="auto">
            <a:xfrm>
              <a:off x="4566" y="3692"/>
              <a:ext cx="123" cy="42"/>
            </a:xfrm>
            <a:custGeom>
              <a:avLst/>
              <a:gdLst>
                <a:gd name="T0" fmla="*/ 0 w 985"/>
                <a:gd name="T1" fmla="*/ 0 h 464"/>
                <a:gd name="T2" fmla="*/ 0 w 985"/>
                <a:gd name="T3" fmla="*/ 0 h 464"/>
                <a:gd name="T4" fmla="*/ 0 w 985"/>
                <a:gd name="T5" fmla="*/ 0 h 464"/>
                <a:gd name="T6" fmla="*/ 0 w 985"/>
                <a:gd name="T7" fmla="*/ 0 h 464"/>
                <a:gd name="T8" fmla="*/ 0 60000 65536"/>
                <a:gd name="T9" fmla="*/ 0 60000 65536"/>
                <a:gd name="T10" fmla="*/ 0 60000 65536"/>
                <a:gd name="T11" fmla="*/ 0 60000 65536"/>
                <a:gd name="T12" fmla="*/ 0 w 985"/>
                <a:gd name="T13" fmla="*/ 0 h 464"/>
                <a:gd name="T14" fmla="*/ 985 w 985"/>
                <a:gd name="T15" fmla="*/ 464 h 464"/>
              </a:gdLst>
              <a:ahLst/>
              <a:cxnLst>
                <a:cxn ang="T8">
                  <a:pos x="T0" y="T1"/>
                </a:cxn>
                <a:cxn ang="T9">
                  <a:pos x="T2" y="T3"/>
                </a:cxn>
                <a:cxn ang="T10">
                  <a:pos x="T4" y="T5"/>
                </a:cxn>
                <a:cxn ang="T11">
                  <a:pos x="T6" y="T7"/>
                </a:cxn>
              </a:cxnLst>
              <a:rect l="T12" t="T13" r="T14" b="T15"/>
              <a:pathLst>
                <a:path w="985" h="464">
                  <a:moveTo>
                    <a:pt x="0" y="0"/>
                  </a:moveTo>
                  <a:lnTo>
                    <a:pt x="0" y="464"/>
                  </a:lnTo>
                  <a:lnTo>
                    <a:pt x="985" y="464"/>
                  </a:lnTo>
                  <a:lnTo>
                    <a:pt x="0" y="0"/>
                  </a:lnTo>
                  <a:close/>
                </a:path>
              </a:pathLst>
            </a:custGeom>
            <a:solidFill>
              <a:srgbClr val="000000"/>
            </a:solidFill>
            <a:ln w="9525">
              <a:noFill/>
              <a:round/>
              <a:headEnd/>
              <a:tailEnd/>
            </a:ln>
          </p:spPr>
          <p:txBody>
            <a:bodyPr/>
            <a:lstStyle/>
            <a:p>
              <a:endParaRPr lang="it-IT"/>
            </a:p>
          </p:txBody>
        </p:sp>
        <p:sp>
          <p:nvSpPr>
            <p:cNvPr id="56" name="Freeform 104"/>
            <p:cNvSpPr>
              <a:spLocks/>
            </p:cNvSpPr>
            <p:nvPr/>
          </p:nvSpPr>
          <p:spPr bwMode="auto">
            <a:xfrm>
              <a:off x="4566" y="3692"/>
              <a:ext cx="123" cy="42"/>
            </a:xfrm>
            <a:custGeom>
              <a:avLst/>
              <a:gdLst>
                <a:gd name="T0" fmla="*/ 0 w 985"/>
                <a:gd name="T1" fmla="*/ 0 h 464"/>
                <a:gd name="T2" fmla="*/ 0 w 985"/>
                <a:gd name="T3" fmla="*/ 0 h 464"/>
                <a:gd name="T4" fmla="*/ 0 w 985"/>
                <a:gd name="T5" fmla="*/ 0 h 464"/>
                <a:gd name="T6" fmla="*/ 0 w 985"/>
                <a:gd name="T7" fmla="*/ 0 h 464"/>
                <a:gd name="T8" fmla="*/ 0 60000 65536"/>
                <a:gd name="T9" fmla="*/ 0 60000 65536"/>
                <a:gd name="T10" fmla="*/ 0 60000 65536"/>
                <a:gd name="T11" fmla="*/ 0 60000 65536"/>
                <a:gd name="T12" fmla="*/ 0 w 985"/>
                <a:gd name="T13" fmla="*/ 0 h 464"/>
                <a:gd name="T14" fmla="*/ 985 w 985"/>
                <a:gd name="T15" fmla="*/ 464 h 464"/>
              </a:gdLst>
              <a:ahLst/>
              <a:cxnLst>
                <a:cxn ang="T8">
                  <a:pos x="T0" y="T1"/>
                </a:cxn>
                <a:cxn ang="T9">
                  <a:pos x="T2" y="T3"/>
                </a:cxn>
                <a:cxn ang="T10">
                  <a:pos x="T4" y="T5"/>
                </a:cxn>
                <a:cxn ang="T11">
                  <a:pos x="T6" y="T7"/>
                </a:cxn>
              </a:cxnLst>
              <a:rect l="T12" t="T13" r="T14" b="T15"/>
              <a:pathLst>
                <a:path w="985" h="464">
                  <a:moveTo>
                    <a:pt x="0" y="0"/>
                  </a:moveTo>
                  <a:lnTo>
                    <a:pt x="0" y="464"/>
                  </a:lnTo>
                  <a:lnTo>
                    <a:pt x="985" y="464"/>
                  </a:lnTo>
                  <a:lnTo>
                    <a:pt x="0" y="0"/>
                  </a:lnTo>
                  <a:close/>
                </a:path>
              </a:pathLst>
            </a:custGeom>
            <a:noFill/>
            <a:ln w="0">
              <a:solidFill>
                <a:srgbClr val="000000"/>
              </a:solidFill>
              <a:round/>
              <a:headEnd/>
              <a:tailEnd/>
            </a:ln>
          </p:spPr>
          <p:txBody>
            <a:bodyPr/>
            <a:lstStyle/>
            <a:p>
              <a:endParaRPr lang="it-IT"/>
            </a:p>
          </p:txBody>
        </p:sp>
        <p:sp>
          <p:nvSpPr>
            <p:cNvPr id="57" name="Freeform 105"/>
            <p:cNvSpPr>
              <a:spLocks/>
            </p:cNvSpPr>
            <p:nvPr/>
          </p:nvSpPr>
          <p:spPr bwMode="auto">
            <a:xfrm>
              <a:off x="1236" y="2579"/>
              <a:ext cx="55" cy="95"/>
            </a:xfrm>
            <a:custGeom>
              <a:avLst/>
              <a:gdLst>
                <a:gd name="T0" fmla="*/ 0 w 438"/>
                <a:gd name="T1" fmla="*/ 0 h 1041"/>
                <a:gd name="T2" fmla="*/ 0 w 438"/>
                <a:gd name="T3" fmla="*/ 0 h 1041"/>
                <a:gd name="T4" fmla="*/ 0 w 438"/>
                <a:gd name="T5" fmla="*/ 0 h 1041"/>
                <a:gd name="T6" fmla="*/ 0 w 438"/>
                <a:gd name="T7" fmla="*/ 0 h 1041"/>
                <a:gd name="T8" fmla="*/ 0 60000 65536"/>
                <a:gd name="T9" fmla="*/ 0 60000 65536"/>
                <a:gd name="T10" fmla="*/ 0 60000 65536"/>
                <a:gd name="T11" fmla="*/ 0 60000 65536"/>
                <a:gd name="T12" fmla="*/ 0 w 438"/>
                <a:gd name="T13" fmla="*/ 0 h 1041"/>
                <a:gd name="T14" fmla="*/ 438 w 438"/>
                <a:gd name="T15" fmla="*/ 1041 h 1041"/>
              </a:gdLst>
              <a:ahLst/>
              <a:cxnLst>
                <a:cxn ang="T8">
                  <a:pos x="T0" y="T1"/>
                </a:cxn>
                <a:cxn ang="T9">
                  <a:pos x="T2" y="T3"/>
                </a:cxn>
                <a:cxn ang="T10">
                  <a:pos x="T4" y="T5"/>
                </a:cxn>
                <a:cxn ang="T11">
                  <a:pos x="T6" y="T7"/>
                </a:cxn>
              </a:cxnLst>
              <a:rect l="T12" t="T13" r="T14" b="T15"/>
              <a:pathLst>
                <a:path w="438" h="1041">
                  <a:moveTo>
                    <a:pt x="0" y="0"/>
                  </a:moveTo>
                  <a:lnTo>
                    <a:pt x="0" y="1041"/>
                  </a:lnTo>
                  <a:lnTo>
                    <a:pt x="438" y="1041"/>
                  </a:lnTo>
                  <a:lnTo>
                    <a:pt x="0" y="0"/>
                  </a:lnTo>
                  <a:close/>
                </a:path>
              </a:pathLst>
            </a:custGeom>
            <a:solidFill>
              <a:srgbClr val="000000"/>
            </a:solidFill>
            <a:ln w="9525">
              <a:noFill/>
              <a:round/>
              <a:headEnd/>
              <a:tailEnd/>
            </a:ln>
          </p:spPr>
          <p:txBody>
            <a:bodyPr/>
            <a:lstStyle/>
            <a:p>
              <a:endParaRPr lang="it-IT"/>
            </a:p>
          </p:txBody>
        </p:sp>
        <p:sp>
          <p:nvSpPr>
            <p:cNvPr id="58" name="Freeform 106"/>
            <p:cNvSpPr>
              <a:spLocks/>
            </p:cNvSpPr>
            <p:nvPr/>
          </p:nvSpPr>
          <p:spPr bwMode="auto">
            <a:xfrm>
              <a:off x="1236" y="2579"/>
              <a:ext cx="55" cy="95"/>
            </a:xfrm>
            <a:custGeom>
              <a:avLst/>
              <a:gdLst>
                <a:gd name="T0" fmla="*/ 0 w 438"/>
                <a:gd name="T1" fmla="*/ 0 h 1041"/>
                <a:gd name="T2" fmla="*/ 0 w 438"/>
                <a:gd name="T3" fmla="*/ 0 h 1041"/>
                <a:gd name="T4" fmla="*/ 0 w 438"/>
                <a:gd name="T5" fmla="*/ 0 h 1041"/>
                <a:gd name="T6" fmla="*/ 0 w 438"/>
                <a:gd name="T7" fmla="*/ 0 h 1041"/>
                <a:gd name="T8" fmla="*/ 0 60000 65536"/>
                <a:gd name="T9" fmla="*/ 0 60000 65536"/>
                <a:gd name="T10" fmla="*/ 0 60000 65536"/>
                <a:gd name="T11" fmla="*/ 0 60000 65536"/>
                <a:gd name="T12" fmla="*/ 0 w 438"/>
                <a:gd name="T13" fmla="*/ 0 h 1041"/>
                <a:gd name="T14" fmla="*/ 438 w 438"/>
                <a:gd name="T15" fmla="*/ 1041 h 1041"/>
              </a:gdLst>
              <a:ahLst/>
              <a:cxnLst>
                <a:cxn ang="T8">
                  <a:pos x="T0" y="T1"/>
                </a:cxn>
                <a:cxn ang="T9">
                  <a:pos x="T2" y="T3"/>
                </a:cxn>
                <a:cxn ang="T10">
                  <a:pos x="T4" y="T5"/>
                </a:cxn>
                <a:cxn ang="T11">
                  <a:pos x="T6" y="T7"/>
                </a:cxn>
              </a:cxnLst>
              <a:rect l="T12" t="T13" r="T14" b="T15"/>
              <a:pathLst>
                <a:path w="438" h="1041">
                  <a:moveTo>
                    <a:pt x="0" y="0"/>
                  </a:moveTo>
                  <a:lnTo>
                    <a:pt x="0" y="1041"/>
                  </a:lnTo>
                  <a:lnTo>
                    <a:pt x="438" y="1041"/>
                  </a:lnTo>
                  <a:lnTo>
                    <a:pt x="0" y="0"/>
                  </a:lnTo>
                  <a:close/>
                </a:path>
              </a:pathLst>
            </a:custGeom>
            <a:noFill/>
            <a:ln w="0">
              <a:solidFill>
                <a:srgbClr val="000000"/>
              </a:solidFill>
              <a:round/>
              <a:headEnd/>
              <a:tailEnd/>
            </a:ln>
          </p:spPr>
          <p:txBody>
            <a:bodyPr/>
            <a:lstStyle/>
            <a:p>
              <a:endParaRPr lang="it-IT"/>
            </a:p>
          </p:txBody>
        </p:sp>
        <p:sp>
          <p:nvSpPr>
            <p:cNvPr id="59" name="Freeform 107"/>
            <p:cNvSpPr>
              <a:spLocks/>
            </p:cNvSpPr>
            <p:nvPr/>
          </p:nvSpPr>
          <p:spPr bwMode="auto">
            <a:xfrm>
              <a:off x="4566" y="3734"/>
              <a:ext cx="123" cy="42"/>
            </a:xfrm>
            <a:custGeom>
              <a:avLst/>
              <a:gdLst>
                <a:gd name="T0" fmla="*/ 0 w 985"/>
                <a:gd name="T1" fmla="*/ 0 h 463"/>
                <a:gd name="T2" fmla="*/ 0 w 985"/>
                <a:gd name="T3" fmla="*/ 0 h 463"/>
                <a:gd name="T4" fmla="*/ 0 w 985"/>
                <a:gd name="T5" fmla="*/ 0 h 463"/>
                <a:gd name="T6" fmla="*/ 0 w 985"/>
                <a:gd name="T7" fmla="*/ 0 h 463"/>
                <a:gd name="T8" fmla="*/ 0 60000 65536"/>
                <a:gd name="T9" fmla="*/ 0 60000 65536"/>
                <a:gd name="T10" fmla="*/ 0 60000 65536"/>
                <a:gd name="T11" fmla="*/ 0 60000 65536"/>
                <a:gd name="T12" fmla="*/ 0 w 985"/>
                <a:gd name="T13" fmla="*/ 0 h 463"/>
                <a:gd name="T14" fmla="*/ 985 w 985"/>
                <a:gd name="T15" fmla="*/ 463 h 463"/>
              </a:gdLst>
              <a:ahLst/>
              <a:cxnLst>
                <a:cxn ang="T8">
                  <a:pos x="T0" y="T1"/>
                </a:cxn>
                <a:cxn ang="T9">
                  <a:pos x="T2" y="T3"/>
                </a:cxn>
                <a:cxn ang="T10">
                  <a:pos x="T4" y="T5"/>
                </a:cxn>
                <a:cxn ang="T11">
                  <a:pos x="T6" y="T7"/>
                </a:cxn>
              </a:cxnLst>
              <a:rect l="T12" t="T13" r="T14" b="T15"/>
              <a:pathLst>
                <a:path w="985" h="463">
                  <a:moveTo>
                    <a:pt x="985" y="0"/>
                  </a:moveTo>
                  <a:lnTo>
                    <a:pt x="0" y="0"/>
                  </a:lnTo>
                  <a:lnTo>
                    <a:pt x="0" y="463"/>
                  </a:lnTo>
                  <a:lnTo>
                    <a:pt x="985" y="0"/>
                  </a:lnTo>
                  <a:close/>
                </a:path>
              </a:pathLst>
            </a:custGeom>
            <a:solidFill>
              <a:srgbClr val="000000"/>
            </a:solidFill>
            <a:ln w="9525">
              <a:noFill/>
              <a:round/>
              <a:headEnd/>
              <a:tailEnd/>
            </a:ln>
          </p:spPr>
          <p:txBody>
            <a:bodyPr/>
            <a:lstStyle/>
            <a:p>
              <a:endParaRPr lang="it-IT"/>
            </a:p>
          </p:txBody>
        </p:sp>
        <p:sp>
          <p:nvSpPr>
            <p:cNvPr id="60" name="Freeform 108"/>
            <p:cNvSpPr>
              <a:spLocks/>
            </p:cNvSpPr>
            <p:nvPr/>
          </p:nvSpPr>
          <p:spPr bwMode="auto">
            <a:xfrm>
              <a:off x="4566" y="3734"/>
              <a:ext cx="123" cy="42"/>
            </a:xfrm>
            <a:custGeom>
              <a:avLst/>
              <a:gdLst>
                <a:gd name="T0" fmla="*/ 0 w 985"/>
                <a:gd name="T1" fmla="*/ 0 h 463"/>
                <a:gd name="T2" fmla="*/ 0 w 985"/>
                <a:gd name="T3" fmla="*/ 0 h 463"/>
                <a:gd name="T4" fmla="*/ 0 w 985"/>
                <a:gd name="T5" fmla="*/ 0 h 463"/>
                <a:gd name="T6" fmla="*/ 0 w 985"/>
                <a:gd name="T7" fmla="*/ 0 h 463"/>
                <a:gd name="T8" fmla="*/ 0 60000 65536"/>
                <a:gd name="T9" fmla="*/ 0 60000 65536"/>
                <a:gd name="T10" fmla="*/ 0 60000 65536"/>
                <a:gd name="T11" fmla="*/ 0 60000 65536"/>
                <a:gd name="T12" fmla="*/ 0 w 985"/>
                <a:gd name="T13" fmla="*/ 0 h 463"/>
                <a:gd name="T14" fmla="*/ 985 w 985"/>
                <a:gd name="T15" fmla="*/ 463 h 463"/>
              </a:gdLst>
              <a:ahLst/>
              <a:cxnLst>
                <a:cxn ang="T8">
                  <a:pos x="T0" y="T1"/>
                </a:cxn>
                <a:cxn ang="T9">
                  <a:pos x="T2" y="T3"/>
                </a:cxn>
                <a:cxn ang="T10">
                  <a:pos x="T4" y="T5"/>
                </a:cxn>
                <a:cxn ang="T11">
                  <a:pos x="T6" y="T7"/>
                </a:cxn>
              </a:cxnLst>
              <a:rect l="T12" t="T13" r="T14" b="T15"/>
              <a:pathLst>
                <a:path w="985" h="463">
                  <a:moveTo>
                    <a:pt x="985" y="0"/>
                  </a:moveTo>
                  <a:lnTo>
                    <a:pt x="0" y="0"/>
                  </a:lnTo>
                  <a:lnTo>
                    <a:pt x="0" y="463"/>
                  </a:lnTo>
                  <a:lnTo>
                    <a:pt x="985" y="0"/>
                  </a:lnTo>
                  <a:close/>
                </a:path>
              </a:pathLst>
            </a:custGeom>
            <a:noFill/>
            <a:ln w="0">
              <a:solidFill>
                <a:srgbClr val="000000"/>
              </a:solidFill>
              <a:round/>
              <a:headEnd/>
              <a:tailEnd/>
            </a:ln>
          </p:spPr>
          <p:txBody>
            <a:bodyPr/>
            <a:lstStyle/>
            <a:p>
              <a:endParaRPr lang="it-IT"/>
            </a:p>
          </p:txBody>
        </p:sp>
        <p:sp>
          <p:nvSpPr>
            <p:cNvPr id="61" name="Freeform 109"/>
            <p:cNvSpPr>
              <a:spLocks/>
            </p:cNvSpPr>
            <p:nvPr/>
          </p:nvSpPr>
          <p:spPr bwMode="auto">
            <a:xfrm>
              <a:off x="4566" y="3734"/>
              <a:ext cx="41" cy="42"/>
            </a:xfrm>
            <a:custGeom>
              <a:avLst/>
              <a:gdLst>
                <a:gd name="T0" fmla="*/ 0 w 328"/>
                <a:gd name="T1" fmla="*/ 0 h 463"/>
                <a:gd name="T2" fmla="*/ 0 w 328"/>
                <a:gd name="T3" fmla="*/ 0 h 463"/>
                <a:gd name="T4" fmla="*/ 0 w 328"/>
                <a:gd name="T5" fmla="*/ 0 h 463"/>
                <a:gd name="T6" fmla="*/ 0 w 328"/>
                <a:gd name="T7" fmla="*/ 0 h 463"/>
                <a:gd name="T8" fmla="*/ 0 60000 65536"/>
                <a:gd name="T9" fmla="*/ 0 60000 65536"/>
                <a:gd name="T10" fmla="*/ 0 60000 65536"/>
                <a:gd name="T11" fmla="*/ 0 60000 65536"/>
                <a:gd name="T12" fmla="*/ 0 w 328"/>
                <a:gd name="T13" fmla="*/ 0 h 463"/>
                <a:gd name="T14" fmla="*/ 328 w 328"/>
                <a:gd name="T15" fmla="*/ 463 h 463"/>
              </a:gdLst>
              <a:ahLst/>
              <a:cxnLst>
                <a:cxn ang="T8">
                  <a:pos x="T0" y="T1"/>
                </a:cxn>
                <a:cxn ang="T9">
                  <a:pos x="T2" y="T3"/>
                </a:cxn>
                <a:cxn ang="T10">
                  <a:pos x="T4" y="T5"/>
                </a:cxn>
                <a:cxn ang="T11">
                  <a:pos x="T6" y="T7"/>
                </a:cxn>
              </a:cxnLst>
              <a:rect l="T12" t="T13" r="T14" b="T15"/>
              <a:pathLst>
                <a:path w="328" h="463">
                  <a:moveTo>
                    <a:pt x="328" y="155"/>
                  </a:moveTo>
                  <a:lnTo>
                    <a:pt x="0" y="0"/>
                  </a:lnTo>
                  <a:lnTo>
                    <a:pt x="0" y="463"/>
                  </a:lnTo>
                  <a:lnTo>
                    <a:pt x="328" y="155"/>
                  </a:lnTo>
                  <a:close/>
                </a:path>
              </a:pathLst>
            </a:custGeom>
            <a:solidFill>
              <a:srgbClr val="000000"/>
            </a:solidFill>
            <a:ln w="9525">
              <a:noFill/>
              <a:round/>
              <a:headEnd/>
              <a:tailEnd/>
            </a:ln>
          </p:spPr>
          <p:txBody>
            <a:bodyPr/>
            <a:lstStyle/>
            <a:p>
              <a:endParaRPr lang="it-IT"/>
            </a:p>
          </p:txBody>
        </p:sp>
        <p:sp>
          <p:nvSpPr>
            <p:cNvPr id="62" name="Freeform 110"/>
            <p:cNvSpPr>
              <a:spLocks/>
            </p:cNvSpPr>
            <p:nvPr/>
          </p:nvSpPr>
          <p:spPr bwMode="auto">
            <a:xfrm>
              <a:off x="4566" y="3734"/>
              <a:ext cx="41" cy="42"/>
            </a:xfrm>
            <a:custGeom>
              <a:avLst/>
              <a:gdLst>
                <a:gd name="T0" fmla="*/ 0 w 328"/>
                <a:gd name="T1" fmla="*/ 0 h 463"/>
                <a:gd name="T2" fmla="*/ 0 w 328"/>
                <a:gd name="T3" fmla="*/ 0 h 463"/>
                <a:gd name="T4" fmla="*/ 0 w 328"/>
                <a:gd name="T5" fmla="*/ 0 h 463"/>
                <a:gd name="T6" fmla="*/ 0 w 328"/>
                <a:gd name="T7" fmla="*/ 0 h 463"/>
                <a:gd name="T8" fmla="*/ 0 60000 65536"/>
                <a:gd name="T9" fmla="*/ 0 60000 65536"/>
                <a:gd name="T10" fmla="*/ 0 60000 65536"/>
                <a:gd name="T11" fmla="*/ 0 60000 65536"/>
                <a:gd name="T12" fmla="*/ 0 w 328"/>
                <a:gd name="T13" fmla="*/ 0 h 463"/>
                <a:gd name="T14" fmla="*/ 328 w 328"/>
                <a:gd name="T15" fmla="*/ 463 h 463"/>
              </a:gdLst>
              <a:ahLst/>
              <a:cxnLst>
                <a:cxn ang="T8">
                  <a:pos x="T0" y="T1"/>
                </a:cxn>
                <a:cxn ang="T9">
                  <a:pos x="T2" y="T3"/>
                </a:cxn>
                <a:cxn ang="T10">
                  <a:pos x="T4" y="T5"/>
                </a:cxn>
                <a:cxn ang="T11">
                  <a:pos x="T6" y="T7"/>
                </a:cxn>
              </a:cxnLst>
              <a:rect l="T12" t="T13" r="T14" b="T15"/>
              <a:pathLst>
                <a:path w="328" h="463">
                  <a:moveTo>
                    <a:pt x="328" y="155"/>
                  </a:moveTo>
                  <a:lnTo>
                    <a:pt x="0" y="0"/>
                  </a:lnTo>
                  <a:lnTo>
                    <a:pt x="0" y="463"/>
                  </a:lnTo>
                  <a:lnTo>
                    <a:pt x="328" y="155"/>
                  </a:lnTo>
                  <a:close/>
                </a:path>
              </a:pathLst>
            </a:custGeom>
            <a:noFill/>
            <a:ln w="0">
              <a:solidFill>
                <a:srgbClr val="000000"/>
              </a:solidFill>
              <a:round/>
              <a:headEnd/>
              <a:tailEnd/>
            </a:ln>
          </p:spPr>
          <p:txBody>
            <a:bodyPr/>
            <a:lstStyle/>
            <a:p>
              <a:endParaRPr lang="it-IT"/>
            </a:p>
          </p:txBody>
        </p:sp>
        <p:sp>
          <p:nvSpPr>
            <p:cNvPr id="63" name="Freeform 111"/>
            <p:cNvSpPr>
              <a:spLocks/>
            </p:cNvSpPr>
            <p:nvPr/>
          </p:nvSpPr>
          <p:spPr bwMode="auto">
            <a:xfrm>
              <a:off x="4566" y="3734"/>
              <a:ext cx="123" cy="42"/>
            </a:xfrm>
            <a:custGeom>
              <a:avLst/>
              <a:gdLst>
                <a:gd name="T0" fmla="*/ 0 w 985"/>
                <a:gd name="T1" fmla="*/ 0 h 463"/>
                <a:gd name="T2" fmla="*/ 0 w 985"/>
                <a:gd name="T3" fmla="*/ 0 h 463"/>
                <a:gd name="T4" fmla="*/ 0 w 985"/>
                <a:gd name="T5" fmla="*/ 0 h 463"/>
                <a:gd name="T6" fmla="*/ 0 w 985"/>
                <a:gd name="T7" fmla="*/ 0 h 463"/>
                <a:gd name="T8" fmla="*/ 0 60000 65536"/>
                <a:gd name="T9" fmla="*/ 0 60000 65536"/>
                <a:gd name="T10" fmla="*/ 0 60000 65536"/>
                <a:gd name="T11" fmla="*/ 0 60000 65536"/>
                <a:gd name="T12" fmla="*/ 0 w 985"/>
                <a:gd name="T13" fmla="*/ 0 h 463"/>
                <a:gd name="T14" fmla="*/ 985 w 985"/>
                <a:gd name="T15" fmla="*/ 463 h 463"/>
              </a:gdLst>
              <a:ahLst/>
              <a:cxnLst>
                <a:cxn ang="T8">
                  <a:pos x="T0" y="T1"/>
                </a:cxn>
                <a:cxn ang="T9">
                  <a:pos x="T2" y="T3"/>
                </a:cxn>
                <a:cxn ang="T10">
                  <a:pos x="T4" y="T5"/>
                </a:cxn>
                <a:cxn ang="T11">
                  <a:pos x="T6" y="T7"/>
                </a:cxn>
              </a:cxnLst>
              <a:rect l="T12" t="T13" r="T14" b="T15"/>
              <a:pathLst>
                <a:path w="985" h="463">
                  <a:moveTo>
                    <a:pt x="328" y="155"/>
                  </a:moveTo>
                  <a:lnTo>
                    <a:pt x="0" y="463"/>
                  </a:lnTo>
                  <a:lnTo>
                    <a:pt x="985" y="0"/>
                  </a:lnTo>
                  <a:lnTo>
                    <a:pt x="328" y="155"/>
                  </a:lnTo>
                  <a:close/>
                </a:path>
              </a:pathLst>
            </a:custGeom>
            <a:solidFill>
              <a:srgbClr val="000000"/>
            </a:solidFill>
            <a:ln w="9525">
              <a:noFill/>
              <a:round/>
              <a:headEnd/>
              <a:tailEnd/>
            </a:ln>
          </p:spPr>
          <p:txBody>
            <a:bodyPr/>
            <a:lstStyle/>
            <a:p>
              <a:endParaRPr lang="it-IT"/>
            </a:p>
          </p:txBody>
        </p:sp>
        <p:sp>
          <p:nvSpPr>
            <p:cNvPr id="64" name="Freeform 112"/>
            <p:cNvSpPr>
              <a:spLocks/>
            </p:cNvSpPr>
            <p:nvPr/>
          </p:nvSpPr>
          <p:spPr bwMode="auto">
            <a:xfrm>
              <a:off x="4566" y="3734"/>
              <a:ext cx="123" cy="42"/>
            </a:xfrm>
            <a:custGeom>
              <a:avLst/>
              <a:gdLst>
                <a:gd name="T0" fmla="*/ 0 w 985"/>
                <a:gd name="T1" fmla="*/ 0 h 463"/>
                <a:gd name="T2" fmla="*/ 0 w 985"/>
                <a:gd name="T3" fmla="*/ 0 h 463"/>
                <a:gd name="T4" fmla="*/ 0 w 985"/>
                <a:gd name="T5" fmla="*/ 0 h 463"/>
                <a:gd name="T6" fmla="*/ 0 w 985"/>
                <a:gd name="T7" fmla="*/ 0 h 463"/>
                <a:gd name="T8" fmla="*/ 0 60000 65536"/>
                <a:gd name="T9" fmla="*/ 0 60000 65536"/>
                <a:gd name="T10" fmla="*/ 0 60000 65536"/>
                <a:gd name="T11" fmla="*/ 0 60000 65536"/>
                <a:gd name="T12" fmla="*/ 0 w 985"/>
                <a:gd name="T13" fmla="*/ 0 h 463"/>
                <a:gd name="T14" fmla="*/ 985 w 985"/>
                <a:gd name="T15" fmla="*/ 463 h 463"/>
              </a:gdLst>
              <a:ahLst/>
              <a:cxnLst>
                <a:cxn ang="T8">
                  <a:pos x="T0" y="T1"/>
                </a:cxn>
                <a:cxn ang="T9">
                  <a:pos x="T2" y="T3"/>
                </a:cxn>
                <a:cxn ang="T10">
                  <a:pos x="T4" y="T5"/>
                </a:cxn>
                <a:cxn ang="T11">
                  <a:pos x="T6" y="T7"/>
                </a:cxn>
              </a:cxnLst>
              <a:rect l="T12" t="T13" r="T14" b="T15"/>
              <a:pathLst>
                <a:path w="985" h="463">
                  <a:moveTo>
                    <a:pt x="328" y="155"/>
                  </a:moveTo>
                  <a:lnTo>
                    <a:pt x="0" y="463"/>
                  </a:lnTo>
                  <a:lnTo>
                    <a:pt x="985" y="0"/>
                  </a:lnTo>
                  <a:lnTo>
                    <a:pt x="328" y="155"/>
                  </a:lnTo>
                  <a:close/>
                </a:path>
              </a:pathLst>
            </a:custGeom>
            <a:noFill/>
            <a:ln w="0">
              <a:solidFill>
                <a:srgbClr val="000000"/>
              </a:solidFill>
              <a:round/>
              <a:headEnd/>
              <a:tailEnd/>
            </a:ln>
          </p:spPr>
          <p:txBody>
            <a:bodyPr/>
            <a:lstStyle/>
            <a:p>
              <a:endParaRPr lang="it-IT"/>
            </a:p>
          </p:txBody>
        </p:sp>
        <p:sp>
          <p:nvSpPr>
            <p:cNvPr id="65" name="Freeform 113"/>
            <p:cNvSpPr>
              <a:spLocks/>
            </p:cNvSpPr>
            <p:nvPr/>
          </p:nvSpPr>
          <p:spPr bwMode="auto">
            <a:xfrm>
              <a:off x="4566" y="3734"/>
              <a:ext cx="123" cy="14"/>
            </a:xfrm>
            <a:custGeom>
              <a:avLst/>
              <a:gdLst>
                <a:gd name="T0" fmla="*/ 0 w 985"/>
                <a:gd name="T1" fmla="*/ 0 h 155"/>
                <a:gd name="T2" fmla="*/ 0 w 985"/>
                <a:gd name="T3" fmla="*/ 0 h 155"/>
                <a:gd name="T4" fmla="*/ 0 w 985"/>
                <a:gd name="T5" fmla="*/ 0 h 155"/>
                <a:gd name="T6" fmla="*/ 0 w 985"/>
                <a:gd name="T7" fmla="*/ 0 h 155"/>
                <a:gd name="T8" fmla="*/ 0 60000 65536"/>
                <a:gd name="T9" fmla="*/ 0 60000 65536"/>
                <a:gd name="T10" fmla="*/ 0 60000 65536"/>
                <a:gd name="T11" fmla="*/ 0 60000 65536"/>
                <a:gd name="T12" fmla="*/ 0 w 985"/>
                <a:gd name="T13" fmla="*/ 0 h 155"/>
                <a:gd name="T14" fmla="*/ 985 w 985"/>
                <a:gd name="T15" fmla="*/ 155 h 155"/>
              </a:gdLst>
              <a:ahLst/>
              <a:cxnLst>
                <a:cxn ang="T8">
                  <a:pos x="T0" y="T1"/>
                </a:cxn>
                <a:cxn ang="T9">
                  <a:pos x="T2" y="T3"/>
                </a:cxn>
                <a:cxn ang="T10">
                  <a:pos x="T4" y="T5"/>
                </a:cxn>
                <a:cxn ang="T11">
                  <a:pos x="T6" y="T7"/>
                </a:cxn>
              </a:cxnLst>
              <a:rect l="T12" t="T13" r="T14" b="T15"/>
              <a:pathLst>
                <a:path w="985" h="155">
                  <a:moveTo>
                    <a:pt x="328" y="155"/>
                  </a:moveTo>
                  <a:lnTo>
                    <a:pt x="985" y="0"/>
                  </a:lnTo>
                  <a:lnTo>
                    <a:pt x="0" y="0"/>
                  </a:lnTo>
                  <a:lnTo>
                    <a:pt x="328" y="155"/>
                  </a:lnTo>
                  <a:close/>
                </a:path>
              </a:pathLst>
            </a:custGeom>
            <a:solidFill>
              <a:srgbClr val="000000"/>
            </a:solidFill>
            <a:ln w="9525">
              <a:noFill/>
              <a:round/>
              <a:headEnd/>
              <a:tailEnd/>
            </a:ln>
          </p:spPr>
          <p:txBody>
            <a:bodyPr/>
            <a:lstStyle/>
            <a:p>
              <a:endParaRPr lang="it-IT"/>
            </a:p>
          </p:txBody>
        </p:sp>
        <p:sp>
          <p:nvSpPr>
            <p:cNvPr id="66" name="Freeform 114"/>
            <p:cNvSpPr>
              <a:spLocks/>
            </p:cNvSpPr>
            <p:nvPr/>
          </p:nvSpPr>
          <p:spPr bwMode="auto">
            <a:xfrm>
              <a:off x="4566" y="3734"/>
              <a:ext cx="123" cy="14"/>
            </a:xfrm>
            <a:custGeom>
              <a:avLst/>
              <a:gdLst>
                <a:gd name="T0" fmla="*/ 0 w 985"/>
                <a:gd name="T1" fmla="*/ 0 h 155"/>
                <a:gd name="T2" fmla="*/ 0 w 985"/>
                <a:gd name="T3" fmla="*/ 0 h 155"/>
                <a:gd name="T4" fmla="*/ 0 w 985"/>
                <a:gd name="T5" fmla="*/ 0 h 155"/>
                <a:gd name="T6" fmla="*/ 0 w 985"/>
                <a:gd name="T7" fmla="*/ 0 h 155"/>
                <a:gd name="T8" fmla="*/ 0 60000 65536"/>
                <a:gd name="T9" fmla="*/ 0 60000 65536"/>
                <a:gd name="T10" fmla="*/ 0 60000 65536"/>
                <a:gd name="T11" fmla="*/ 0 60000 65536"/>
                <a:gd name="T12" fmla="*/ 0 w 985"/>
                <a:gd name="T13" fmla="*/ 0 h 155"/>
                <a:gd name="T14" fmla="*/ 985 w 985"/>
                <a:gd name="T15" fmla="*/ 155 h 155"/>
              </a:gdLst>
              <a:ahLst/>
              <a:cxnLst>
                <a:cxn ang="T8">
                  <a:pos x="T0" y="T1"/>
                </a:cxn>
                <a:cxn ang="T9">
                  <a:pos x="T2" y="T3"/>
                </a:cxn>
                <a:cxn ang="T10">
                  <a:pos x="T4" y="T5"/>
                </a:cxn>
                <a:cxn ang="T11">
                  <a:pos x="T6" y="T7"/>
                </a:cxn>
              </a:cxnLst>
              <a:rect l="T12" t="T13" r="T14" b="T15"/>
              <a:pathLst>
                <a:path w="985" h="155">
                  <a:moveTo>
                    <a:pt x="328" y="155"/>
                  </a:moveTo>
                  <a:lnTo>
                    <a:pt x="985" y="0"/>
                  </a:lnTo>
                  <a:lnTo>
                    <a:pt x="0" y="0"/>
                  </a:lnTo>
                  <a:lnTo>
                    <a:pt x="328" y="155"/>
                  </a:lnTo>
                  <a:close/>
                </a:path>
              </a:pathLst>
            </a:custGeom>
            <a:noFill/>
            <a:ln w="0">
              <a:solidFill>
                <a:srgbClr val="000000"/>
              </a:solidFill>
              <a:round/>
              <a:headEnd/>
              <a:tailEnd/>
            </a:ln>
          </p:spPr>
          <p:txBody>
            <a:bodyPr/>
            <a:lstStyle/>
            <a:p>
              <a:endParaRPr lang="it-IT"/>
            </a:p>
          </p:txBody>
        </p:sp>
      </p:grpSp>
      <p:sp>
        <p:nvSpPr>
          <p:cNvPr id="67" name="Rectangle 69"/>
          <p:cNvSpPr>
            <a:spLocks noChangeArrowheads="1"/>
          </p:cNvSpPr>
          <p:nvPr/>
        </p:nvSpPr>
        <p:spPr bwMode="auto">
          <a:xfrm>
            <a:off x="0" y="2786058"/>
            <a:ext cx="9144000" cy="393700"/>
          </a:xfrm>
          <a:prstGeom prst="rect">
            <a:avLst/>
          </a:prstGeom>
          <a:noFill/>
          <a:ln w="9525">
            <a:noFill/>
            <a:miter lim="800000"/>
            <a:headEnd/>
            <a:tailEnd/>
          </a:ln>
          <a:effectLst/>
        </p:spPr>
        <p:txBody>
          <a:bodyPr wrap="square">
            <a:spAutoFit/>
          </a:bodyPr>
          <a:lstStyle/>
          <a:p>
            <a:pPr algn="ctr">
              <a:lnSpc>
                <a:spcPct val="110000"/>
              </a:lnSpc>
              <a:spcBef>
                <a:spcPct val="20000"/>
              </a:spcBef>
              <a:buClr>
                <a:schemeClr val="accent1"/>
              </a:buClr>
              <a:buSzPct val="70000"/>
              <a:buFont typeface="Wingdings" pitchFamily="2" charset="2"/>
              <a:buNone/>
              <a:defRPr/>
            </a:pPr>
            <a:r>
              <a:rPr lang="it-IT" b="1" dirty="0">
                <a:solidFill>
                  <a:srgbClr val="CC3300"/>
                </a:solidFill>
                <a:effectLst>
                  <a:outerShdw blurRad="38100" dist="38100" dir="2700000" algn="tl">
                    <a:srgbClr val="C0C0C0"/>
                  </a:outerShdw>
                </a:effectLst>
                <a:latin typeface="Calibri" pitchFamily="34" charset="0"/>
              </a:rPr>
              <a:t>PROGRESSIONE CON </a:t>
            </a:r>
            <a:r>
              <a:rPr lang="it-IT" b="1" dirty="0" smtClean="0">
                <a:solidFill>
                  <a:srgbClr val="CC3300"/>
                </a:solidFill>
                <a:effectLst>
                  <a:outerShdw blurRad="38100" dist="38100" dir="2700000" algn="tl">
                    <a:srgbClr val="C0C0C0"/>
                  </a:outerShdw>
                </a:effectLst>
                <a:latin typeface="Calibri" pitchFamily="34" charset="0"/>
              </a:rPr>
              <a:t>MEDIO LIVELLO </a:t>
            </a:r>
            <a:r>
              <a:rPr lang="it-IT" b="1" dirty="0" err="1">
                <a:solidFill>
                  <a:srgbClr val="CC3300"/>
                </a:solidFill>
                <a:effectLst>
                  <a:outerShdw blurRad="38100" dist="38100" dir="2700000" algn="tl">
                    <a:srgbClr val="C0C0C0"/>
                  </a:outerShdw>
                </a:effectLst>
                <a:latin typeface="Calibri" pitchFamily="34" charset="0"/>
              </a:rPr>
              <a:t>DI</a:t>
            </a:r>
            <a:r>
              <a:rPr lang="it-IT" b="1" dirty="0">
                <a:solidFill>
                  <a:srgbClr val="CC3300"/>
                </a:solidFill>
                <a:effectLst>
                  <a:outerShdw blurRad="38100" dist="38100" dir="2700000" algn="tl">
                    <a:srgbClr val="C0C0C0"/>
                  </a:outerShdw>
                </a:effectLst>
                <a:latin typeface="Calibri" pitchFamily="34" charset="0"/>
              </a:rPr>
              <a:t> </a:t>
            </a:r>
            <a:r>
              <a:rPr lang="it-IT" b="1" dirty="0" smtClean="0">
                <a:solidFill>
                  <a:srgbClr val="CC3300"/>
                </a:solidFill>
                <a:effectLst>
                  <a:outerShdw blurRad="38100" dist="38100" dir="2700000" algn="tl">
                    <a:srgbClr val="C0C0C0"/>
                  </a:outerShdw>
                </a:effectLst>
                <a:latin typeface="Calibri" pitchFamily="34" charset="0"/>
              </a:rPr>
              <a:t>RISCHIO</a:t>
            </a:r>
            <a:endParaRPr lang="it-IT" b="1" dirty="0">
              <a:solidFill>
                <a:srgbClr val="CC3300"/>
              </a:solidFill>
              <a:effectLst>
                <a:outerShdw blurRad="38100" dist="38100" dir="2700000" algn="tl">
                  <a:srgbClr val="C0C0C0"/>
                </a:outerShdw>
              </a:effectLst>
              <a:latin typeface="Calibri" pitchFamily="34" charset="0"/>
            </a:endParaRPr>
          </a:p>
        </p:txBody>
      </p:sp>
      <p:sp>
        <p:nvSpPr>
          <p:cNvPr id="68" name="CasellaDiTesto 6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Tree>
    <p:extLst>
      <p:ext uri="{BB962C8B-B14F-4D97-AF65-F5344CB8AC3E}">
        <p14:creationId xmlns:p14="http://schemas.microsoft.com/office/powerpoint/2010/main" xmlns="" val="8326610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8" name="CasellaDiTesto 6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
        <p:nvSpPr>
          <p:cNvPr id="69" name="CasellaDiTesto 68"/>
          <p:cNvSpPr txBox="1"/>
          <p:nvPr/>
        </p:nvSpPr>
        <p:spPr>
          <a:xfrm>
            <a:off x="214282" y="2571744"/>
            <a:ext cx="8715436" cy="1077218"/>
          </a:xfrm>
          <a:prstGeom prst="rect">
            <a:avLst/>
          </a:prstGeom>
          <a:noFill/>
        </p:spPr>
        <p:txBody>
          <a:bodyPr wrap="square" rtlCol="0">
            <a:spAutoFit/>
          </a:bodyPr>
          <a:lstStyle/>
          <a:p>
            <a:pPr algn="ctr"/>
            <a:r>
              <a:rPr lang="it-IT" sz="3200" b="1" i="1" u="sng" dirty="0" smtClean="0">
                <a:solidFill>
                  <a:schemeClr val="accent1"/>
                </a:solidFill>
              </a:rPr>
              <a:t>Il monitoraggio a fibra </a:t>
            </a:r>
            <a:r>
              <a:rPr lang="it-IT" sz="3200" b="1" i="1" u="sng" dirty="0" smtClean="0">
                <a:solidFill>
                  <a:schemeClr val="accent1"/>
                </a:solidFill>
              </a:rPr>
              <a:t>ottica</a:t>
            </a:r>
          </a:p>
          <a:p>
            <a:pPr algn="ctr"/>
            <a:r>
              <a:rPr lang="it-IT" sz="3200" b="1" i="1" u="sng" dirty="0" smtClean="0">
                <a:solidFill>
                  <a:schemeClr val="accent1"/>
                </a:solidFill>
              </a:rPr>
              <a:t>Per le strutture di nuova realizzazione</a:t>
            </a:r>
            <a:endParaRPr lang="it-IT" sz="3200" b="1" i="1" u="sng" dirty="0">
              <a:solidFill>
                <a:schemeClr val="accent1"/>
              </a:solidFill>
            </a:endParaRPr>
          </a:p>
        </p:txBody>
      </p:sp>
    </p:spTree>
    <p:extLst>
      <p:ext uri="{BB962C8B-B14F-4D97-AF65-F5344CB8AC3E}">
        <p14:creationId xmlns:p14="http://schemas.microsoft.com/office/powerpoint/2010/main" xmlns="" val="8326610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latin typeface="+mj-lt"/>
            </a:endParaRPr>
          </a:p>
          <a:p>
            <a:endParaRPr lang="it-IT" i="1" dirty="0" smtClean="0">
              <a:latin typeface="+mj-lt"/>
            </a:endParaRPr>
          </a:p>
          <a:p>
            <a:endParaRPr lang="it-IT" i="1" dirty="0" smtClean="0">
              <a:latin typeface="+mj-lt"/>
            </a:endParaRPr>
          </a:p>
          <a:p>
            <a:endParaRPr lang="it-IT" i="1" dirty="0" smtClean="0">
              <a:latin typeface="+mj-lt"/>
            </a:endParaRPr>
          </a:p>
          <a:p>
            <a:endParaRPr lang="it-IT" i="1" dirty="0" smtClean="0">
              <a:latin typeface="+mj-lt"/>
            </a:endParaRPr>
          </a:p>
          <a:p>
            <a:endParaRPr lang="it-IT" i="1" dirty="0" smtClean="0">
              <a:latin typeface="+mj-lt"/>
            </a:endParaRPr>
          </a:p>
          <a:p>
            <a:endParaRPr lang="it-IT" i="1" dirty="0" smtClean="0">
              <a:latin typeface="+mj-lt"/>
            </a:endParaRPr>
          </a:p>
          <a:p>
            <a:endParaRPr lang="it-IT" dirty="0" smtClean="0">
              <a:latin typeface="+mj-lt"/>
            </a:endParaRPr>
          </a:p>
          <a:p>
            <a:endParaRPr lang="it-IT" dirty="0" smtClean="0">
              <a:latin typeface="+mj-lt"/>
            </a:endParaRPr>
          </a:p>
          <a:p>
            <a:endParaRPr lang="it-IT" dirty="0" smtClean="0">
              <a:latin typeface="+mj-lt"/>
            </a:endParaRPr>
          </a:p>
        </p:txBody>
      </p:sp>
      <p:pic>
        <p:nvPicPr>
          <p:cNvPr id="36" name="Picture 5" descr="LOGO AIPND vettorial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CasellaDiTesto 1"/>
          <p:cNvSpPr txBox="1"/>
          <p:nvPr/>
        </p:nvSpPr>
        <p:spPr>
          <a:xfrm>
            <a:off x="170112" y="220784"/>
            <a:ext cx="8785925" cy="830997"/>
          </a:xfrm>
          <a:prstGeom prst="rect">
            <a:avLst/>
          </a:prstGeom>
          <a:noFill/>
        </p:spPr>
        <p:txBody>
          <a:bodyPr wrap="square" rtlCol="0">
            <a:spAutoFit/>
          </a:bodyPr>
          <a:lstStyle/>
          <a:p>
            <a:pPr algn="ctr"/>
            <a:r>
              <a:rPr lang="it-IT" sz="2400" b="1" i="1" dirty="0" smtClean="0">
                <a:solidFill>
                  <a:schemeClr val="accent2"/>
                </a:solidFill>
              </a:rPr>
              <a:t>   Il monitoraggio a fibra ottica: </a:t>
            </a:r>
          </a:p>
          <a:p>
            <a:pPr algn="ctr"/>
            <a:r>
              <a:rPr lang="it-IT" sz="2400" b="1" i="1" dirty="0" smtClean="0">
                <a:solidFill>
                  <a:schemeClr val="accent2"/>
                </a:solidFill>
              </a:rPr>
              <a:t>Architettura del Sistema</a:t>
            </a:r>
            <a:endParaRPr lang="it-IT" sz="2400" b="1" i="1" dirty="0">
              <a:solidFill>
                <a:schemeClr val="accent2"/>
              </a:solidFill>
            </a:endParaRPr>
          </a:p>
        </p:txBody>
      </p:sp>
      <p:graphicFrame>
        <p:nvGraphicFramePr>
          <p:cNvPr id="7" name="Object 8"/>
          <p:cNvGraphicFramePr>
            <a:graphicFrameLocks noChangeAspect="1"/>
          </p:cNvGraphicFramePr>
          <p:nvPr>
            <p:ph sz="half" idx="4294967295"/>
          </p:nvPr>
        </p:nvGraphicFramePr>
        <p:xfrm>
          <a:off x="0" y="3835409"/>
          <a:ext cx="3770313" cy="2527300"/>
        </p:xfrm>
        <a:graphic>
          <a:graphicData uri="http://schemas.openxmlformats.org/presentationml/2006/ole">
            <p:oleObj spid="_x0000_s34818" name="AutoCAD Drawing" r:id="rId6" imgW="11658600" imgH="7820025" progId="AutoCAD.Drawing.17">
              <p:embed/>
            </p:oleObj>
          </a:graphicData>
        </a:graphic>
      </p:graphicFrame>
      <p:sp>
        <p:nvSpPr>
          <p:cNvPr id="8" name="Rectangle 9"/>
          <p:cNvSpPr>
            <a:spLocks noChangeArrowheads="1"/>
          </p:cNvSpPr>
          <p:nvPr/>
        </p:nvSpPr>
        <p:spPr bwMode="auto">
          <a:xfrm>
            <a:off x="782638" y="2736850"/>
            <a:ext cx="1766887" cy="504825"/>
          </a:xfrm>
          <a:prstGeom prst="rect">
            <a:avLst/>
          </a:prstGeom>
          <a:noFill/>
          <a:ln w="9525">
            <a:solidFill>
              <a:schemeClr val="tx1"/>
            </a:solidFill>
            <a:miter lim="800000"/>
            <a:headEnd/>
            <a:tailEnd/>
          </a:ln>
        </p:spPr>
        <p:txBody>
          <a:bodyPr wrap="none" anchor="ctr"/>
          <a:lstStyle/>
          <a:p>
            <a:pPr algn="ctr"/>
            <a:r>
              <a:rPr lang="it-IT" altLang="it-IT" sz="1600">
                <a:solidFill>
                  <a:srgbClr val="FF6600"/>
                </a:solidFill>
                <a:latin typeface="Calibri" pitchFamily="34" charset="0"/>
                <a:cs typeface="Arial" charset="0"/>
              </a:rPr>
              <a:t>Box Raccolta Cavi</a:t>
            </a:r>
          </a:p>
        </p:txBody>
      </p:sp>
      <p:sp>
        <p:nvSpPr>
          <p:cNvPr id="9" name="Line 10"/>
          <p:cNvSpPr>
            <a:spLocks noChangeShapeType="1"/>
          </p:cNvSpPr>
          <p:nvPr/>
        </p:nvSpPr>
        <p:spPr bwMode="auto">
          <a:xfrm flipH="1">
            <a:off x="955675" y="3327400"/>
            <a:ext cx="588963" cy="447675"/>
          </a:xfrm>
          <a:prstGeom prst="line">
            <a:avLst/>
          </a:prstGeom>
          <a:noFill/>
          <a:ln w="25400">
            <a:solidFill>
              <a:schemeClr val="hlink"/>
            </a:solidFill>
            <a:round/>
            <a:headEnd/>
            <a:tailEnd type="triangle" w="med" len="med"/>
          </a:ln>
        </p:spPr>
        <p:txBody>
          <a:bodyPr/>
          <a:lstStyle/>
          <a:p>
            <a:endParaRPr lang="it-IT"/>
          </a:p>
        </p:txBody>
      </p:sp>
      <p:sp>
        <p:nvSpPr>
          <p:cNvPr id="10" name="Line 12"/>
          <p:cNvSpPr>
            <a:spLocks noChangeShapeType="1"/>
          </p:cNvSpPr>
          <p:nvPr/>
        </p:nvSpPr>
        <p:spPr bwMode="auto">
          <a:xfrm flipV="1">
            <a:off x="1928794" y="4537074"/>
            <a:ext cx="225444" cy="320685"/>
          </a:xfrm>
          <a:prstGeom prst="line">
            <a:avLst/>
          </a:prstGeom>
          <a:noFill/>
          <a:ln w="25400">
            <a:solidFill>
              <a:schemeClr val="hlink"/>
            </a:solidFill>
            <a:round/>
            <a:headEnd/>
            <a:tailEnd type="triangle" w="med" len="med"/>
          </a:ln>
        </p:spPr>
        <p:txBody>
          <a:bodyPr/>
          <a:lstStyle/>
          <a:p>
            <a:endParaRPr lang="it-IT"/>
          </a:p>
        </p:txBody>
      </p:sp>
      <p:sp>
        <p:nvSpPr>
          <p:cNvPr id="11" name="Oval 13"/>
          <p:cNvSpPr>
            <a:spLocks noChangeArrowheads="1"/>
          </p:cNvSpPr>
          <p:nvPr/>
        </p:nvSpPr>
        <p:spPr bwMode="auto">
          <a:xfrm>
            <a:off x="1714480" y="4143380"/>
            <a:ext cx="411162" cy="392112"/>
          </a:xfrm>
          <a:prstGeom prst="ellipse">
            <a:avLst/>
          </a:prstGeom>
          <a:noFill/>
          <a:ln w="25400">
            <a:solidFill>
              <a:schemeClr val="hlink"/>
            </a:solidFill>
            <a:round/>
            <a:headEnd/>
            <a:tailEnd/>
          </a:ln>
        </p:spPr>
        <p:txBody>
          <a:bodyPr wrap="none" anchor="ctr"/>
          <a:lstStyle/>
          <a:p>
            <a:endParaRPr lang="it-IT" altLang="it-IT"/>
          </a:p>
        </p:txBody>
      </p:sp>
      <p:sp>
        <p:nvSpPr>
          <p:cNvPr id="12" name="Rectangle 14"/>
          <p:cNvSpPr>
            <a:spLocks noChangeArrowheads="1"/>
          </p:cNvSpPr>
          <p:nvPr/>
        </p:nvSpPr>
        <p:spPr bwMode="auto">
          <a:xfrm>
            <a:off x="1285852" y="4857760"/>
            <a:ext cx="1766887" cy="504825"/>
          </a:xfrm>
          <a:prstGeom prst="rect">
            <a:avLst/>
          </a:prstGeom>
          <a:noFill/>
          <a:ln w="9525">
            <a:solidFill>
              <a:schemeClr val="tx1"/>
            </a:solidFill>
            <a:miter lim="800000"/>
            <a:headEnd/>
            <a:tailEnd/>
          </a:ln>
        </p:spPr>
        <p:txBody>
          <a:bodyPr wrap="none" anchor="ctr"/>
          <a:lstStyle/>
          <a:p>
            <a:pPr algn="ctr"/>
            <a:r>
              <a:rPr lang="it-IT" altLang="it-IT" sz="1600" dirty="0">
                <a:solidFill>
                  <a:srgbClr val="FF6600"/>
                </a:solidFill>
                <a:latin typeface="Calibri" pitchFamily="34" charset="0"/>
                <a:cs typeface="Arial" charset="0"/>
              </a:rPr>
              <a:t>Sensore a </a:t>
            </a:r>
            <a:br>
              <a:rPr lang="it-IT" altLang="it-IT" sz="1600" dirty="0">
                <a:solidFill>
                  <a:srgbClr val="FF6600"/>
                </a:solidFill>
                <a:latin typeface="Calibri" pitchFamily="34" charset="0"/>
                <a:cs typeface="Arial" charset="0"/>
              </a:rPr>
            </a:br>
            <a:r>
              <a:rPr lang="it-IT" altLang="it-IT" sz="1600" dirty="0">
                <a:solidFill>
                  <a:srgbClr val="FF6600"/>
                </a:solidFill>
                <a:latin typeface="Calibri" pitchFamily="34" charset="0"/>
                <a:cs typeface="Arial" charset="0"/>
              </a:rPr>
              <a:t>Fibra Ottica</a:t>
            </a:r>
          </a:p>
        </p:txBody>
      </p:sp>
      <p:pic>
        <p:nvPicPr>
          <p:cNvPr id="13" name="Picture 4" descr="UnitàDiLetturaSOFO"/>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3033713" y="2555875"/>
            <a:ext cx="1177925" cy="1147763"/>
          </a:xfrm>
          <a:prstGeom prst="rect">
            <a:avLst/>
          </a:prstGeom>
          <a:noFill/>
          <a:ln w="9525">
            <a:noFill/>
            <a:miter lim="800000"/>
            <a:headEnd/>
            <a:tailEnd/>
          </a:ln>
        </p:spPr>
      </p:pic>
      <p:sp>
        <p:nvSpPr>
          <p:cNvPr id="14" name="Line 16"/>
          <p:cNvSpPr>
            <a:spLocks noChangeShapeType="1"/>
          </p:cNvSpPr>
          <p:nvPr/>
        </p:nvSpPr>
        <p:spPr bwMode="auto">
          <a:xfrm flipH="1">
            <a:off x="1011238" y="3317875"/>
            <a:ext cx="1981200" cy="609600"/>
          </a:xfrm>
          <a:prstGeom prst="line">
            <a:avLst/>
          </a:prstGeom>
          <a:noFill/>
          <a:ln w="28575">
            <a:solidFill>
              <a:srgbClr val="00FFFF"/>
            </a:solidFill>
            <a:round/>
            <a:headEnd/>
            <a:tailEnd/>
          </a:ln>
        </p:spPr>
        <p:txBody>
          <a:bodyPr/>
          <a:lstStyle/>
          <a:p>
            <a:endParaRPr lang="it-IT"/>
          </a:p>
        </p:txBody>
      </p:sp>
      <p:pic>
        <p:nvPicPr>
          <p:cNvPr id="15" name="Picture 6" descr="SchermataSOFO"/>
          <p:cNvPicPr>
            <a:picLocks noChangeAspect="1" noChangeArrowheads="1"/>
          </p:cNvPicPr>
          <p:nvPr/>
        </p:nvPicPr>
        <p:blipFill>
          <a:blip r:embed="rId8" cstate="print"/>
          <a:srcRect/>
          <a:stretch>
            <a:fillRect/>
          </a:stretch>
        </p:blipFill>
        <p:spPr bwMode="auto">
          <a:xfrm>
            <a:off x="6802438" y="1700213"/>
            <a:ext cx="1354137" cy="1160462"/>
          </a:xfrm>
          <a:prstGeom prst="rect">
            <a:avLst/>
          </a:prstGeom>
          <a:noFill/>
          <a:ln w="9525">
            <a:noFill/>
            <a:miter lim="800000"/>
            <a:headEnd/>
            <a:tailEnd/>
          </a:ln>
        </p:spPr>
      </p:pic>
      <p:sp>
        <p:nvSpPr>
          <p:cNvPr id="16" name="Line 18"/>
          <p:cNvSpPr>
            <a:spLocks noChangeShapeType="1"/>
          </p:cNvSpPr>
          <p:nvPr/>
        </p:nvSpPr>
        <p:spPr bwMode="auto">
          <a:xfrm flipV="1">
            <a:off x="4211638" y="2327275"/>
            <a:ext cx="2514600" cy="762000"/>
          </a:xfrm>
          <a:prstGeom prst="line">
            <a:avLst/>
          </a:prstGeom>
          <a:noFill/>
          <a:ln w="25400">
            <a:solidFill>
              <a:srgbClr val="00FFFF"/>
            </a:solidFill>
            <a:round/>
            <a:headEnd/>
            <a:tailEnd type="triangle" w="med" len="med"/>
          </a:ln>
        </p:spPr>
        <p:txBody>
          <a:bodyPr/>
          <a:lstStyle/>
          <a:p>
            <a:endParaRPr lang="it-IT"/>
          </a:p>
        </p:txBody>
      </p:sp>
      <p:sp>
        <p:nvSpPr>
          <p:cNvPr id="17" name="Rectangle 19"/>
          <p:cNvSpPr>
            <a:spLocks noChangeArrowheads="1"/>
          </p:cNvSpPr>
          <p:nvPr/>
        </p:nvSpPr>
        <p:spPr bwMode="auto">
          <a:xfrm>
            <a:off x="4745038" y="1412875"/>
            <a:ext cx="1766887" cy="504825"/>
          </a:xfrm>
          <a:prstGeom prst="rect">
            <a:avLst/>
          </a:prstGeom>
          <a:noFill/>
          <a:ln w="9525">
            <a:solidFill>
              <a:schemeClr val="tx1"/>
            </a:solidFill>
            <a:miter lim="800000"/>
            <a:headEnd/>
            <a:tailEnd/>
          </a:ln>
        </p:spPr>
        <p:txBody>
          <a:bodyPr wrap="none" anchor="ctr"/>
          <a:lstStyle/>
          <a:p>
            <a:pPr algn="ctr"/>
            <a:r>
              <a:rPr lang="it-IT" altLang="it-IT" sz="1600">
                <a:solidFill>
                  <a:srgbClr val="FF6600"/>
                </a:solidFill>
                <a:latin typeface="Calibri" pitchFamily="34" charset="0"/>
                <a:cs typeface="Arial" charset="0"/>
              </a:rPr>
              <a:t>Software di Gestione</a:t>
            </a:r>
            <a:br>
              <a:rPr lang="it-IT" altLang="it-IT" sz="1600">
                <a:solidFill>
                  <a:srgbClr val="FF6600"/>
                </a:solidFill>
                <a:latin typeface="Calibri" pitchFamily="34" charset="0"/>
                <a:cs typeface="Arial" charset="0"/>
              </a:rPr>
            </a:br>
            <a:r>
              <a:rPr lang="it-IT" altLang="it-IT" sz="1600">
                <a:solidFill>
                  <a:srgbClr val="FF6600"/>
                </a:solidFill>
                <a:latin typeface="Calibri" pitchFamily="34" charset="0"/>
                <a:cs typeface="Arial" charset="0"/>
              </a:rPr>
              <a:t>e Monitoraggio</a:t>
            </a:r>
          </a:p>
        </p:txBody>
      </p:sp>
      <p:sp>
        <p:nvSpPr>
          <p:cNvPr id="18" name="Line 20"/>
          <p:cNvSpPr>
            <a:spLocks noChangeShapeType="1"/>
          </p:cNvSpPr>
          <p:nvPr/>
        </p:nvSpPr>
        <p:spPr bwMode="auto">
          <a:xfrm>
            <a:off x="5487988" y="1946275"/>
            <a:ext cx="1238250" cy="76200"/>
          </a:xfrm>
          <a:prstGeom prst="line">
            <a:avLst/>
          </a:prstGeom>
          <a:noFill/>
          <a:ln w="25400">
            <a:solidFill>
              <a:schemeClr val="hlink"/>
            </a:solidFill>
            <a:round/>
            <a:headEnd/>
            <a:tailEnd type="triangle" w="med" len="med"/>
          </a:ln>
        </p:spPr>
        <p:txBody>
          <a:bodyPr/>
          <a:lstStyle/>
          <a:p>
            <a:endParaRPr lang="it-IT"/>
          </a:p>
        </p:txBody>
      </p:sp>
      <p:pic>
        <p:nvPicPr>
          <p:cNvPr id="19" name="Picture 21" descr="internet"/>
          <p:cNvPicPr>
            <a:picLocks noChangeAspect="1" noChangeArrowheads="1"/>
          </p:cNvPicPr>
          <p:nvPr/>
        </p:nvPicPr>
        <p:blipFill>
          <a:blip r:embed="rId9" cstate="print"/>
          <a:srcRect/>
          <a:stretch>
            <a:fillRect/>
          </a:stretch>
        </p:blipFill>
        <p:spPr bwMode="auto">
          <a:xfrm>
            <a:off x="5430838" y="3284538"/>
            <a:ext cx="852487" cy="1279525"/>
          </a:xfrm>
          <a:prstGeom prst="rect">
            <a:avLst/>
          </a:prstGeom>
          <a:noFill/>
          <a:ln w="9525">
            <a:noFill/>
            <a:miter lim="800000"/>
            <a:headEnd/>
            <a:tailEnd/>
          </a:ln>
        </p:spPr>
      </p:pic>
      <p:sp>
        <p:nvSpPr>
          <p:cNvPr id="20" name="Rectangle 22"/>
          <p:cNvSpPr>
            <a:spLocks noChangeArrowheads="1"/>
          </p:cNvSpPr>
          <p:nvPr/>
        </p:nvSpPr>
        <p:spPr bwMode="auto">
          <a:xfrm>
            <a:off x="5202238" y="4941888"/>
            <a:ext cx="795337" cy="280987"/>
          </a:xfrm>
          <a:prstGeom prst="rect">
            <a:avLst/>
          </a:prstGeom>
          <a:noFill/>
          <a:ln w="9525">
            <a:solidFill>
              <a:schemeClr val="tx1"/>
            </a:solidFill>
            <a:miter lim="800000"/>
            <a:headEnd/>
            <a:tailEnd/>
          </a:ln>
        </p:spPr>
        <p:txBody>
          <a:bodyPr wrap="none" anchor="ctr"/>
          <a:lstStyle/>
          <a:p>
            <a:pPr algn="ctr"/>
            <a:r>
              <a:rPr lang="it-IT" altLang="it-IT" sz="1600">
                <a:solidFill>
                  <a:srgbClr val="FF6600"/>
                </a:solidFill>
                <a:latin typeface="Calibri" pitchFamily="34" charset="0"/>
                <a:cs typeface="Arial" charset="0"/>
              </a:rPr>
              <a:t>Internet</a:t>
            </a:r>
          </a:p>
        </p:txBody>
      </p:sp>
      <p:pic>
        <p:nvPicPr>
          <p:cNvPr id="21" name="Picture 23" descr="PC"/>
          <p:cNvPicPr>
            <a:picLocks noChangeAspect="1" noChangeArrowheads="1"/>
          </p:cNvPicPr>
          <p:nvPr/>
        </p:nvPicPr>
        <p:blipFill>
          <a:blip r:embed="rId10" cstate="print"/>
          <a:srcRect/>
          <a:stretch>
            <a:fillRect/>
          </a:stretch>
        </p:blipFill>
        <p:spPr bwMode="auto">
          <a:xfrm>
            <a:off x="7072313" y="4279900"/>
            <a:ext cx="1531937" cy="1149350"/>
          </a:xfrm>
          <a:prstGeom prst="rect">
            <a:avLst/>
          </a:prstGeom>
          <a:noFill/>
          <a:ln w="9525">
            <a:noFill/>
            <a:miter lim="800000"/>
            <a:headEnd/>
            <a:tailEnd/>
          </a:ln>
        </p:spPr>
      </p:pic>
      <p:sp>
        <p:nvSpPr>
          <p:cNvPr id="22" name="Rectangle 24"/>
          <p:cNvSpPr>
            <a:spLocks noChangeArrowheads="1"/>
          </p:cNvSpPr>
          <p:nvPr/>
        </p:nvSpPr>
        <p:spPr bwMode="auto">
          <a:xfrm>
            <a:off x="5354638" y="5756275"/>
            <a:ext cx="1766887" cy="504825"/>
          </a:xfrm>
          <a:prstGeom prst="rect">
            <a:avLst/>
          </a:prstGeom>
          <a:noFill/>
          <a:ln w="9525">
            <a:solidFill>
              <a:schemeClr val="tx1"/>
            </a:solidFill>
            <a:miter lim="800000"/>
            <a:headEnd/>
            <a:tailEnd/>
          </a:ln>
        </p:spPr>
        <p:txBody>
          <a:bodyPr wrap="none" anchor="ctr"/>
          <a:lstStyle/>
          <a:p>
            <a:pPr algn="ctr"/>
            <a:r>
              <a:rPr lang="it-IT" altLang="it-IT" sz="1600">
                <a:solidFill>
                  <a:srgbClr val="FF6600"/>
                </a:solidFill>
                <a:latin typeface="Calibri" pitchFamily="34" charset="0"/>
                <a:cs typeface="Arial" charset="0"/>
              </a:rPr>
              <a:t>PC in controllo</a:t>
            </a:r>
            <a:br>
              <a:rPr lang="it-IT" altLang="it-IT" sz="1600">
                <a:solidFill>
                  <a:srgbClr val="FF6600"/>
                </a:solidFill>
                <a:latin typeface="Calibri" pitchFamily="34" charset="0"/>
                <a:cs typeface="Arial" charset="0"/>
              </a:rPr>
            </a:br>
            <a:r>
              <a:rPr lang="it-IT" altLang="it-IT" sz="1600">
                <a:solidFill>
                  <a:srgbClr val="FF6600"/>
                </a:solidFill>
                <a:latin typeface="Calibri" pitchFamily="34" charset="0"/>
                <a:cs typeface="Arial" charset="0"/>
              </a:rPr>
              <a:t> Remoto</a:t>
            </a:r>
          </a:p>
        </p:txBody>
      </p:sp>
      <p:sp>
        <p:nvSpPr>
          <p:cNvPr id="23" name="Line 26"/>
          <p:cNvSpPr>
            <a:spLocks noChangeShapeType="1"/>
          </p:cNvSpPr>
          <p:nvPr/>
        </p:nvSpPr>
        <p:spPr bwMode="auto">
          <a:xfrm flipH="1">
            <a:off x="6269038" y="2911475"/>
            <a:ext cx="676275" cy="558800"/>
          </a:xfrm>
          <a:prstGeom prst="line">
            <a:avLst/>
          </a:prstGeom>
          <a:noFill/>
          <a:ln w="25400">
            <a:solidFill>
              <a:srgbClr val="00FFFF"/>
            </a:solidFill>
            <a:round/>
            <a:headEnd/>
            <a:tailEnd type="triangle" w="med" len="med"/>
          </a:ln>
        </p:spPr>
        <p:txBody>
          <a:bodyPr/>
          <a:lstStyle/>
          <a:p>
            <a:endParaRPr lang="it-IT"/>
          </a:p>
        </p:txBody>
      </p:sp>
      <p:sp>
        <p:nvSpPr>
          <p:cNvPr id="24" name="Line 27"/>
          <p:cNvSpPr>
            <a:spLocks noChangeShapeType="1"/>
          </p:cNvSpPr>
          <p:nvPr/>
        </p:nvSpPr>
        <p:spPr bwMode="auto">
          <a:xfrm>
            <a:off x="6345238" y="4232275"/>
            <a:ext cx="914400" cy="457200"/>
          </a:xfrm>
          <a:prstGeom prst="line">
            <a:avLst/>
          </a:prstGeom>
          <a:noFill/>
          <a:ln w="25400">
            <a:solidFill>
              <a:srgbClr val="00FFFF"/>
            </a:solidFill>
            <a:round/>
            <a:headEnd/>
            <a:tailEnd type="triangle" w="med" len="med"/>
          </a:ln>
        </p:spPr>
        <p:txBody>
          <a:bodyPr/>
          <a:lstStyle/>
          <a:p>
            <a:endParaRPr lang="it-IT"/>
          </a:p>
        </p:txBody>
      </p:sp>
      <p:sp>
        <p:nvSpPr>
          <p:cNvPr id="25" name="Oval 28"/>
          <p:cNvSpPr>
            <a:spLocks noChangeArrowheads="1"/>
          </p:cNvSpPr>
          <p:nvPr/>
        </p:nvSpPr>
        <p:spPr bwMode="auto">
          <a:xfrm>
            <a:off x="3221038" y="4560888"/>
            <a:ext cx="295275" cy="280987"/>
          </a:xfrm>
          <a:prstGeom prst="ellipse">
            <a:avLst/>
          </a:prstGeom>
          <a:solidFill>
            <a:srgbClr val="FF0000"/>
          </a:solidFill>
          <a:ln w="9525">
            <a:solidFill>
              <a:srgbClr val="FF0000"/>
            </a:solidFill>
            <a:round/>
            <a:headEnd/>
            <a:tailEnd/>
          </a:ln>
        </p:spPr>
        <p:txBody>
          <a:bodyPr wrap="none" anchor="ctr"/>
          <a:lstStyle/>
          <a:p>
            <a:pPr algn="ctr"/>
            <a:r>
              <a:rPr lang="it-IT" altLang="it-IT" sz="1600">
                <a:latin typeface="Calibri" pitchFamily="34" charset="0"/>
              </a:rPr>
              <a:t>1</a:t>
            </a:r>
          </a:p>
        </p:txBody>
      </p:sp>
      <p:sp>
        <p:nvSpPr>
          <p:cNvPr id="26" name="Oval 29"/>
          <p:cNvSpPr>
            <a:spLocks noChangeArrowheads="1"/>
          </p:cNvSpPr>
          <p:nvPr/>
        </p:nvSpPr>
        <p:spPr bwMode="auto">
          <a:xfrm>
            <a:off x="487363" y="3798888"/>
            <a:ext cx="295275" cy="280987"/>
          </a:xfrm>
          <a:prstGeom prst="ellipse">
            <a:avLst/>
          </a:prstGeom>
          <a:solidFill>
            <a:srgbClr val="FF0000"/>
          </a:solidFill>
          <a:ln w="9525">
            <a:solidFill>
              <a:srgbClr val="FF0000"/>
            </a:solidFill>
            <a:round/>
            <a:headEnd/>
            <a:tailEnd/>
          </a:ln>
        </p:spPr>
        <p:txBody>
          <a:bodyPr wrap="none" anchor="ctr"/>
          <a:lstStyle/>
          <a:p>
            <a:pPr algn="ctr"/>
            <a:r>
              <a:rPr lang="it-IT" altLang="it-IT" sz="1600">
                <a:latin typeface="Calibri" pitchFamily="34" charset="0"/>
              </a:rPr>
              <a:t>2</a:t>
            </a:r>
          </a:p>
        </p:txBody>
      </p:sp>
      <p:sp>
        <p:nvSpPr>
          <p:cNvPr id="27" name="Oval 30"/>
          <p:cNvSpPr>
            <a:spLocks noChangeArrowheads="1"/>
          </p:cNvSpPr>
          <p:nvPr/>
        </p:nvSpPr>
        <p:spPr bwMode="auto">
          <a:xfrm>
            <a:off x="3906838" y="3798888"/>
            <a:ext cx="295275" cy="280987"/>
          </a:xfrm>
          <a:prstGeom prst="ellipse">
            <a:avLst/>
          </a:prstGeom>
          <a:solidFill>
            <a:srgbClr val="FF0000"/>
          </a:solidFill>
          <a:ln w="9525">
            <a:solidFill>
              <a:srgbClr val="FF0000"/>
            </a:solidFill>
            <a:round/>
            <a:headEnd/>
            <a:tailEnd/>
          </a:ln>
        </p:spPr>
        <p:txBody>
          <a:bodyPr wrap="none" anchor="ctr"/>
          <a:lstStyle/>
          <a:p>
            <a:pPr algn="ctr"/>
            <a:r>
              <a:rPr lang="it-IT" altLang="it-IT" sz="1600">
                <a:latin typeface="Calibri" pitchFamily="34" charset="0"/>
              </a:rPr>
              <a:t>3</a:t>
            </a:r>
          </a:p>
        </p:txBody>
      </p:sp>
      <p:sp>
        <p:nvSpPr>
          <p:cNvPr id="28" name="Oval 32"/>
          <p:cNvSpPr>
            <a:spLocks noChangeArrowheads="1"/>
          </p:cNvSpPr>
          <p:nvPr/>
        </p:nvSpPr>
        <p:spPr bwMode="auto">
          <a:xfrm>
            <a:off x="6421438" y="3722688"/>
            <a:ext cx="295275" cy="280987"/>
          </a:xfrm>
          <a:prstGeom prst="ellipse">
            <a:avLst/>
          </a:prstGeom>
          <a:solidFill>
            <a:srgbClr val="FF0000"/>
          </a:solidFill>
          <a:ln w="9525">
            <a:solidFill>
              <a:srgbClr val="FF0000"/>
            </a:solidFill>
            <a:round/>
            <a:headEnd/>
            <a:tailEnd/>
          </a:ln>
        </p:spPr>
        <p:txBody>
          <a:bodyPr wrap="none" anchor="ctr"/>
          <a:lstStyle/>
          <a:p>
            <a:pPr algn="ctr"/>
            <a:r>
              <a:rPr lang="it-IT" altLang="it-IT" sz="1600">
                <a:latin typeface="Calibri" pitchFamily="34" charset="0"/>
              </a:rPr>
              <a:t>5</a:t>
            </a:r>
          </a:p>
        </p:txBody>
      </p:sp>
      <p:sp>
        <p:nvSpPr>
          <p:cNvPr id="29" name="Oval 33"/>
          <p:cNvSpPr>
            <a:spLocks noChangeArrowheads="1"/>
          </p:cNvSpPr>
          <p:nvPr/>
        </p:nvSpPr>
        <p:spPr bwMode="auto">
          <a:xfrm>
            <a:off x="7564438" y="5719763"/>
            <a:ext cx="295275" cy="280987"/>
          </a:xfrm>
          <a:prstGeom prst="ellipse">
            <a:avLst/>
          </a:prstGeom>
          <a:solidFill>
            <a:srgbClr val="FF0000"/>
          </a:solidFill>
          <a:ln w="9525">
            <a:solidFill>
              <a:srgbClr val="FF0000"/>
            </a:solidFill>
            <a:round/>
            <a:headEnd/>
            <a:tailEnd/>
          </a:ln>
        </p:spPr>
        <p:txBody>
          <a:bodyPr wrap="none" anchor="ctr"/>
          <a:lstStyle/>
          <a:p>
            <a:pPr algn="ctr"/>
            <a:r>
              <a:rPr lang="it-IT" altLang="it-IT" sz="1600">
                <a:latin typeface="Calibri" pitchFamily="34" charset="0"/>
              </a:rPr>
              <a:t>6</a:t>
            </a:r>
          </a:p>
        </p:txBody>
      </p:sp>
      <p:sp>
        <p:nvSpPr>
          <p:cNvPr id="30" name="Rectangle 34"/>
          <p:cNvSpPr>
            <a:spLocks noChangeArrowheads="1"/>
          </p:cNvSpPr>
          <p:nvPr/>
        </p:nvSpPr>
        <p:spPr bwMode="auto">
          <a:xfrm>
            <a:off x="2459038" y="1717675"/>
            <a:ext cx="1766887" cy="504825"/>
          </a:xfrm>
          <a:prstGeom prst="rect">
            <a:avLst/>
          </a:prstGeom>
          <a:noFill/>
          <a:ln w="9525">
            <a:solidFill>
              <a:schemeClr val="tx1"/>
            </a:solidFill>
            <a:miter lim="800000"/>
            <a:headEnd/>
            <a:tailEnd/>
          </a:ln>
        </p:spPr>
        <p:txBody>
          <a:bodyPr wrap="none" anchor="ctr"/>
          <a:lstStyle/>
          <a:p>
            <a:pPr algn="ctr"/>
            <a:r>
              <a:rPr lang="it-IT" altLang="it-IT" sz="1600">
                <a:solidFill>
                  <a:srgbClr val="FF6600"/>
                </a:solidFill>
                <a:latin typeface="Calibri" pitchFamily="34" charset="0"/>
                <a:cs typeface="Arial" charset="0"/>
              </a:rPr>
              <a:t>Centralina di </a:t>
            </a:r>
            <a:br>
              <a:rPr lang="it-IT" altLang="it-IT" sz="1600">
                <a:solidFill>
                  <a:srgbClr val="FF6600"/>
                </a:solidFill>
                <a:latin typeface="Calibri" pitchFamily="34" charset="0"/>
                <a:cs typeface="Arial" charset="0"/>
              </a:rPr>
            </a:br>
            <a:r>
              <a:rPr lang="it-IT" altLang="it-IT" sz="1600">
                <a:solidFill>
                  <a:srgbClr val="FF6600"/>
                </a:solidFill>
                <a:latin typeface="Calibri" pitchFamily="34" charset="0"/>
                <a:cs typeface="Arial" charset="0"/>
              </a:rPr>
              <a:t>Acquisizione dati</a:t>
            </a:r>
          </a:p>
        </p:txBody>
      </p:sp>
      <p:sp>
        <p:nvSpPr>
          <p:cNvPr id="31" name="CasellaDiTesto 30"/>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8" name="CasellaDiTesto 6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
        <p:nvSpPr>
          <p:cNvPr id="7" name="CasellaDiTesto 6"/>
          <p:cNvSpPr txBox="1"/>
          <p:nvPr/>
        </p:nvSpPr>
        <p:spPr>
          <a:xfrm>
            <a:off x="170112" y="383425"/>
            <a:ext cx="8785925" cy="830997"/>
          </a:xfrm>
          <a:prstGeom prst="rect">
            <a:avLst/>
          </a:prstGeom>
          <a:noFill/>
        </p:spPr>
        <p:txBody>
          <a:bodyPr wrap="square" rtlCol="0">
            <a:spAutoFit/>
          </a:bodyPr>
          <a:lstStyle/>
          <a:p>
            <a:pPr algn="ctr"/>
            <a:r>
              <a:rPr lang="it-IT" sz="2400" b="1" i="1" dirty="0" smtClean="0">
                <a:solidFill>
                  <a:schemeClr val="accent2"/>
                </a:solidFill>
              </a:rPr>
              <a:t>   Il monitoraggio a fibra </a:t>
            </a:r>
            <a:r>
              <a:rPr lang="it-IT" sz="2400" b="1" i="1" dirty="0" smtClean="0">
                <a:solidFill>
                  <a:schemeClr val="accent2"/>
                </a:solidFill>
              </a:rPr>
              <a:t>ottica </a:t>
            </a:r>
            <a:endParaRPr lang="it-IT" sz="2400" b="1" i="1" dirty="0" smtClean="0">
              <a:solidFill>
                <a:schemeClr val="accent2"/>
              </a:solidFill>
            </a:endParaRPr>
          </a:p>
          <a:p>
            <a:pPr algn="ctr"/>
            <a:endParaRPr lang="it-IT" sz="2400" b="1" i="1" dirty="0">
              <a:solidFill>
                <a:schemeClr val="accent2"/>
              </a:solidFill>
            </a:endParaRPr>
          </a:p>
        </p:txBody>
      </p:sp>
      <p:pic>
        <p:nvPicPr>
          <p:cNvPr id="8" name="Immagine 7" descr="FIGLINE_Tav_MONITORAGGIO_giulio.wmf"/>
          <p:cNvPicPr>
            <a:picLocks noChangeAspect="1"/>
          </p:cNvPicPr>
          <p:nvPr/>
        </p:nvPicPr>
        <p:blipFill>
          <a:blip r:embed="rId5"/>
          <a:srcRect l="25000" t="9954" r="26562"/>
          <a:stretch>
            <a:fillRect/>
          </a:stretch>
        </p:blipFill>
        <p:spPr>
          <a:xfrm>
            <a:off x="500034" y="1071546"/>
            <a:ext cx="3999247" cy="4786346"/>
          </a:xfrm>
          <a:prstGeom prst="rect">
            <a:avLst/>
          </a:prstGeom>
        </p:spPr>
      </p:pic>
      <p:pic>
        <p:nvPicPr>
          <p:cNvPr id="9" name="Immagine 8" descr="DSCN1509.JPG"/>
          <p:cNvPicPr>
            <a:picLocks noChangeAspect="1"/>
          </p:cNvPicPr>
          <p:nvPr/>
        </p:nvPicPr>
        <p:blipFill>
          <a:blip r:embed="rId6" cstate="print"/>
          <a:stretch>
            <a:fillRect/>
          </a:stretch>
        </p:blipFill>
        <p:spPr>
          <a:xfrm rot="16200000">
            <a:off x="4674942" y="1968736"/>
            <a:ext cx="4320000" cy="3240000"/>
          </a:xfrm>
          <a:prstGeom prst="rect">
            <a:avLst/>
          </a:prstGeom>
          <a:ln w="28575">
            <a:solidFill>
              <a:schemeClr val="tx2"/>
            </a:solidFill>
          </a:ln>
        </p:spPr>
      </p:pic>
    </p:spTree>
    <p:extLst>
      <p:ext uri="{BB962C8B-B14F-4D97-AF65-F5344CB8AC3E}">
        <p14:creationId xmlns:p14="http://schemas.microsoft.com/office/powerpoint/2010/main" xmlns="" val="8326610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8" name="CasellaDiTesto 6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
        <p:nvSpPr>
          <p:cNvPr id="7" name="CasellaDiTesto 6"/>
          <p:cNvSpPr txBox="1"/>
          <p:nvPr/>
        </p:nvSpPr>
        <p:spPr>
          <a:xfrm>
            <a:off x="170112" y="383425"/>
            <a:ext cx="8785925" cy="830997"/>
          </a:xfrm>
          <a:prstGeom prst="rect">
            <a:avLst/>
          </a:prstGeom>
          <a:noFill/>
        </p:spPr>
        <p:txBody>
          <a:bodyPr wrap="square" rtlCol="0">
            <a:spAutoFit/>
          </a:bodyPr>
          <a:lstStyle/>
          <a:p>
            <a:pPr algn="ctr"/>
            <a:r>
              <a:rPr lang="it-IT" sz="2400" b="1" i="1" dirty="0" smtClean="0">
                <a:solidFill>
                  <a:schemeClr val="accent2"/>
                </a:solidFill>
              </a:rPr>
              <a:t>   Il monitoraggio a fibra </a:t>
            </a:r>
            <a:r>
              <a:rPr lang="it-IT" sz="2400" b="1" i="1" dirty="0" smtClean="0">
                <a:solidFill>
                  <a:schemeClr val="accent2"/>
                </a:solidFill>
              </a:rPr>
              <a:t>ottica </a:t>
            </a:r>
            <a:endParaRPr lang="it-IT" sz="2400" b="1" i="1" dirty="0" smtClean="0">
              <a:solidFill>
                <a:schemeClr val="accent2"/>
              </a:solidFill>
            </a:endParaRPr>
          </a:p>
          <a:p>
            <a:pPr algn="ctr"/>
            <a:endParaRPr lang="it-IT" sz="2400" b="1" i="1" dirty="0">
              <a:solidFill>
                <a:schemeClr val="accent2"/>
              </a:solidFill>
            </a:endParaRPr>
          </a:p>
        </p:txBody>
      </p:sp>
      <p:pic>
        <p:nvPicPr>
          <p:cNvPr id="8" name="Immagine 7" descr="CIMG7585.JPG"/>
          <p:cNvPicPr>
            <a:picLocks noChangeAspect="1"/>
          </p:cNvPicPr>
          <p:nvPr/>
        </p:nvPicPr>
        <p:blipFill>
          <a:blip r:embed="rId5" cstate="print"/>
          <a:stretch>
            <a:fillRect/>
          </a:stretch>
        </p:blipFill>
        <p:spPr>
          <a:xfrm>
            <a:off x="517686" y="2049198"/>
            <a:ext cx="3840000" cy="2880000"/>
          </a:xfrm>
          <a:prstGeom prst="rect">
            <a:avLst/>
          </a:prstGeom>
          <a:ln w="28575">
            <a:solidFill>
              <a:schemeClr val="tx2"/>
            </a:solidFill>
          </a:ln>
        </p:spPr>
      </p:pic>
      <p:pic>
        <p:nvPicPr>
          <p:cNvPr id="9" name="Immagine 8" descr="DSCN1518.JPG"/>
          <p:cNvPicPr>
            <a:picLocks noChangeAspect="1"/>
          </p:cNvPicPr>
          <p:nvPr/>
        </p:nvPicPr>
        <p:blipFill>
          <a:blip r:embed="rId6" cstate="print"/>
          <a:stretch>
            <a:fillRect/>
          </a:stretch>
        </p:blipFill>
        <p:spPr>
          <a:xfrm>
            <a:off x="4732528" y="2049198"/>
            <a:ext cx="3840000" cy="2880000"/>
          </a:xfrm>
          <a:prstGeom prst="rect">
            <a:avLst/>
          </a:prstGeom>
          <a:ln w="28575">
            <a:solidFill>
              <a:schemeClr val="tx2"/>
            </a:solidFill>
          </a:ln>
        </p:spPr>
      </p:pic>
    </p:spTree>
    <p:extLst>
      <p:ext uri="{BB962C8B-B14F-4D97-AF65-F5344CB8AC3E}">
        <p14:creationId xmlns:p14="http://schemas.microsoft.com/office/powerpoint/2010/main" xmlns="" val="8326610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8" name="CasellaDiTesto 6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
        <p:nvSpPr>
          <p:cNvPr id="7" name="CasellaDiTesto 6"/>
          <p:cNvSpPr txBox="1"/>
          <p:nvPr/>
        </p:nvSpPr>
        <p:spPr>
          <a:xfrm>
            <a:off x="170112" y="383425"/>
            <a:ext cx="8785925" cy="830997"/>
          </a:xfrm>
          <a:prstGeom prst="rect">
            <a:avLst/>
          </a:prstGeom>
          <a:noFill/>
        </p:spPr>
        <p:txBody>
          <a:bodyPr wrap="square" rtlCol="0">
            <a:spAutoFit/>
          </a:bodyPr>
          <a:lstStyle/>
          <a:p>
            <a:pPr algn="ctr"/>
            <a:r>
              <a:rPr lang="it-IT" sz="2400" b="1" i="1" dirty="0" smtClean="0">
                <a:solidFill>
                  <a:schemeClr val="accent2"/>
                </a:solidFill>
              </a:rPr>
              <a:t>   Il monitoraggio a fibra </a:t>
            </a:r>
            <a:r>
              <a:rPr lang="it-IT" sz="2400" b="1" i="1" dirty="0" smtClean="0">
                <a:solidFill>
                  <a:schemeClr val="accent2"/>
                </a:solidFill>
              </a:rPr>
              <a:t>ottica </a:t>
            </a:r>
            <a:endParaRPr lang="it-IT" sz="2400" b="1" i="1" dirty="0" smtClean="0">
              <a:solidFill>
                <a:schemeClr val="accent2"/>
              </a:solidFill>
            </a:endParaRPr>
          </a:p>
          <a:p>
            <a:pPr algn="ctr"/>
            <a:endParaRPr lang="it-IT" sz="2400" b="1" i="1" dirty="0">
              <a:solidFill>
                <a:schemeClr val="accent2"/>
              </a:solidFill>
            </a:endParaRPr>
          </a:p>
        </p:txBody>
      </p:sp>
      <p:pic>
        <p:nvPicPr>
          <p:cNvPr id="10" name="Immagine 9" descr="DSCN2632.JPG"/>
          <p:cNvPicPr>
            <a:picLocks noChangeAspect="1"/>
          </p:cNvPicPr>
          <p:nvPr/>
        </p:nvPicPr>
        <p:blipFill>
          <a:blip r:embed="rId5" cstate="print"/>
          <a:stretch>
            <a:fillRect/>
          </a:stretch>
        </p:blipFill>
        <p:spPr>
          <a:xfrm>
            <a:off x="500034" y="2071678"/>
            <a:ext cx="3840000" cy="2880000"/>
          </a:xfrm>
          <a:prstGeom prst="rect">
            <a:avLst/>
          </a:prstGeom>
          <a:ln w="28575">
            <a:solidFill>
              <a:schemeClr val="tx2"/>
            </a:solidFill>
          </a:ln>
        </p:spPr>
      </p:pic>
      <p:pic>
        <p:nvPicPr>
          <p:cNvPr id="11" name="Immagine 10" descr="DSCN2644.JPG"/>
          <p:cNvPicPr>
            <a:picLocks noChangeAspect="1"/>
          </p:cNvPicPr>
          <p:nvPr/>
        </p:nvPicPr>
        <p:blipFill>
          <a:blip r:embed="rId6" cstate="print"/>
          <a:stretch>
            <a:fillRect/>
          </a:stretch>
        </p:blipFill>
        <p:spPr>
          <a:xfrm>
            <a:off x="4661090" y="2071678"/>
            <a:ext cx="3840000" cy="2880000"/>
          </a:xfrm>
          <a:prstGeom prst="rect">
            <a:avLst/>
          </a:prstGeom>
          <a:ln w="28575">
            <a:solidFill>
              <a:schemeClr val="tx2"/>
            </a:solidFill>
          </a:ln>
        </p:spPr>
      </p:pic>
    </p:spTree>
    <p:extLst>
      <p:ext uri="{BB962C8B-B14F-4D97-AF65-F5344CB8AC3E}">
        <p14:creationId xmlns:p14="http://schemas.microsoft.com/office/powerpoint/2010/main" xmlns="" val="8326610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8" name="CasellaDiTesto 6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
        <p:nvSpPr>
          <p:cNvPr id="7" name="CasellaDiTesto 6"/>
          <p:cNvSpPr txBox="1"/>
          <p:nvPr/>
        </p:nvSpPr>
        <p:spPr>
          <a:xfrm>
            <a:off x="170112" y="383425"/>
            <a:ext cx="8785925" cy="830997"/>
          </a:xfrm>
          <a:prstGeom prst="rect">
            <a:avLst/>
          </a:prstGeom>
          <a:noFill/>
        </p:spPr>
        <p:txBody>
          <a:bodyPr wrap="square" rtlCol="0">
            <a:spAutoFit/>
          </a:bodyPr>
          <a:lstStyle/>
          <a:p>
            <a:pPr algn="ctr"/>
            <a:r>
              <a:rPr lang="it-IT" sz="2400" b="1" i="1" dirty="0" smtClean="0">
                <a:solidFill>
                  <a:schemeClr val="accent2"/>
                </a:solidFill>
              </a:rPr>
              <a:t>   Il monitoraggio a fibra </a:t>
            </a:r>
            <a:r>
              <a:rPr lang="it-IT" sz="2400" b="1" i="1" dirty="0" smtClean="0">
                <a:solidFill>
                  <a:schemeClr val="accent2"/>
                </a:solidFill>
              </a:rPr>
              <a:t>ottica </a:t>
            </a:r>
            <a:endParaRPr lang="it-IT" sz="2400" b="1" i="1" dirty="0" smtClean="0">
              <a:solidFill>
                <a:schemeClr val="accent2"/>
              </a:solidFill>
            </a:endParaRPr>
          </a:p>
          <a:p>
            <a:pPr algn="ctr"/>
            <a:endParaRPr lang="it-IT" sz="2400" b="1" i="1" dirty="0">
              <a:solidFill>
                <a:schemeClr val="accent2"/>
              </a:solidFill>
            </a:endParaRPr>
          </a:p>
        </p:txBody>
      </p:sp>
      <p:pic>
        <p:nvPicPr>
          <p:cNvPr id="8" name="Immagine 7" descr="IMGP1120.JPG"/>
          <p:cNvPicPr>
            <a:picLocks noChangeAspect="1"/>
          </p:cNvPicPr>
          <p:nvPr/>
        </p:nvPicPr>
        <p:blipFill>
          <a:blip r:embed="rId5" cstate="print"/>
          <a:stretch>
            <a:fillRect/>
          </a:stretch>
        </p:blipFill>
        <p:spPr>
          <a:xfrm>
            <a:off x="4857752" y="1977760"/>
            <a:ext cx="3840000" cy="2880000"/>
          </a:xfrm>
          <a:prstGeom prst="rect">
            <a:avLst/>
          </a:prstGeom>
          <a:ln w="28575">
            <a:solidFill>
              <a:schemeClr val="tx2"/>
            </a:solidFill>
          </a:ln>
        </p:spPr>
      </p:pic>
      <p:pic>
        <p:nvPicPr>
          <p:cNvPr id="9" name="Immagine 8" descr="P6010042.JPG"/>
          <p:cNvPicPr>
            <a:picLocks noChangeAspect="1"/>
          </p:cNvPicPr>
          <p:nvPr/>
        </p:nvPicPr>
        <p:blipFill>
          <a:blip r:embed="rId6" cstate="print"/>
          <a:stretch>
            <a:fillRect/>
          </a:stretch>
        </p:blipFill>
        <p:spPr>
          <a:xfrm>
            <a:off x="500034" y="1977760"/>
            <a:ext cx="3840000" cy="2880000"/>
          </a:xfrm>
          <a:prstGeom prst="rect">
            <a:avLst/>
          </a:prstGeom>
          <a:ln w="28575">
            <a:solidFill>
              <a:schemeClr val="tx2"/>
            </a:solidFill>
          </a:ln>
        </p:spPr>
      </p:pic>
    </p:spTree>
    <p:extLst>
      <p:ext uri="{BB962C8B-B14F-4D97-AF65-F5344CB8AC3E}">
        <p14:creationId xmlns:p14="http://schemas.microsoft.com/office/powerpoint/2010/main" xmlns="" val="8326610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latin typeface="+mj-lt"/>
            </a:endParaRPr>
          </a:p>
          <a:p>
            <a:endParaRPr lang="it-IT" i="1" dirty="0" smtClean="0">
              <a:latin typeface="+mj-lt"/>
            </a:endParaRPr>
          </a:p>
          <a:p>
            <a:endParaRPr lang="it-IT" i="1" dirty="0" smtClean="0">
              <a:latin typeface="+mj-lt"/>
            </a:endParaRPr>
          </a:p>
          <a:p>
            <a:endParaRPr lang="it-IT" i="1" dirty="0" smtClean="0">
              <a:latin typeface="+mj-lt"/>
            </a:endParaRPr>
          </a:p>
          <a:p>
            <a:endParaRPr lang="it-IT" i="1" dirty="0" smtClean="0">
              <a:latin typeface="+mj-lt"/>
            </a:endParaRPr>
          </a:p>
          <a:p>
            <a:endParaRPr lang="it-IT" i="1" dirty="0" smtClean="0">
              <a:latin typeface="+mj-lt"/>
            </a:endParaRPr>
          </a:p>
          <a:p>
            <a:endParaRPr lang="it-IT" i="1" dirty="0" smtClean="0">
              <a:latin typeface="+mj-lt"/>
            </a:endParaRPr>
          </a:p>
          <a:p>
            <a:endParaRPr lang="it-IT" dirty="0" smtClean="0">
              <a:latin typeface="+mj-lt"/>
            </a:endParaRPr>
          </a:p>
          <a:p>
            <a:endParaRPr lang="it-IT" dirty="0" smtClean="0">
              <a:latin typeface="+mj-lt"/>
            </a:endParaRPr>
          </a:p>
          <a:p>
            <a:endParaRPr lang="it-IT" dirty="0" smtClean="0">
              <a:latin typeface="+mj-lt"/>
            </a:endParaRPr>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CasellaDiTesto 1"/>
          <p:cNvSpPr txBox="1"/>
          <p:nvPr/>
        </p:nvSpPr>
        <p:spPr>
          <a:xfrm>
            <a:off x="170112" y="2629911"/>
            <a:ext cx="8785925" cy="584775"/>
          </a:xfrm>
          <a:prstGeom prst="rect">
            <a:avLst/>
          </a:prstGeom>
          <a:noFill/>
        </p:spPr>
        <p:txBody>
          <a:bodyPr wrap="square" rtlCol="0">
            <a:spAutoFit/>
          </a:bodyPr>
          <a:lstStyle/>
          <a:p>
            <a:pPr algn="ctr"/>
            <a:r>
              <a:rPr lang="it-IT" sz="3200" b="1" i="1" u="sng" dirty="0" smtClean="0">
                <a:solidFill>
                  <a:schemeClr val="accent1"/>
                </a:solidFill>
              </a:rPr>
              <a:t>Il controllo degli stati di dissesto</a:t>
            </a:r>
            <a:endParaRPr lang="it-IT" sz="3200" b="1" i="1" u="sng" dirty="0">
              <a:solidFill>
                <a:schemeClr val="accent1"/>
              </a:solidFill>
            </a:endParaRPr>
          </a:p>
        </p:txBody>
      </p:sp>
      <p:sp>
        <p:nvSpPr>
          <p:cNvPr id="7" name="CasellaDiTesto 6"/>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 Box 10"/>
          <p:cNvSpPr txBox="1">
            <a:spLocks noChangeArrowheads="1"/>
          </p:cNvSpPr>
          <p:nvPr/>
        </p:nvSpPr>
        <p:spPr bwMode="auto">
          <a:xfrm>
            <a:off x="1" y="428604"/>
            <a:ext cx="9143999" cy="830997"/>
          </a:xfrm>
          <a:prstGeom prst="rect">
            <a:avLst/>
          </a:prstGeom>
          <a:noFill/>
          <a:ln w="9525">
            <a:noFill/>
            <a:miter lim="800000"/>
            <a:headEnd/>
            <a:tailEnd/>
          </a:ln>
        </p:spPr>
        <p:txBody>
          <a:bodyPr wrap="square">
            <a:spAutoFit/>
          </a:bodyPr>
          <a:lstStyle/>
          <a:p>
            <a:pPr algn="ctr"/>
            <a:r>
              <a:rPr lang="it-IT" altLang="it-IT" sz="2400" b="1" i="1" u="sng" dirty="0">
                <a:solidFill>
                  <a:schemeClr val="accent2"/>
                </a:solidFill>
              </a:rPr>
              <a:t>NORME TECNICHE PER LE COSTRUZIONI</a:t>
            </a:r>
          </a:p>
          <a:p>
            <a:pPr algn="ctr"/>
            <a:r>
              <a:rPr lang="it-IT" altLang="it-IT" sz="2400" b="1" i="1" u="sng" dirty="0">
                <a:solidFill>
                  <a:schemeClr val="accent2"/>
                </a:solidFill>
              </a:rPr>
              <a:t> </a:t>
            </a:r>
            <a:r>
              <a:rPr lang="it-IT" altLang="it-IT" sz="2400" b="1" i="1" u="sng" dirty="0" err="1">
                <a:solidFill>
                  <a:schemeClr val="accent2"/>
                </a:solidFill>
              </a:rPr>
              <a:t>D.M</a:t>
            </a:r>
            <a:r>
              <a:rPr lang="it-IT" altLang="it-IT" sz="2400" b="1" i="1" u="sng" dirty="0">
                <a:solidFill>
                  <a:schemeClr val="accent2"/>
                </a:solidFill>
              </a:rPr>
              <a:t> 14 GENNAIO 2008</a:t>
            </a:r>
            <a:endParaRPr lang="it-IT" altLang="it-IT" sz="2400" i="1" u="sng" dirty="0">
              <a:solidFill>
                <a:schemeClr val="accent2"/>
              </a:solidFill>
              <a:cs typeface="Times New Roman" pitchFamily="18" charset="0"/>
            </a:endParaRPr>
          </a:p>
        </p:txBody>
      </p:sp>
      <p:sp>
        <p:nvSpPr>
          <p:cNvPr id="8" name="Rectangle 9"/>
          <p:cNvSpPr>
            <a:spLocks noChangeArrowheads="1"/>
          </p:cNvSpPr>
          <p:nvPr/>
        </p:nvSpPr>
        <p:spPr bwMode="auto">
          <a:xfrm>
            <a:off x="1" y="1098478"/>
            <a:ext cx="9144000" cy="400110"/>
          </a:xfrm>
          <a:prstGeom prst="rect">
            <a:avLst/>
          </a:prstGeom>
          <a:noFill/>
          <a:ln w="9525">
            <a:noFill/>
            <a:miter lim="800000"/>
            <a:headEnd/>
            <a:tailEnd/>
          </a:ln>
        </p:spPr>
        <p:txBody>
          <a:bodyPr wrap="square">
            <a:spAutoFit/>
          </a:bodyPr>
          <a:lstStyle/>
          <a:p>
            <a:pPr algn="ctr">
              <a:spcBef>
                <a:spcPct val="50000"/>
              </a:spcBef>
              <a:defRPr/>
            </a:pPr>
            <a:r>
              <a:rPr lang="it-IT" sz="2000" b="1" i="1" u="sng" dirty="0">
                <a:solidFill>
                  <a:schemeClr val="accent2"/>
                </a:solidFill>
              </a:rPr>
              <a:t>CAPITOLO 8 </a:t>
            </a:r>
          </a:p>
        </p:txBody>
      </p:sp>
      <p:sp>
        <p:nvSpPr>
          <p:cNvPr id="15" name="Rectangle 35"/>
          <p:cNvSpPr>
            <a:spLocks noChangeArrowheads="1"/>
          </p:cNvSpPr>
          <p:nvPr/>
        </p:nvSpPr>
        <p:spPr bwMode="auto">
          <a:xfrm>
            <a:off x="1" y="1385816"/>
            <a:ext cx="9144000" cy="400110"/>
          </a:xfrm>
          <a:prstGeom prst="rect">
            <a:avLst/>
          </a:prstGeom>
          <a:noFill/>
          <a:ln w="9525">
            <a:noFill/>
            <a:miter lim="800000"/>
            <a:headEnd/>
            <a:tailEnd/>
          </a:ln>
        </p:spPr>
        <p:txBody>
          <a:bodyPr wrap="square">
            <a:spAutoFit/>
          </a:bodyPr>
          <a:lstStyle/>
          <a:p>
            <a:pPr algn="ctr">
              <a:spcBef>
                <a:spcPct val="50000"/>
              </a:spcBef>
              <a:defRPr/>
            </a:pPr>
            <a:r>
              <a:rPr lang="it-IT" sz="2000" b="1" u="sng" dirty="0">
                <a:solidFill>
                  <a:schemeClr val="accent2"/>
                </a:solidFill>
              </a:rPr>
              <a:t>Strutture in C</a:t>
            </a:r>
            <a:r>
              <a:rPr lang="it-IT" sz="2000" b="1" u="sng" dirty="0" smtClean="0">
                <a:solidFill>
                  <a:schemeClr val="accent2"/>
                </a:solidFill>
              </a:rPr>
              <a:t>alcestruzzo Armato </a:t>
            </a:r>
            <a:endParaRPr lang="it-IT" sz="2000" b="1" u="sng" dirty="0">
              <a:solidFill>
                <a:schemeClr val="accent2"/>
              </a:solidFill>
            </a:endParaRPr>
          </a:p>
        </p:txBody>
      </p:sp>
      <p:sp>
        <p:nvSpPr>
          <p:cNvPr id="21" name="CasellaDiTesto 20"/>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
        <p:nvSpPr>
          <p:cNvPr id="22" name="Rectangle 23"/>
          <p:cNvSpPr>
            <a:spLocks noChangeArrowheads="1"/>
          </p:cNvSpPr>
          <p:nvPr/>
        </p:nvSpPr>
        <p:spPr bwMode="auto">
          <a:xfrm>
            <a:off x="539750" y="3933825"/>
            <a:ext cx="2232025" cy="1150938"/>
          </a:xfrm>
          <a:prstGeom prst="rect">
            <a:avLst/>
          </a:prstGeom>
          <a:solidFill>
            <a:schemeClr val="accent3"/>
          </a:solidFill>
          <a:ln w="9525" algn="ctr">
            <a:solidFill>
              <a:schemeClr val="tx1"/>
            </a:solidFill>
            <a:miter lim="800000"/>
            <a:headEnd/>
            <a:tailEnd/>
          </a:ln>
        </p:spPr>
        <p:txBody>
          <a:bodyPr wrap="none" anchor="ctr"/>
          <a:lstStyle/>
          <a:p>
            <a:pPr>
              <a:defRPr/>
            </a:pPr>
            <a:endParaRPr lang="it-IT"/>
          </a:p>
        </p:txBody>
      </p:sp>
      <p:sp>
        <p:nvSpPr>
          <p:cNvPr id="23" name="Oval 10"/>
          <p:cNvSpPr>
            <a:spLocks noChangeArrowheads="1"/>
          </p:cNvSpPr>
          <p:nvPr/>
        </p:nvSpPr>
        <p:spPr bwMode="auto">
          <a:xfrm>
            <a:off x="250825" y="1917700"/>
            <a:ext cx="2808288" cy="1223963"/>
          </a:xfrm>
          <a:prstGeom prst="ellipse">
            <a:avLst/>
          </a:prstGeom>
          <a:solidFill>
            <a:schemeClr val="accent3"/>
          </a:solidFill>
          <a:ln w="9525">
            <a:solidFill>
              <a:schemeClr val="tx1"/>
            </a:solidFill>
            <a:round/>
            <a:headEnd/>
            <a:tailEnd/>
          </a:ln>
        </p:spPr>
        <p:txBody>
          <a:bodyPr wrap="none" anchor="ctr"/>
          <a:lstStyle/>
          <a:p>
            <a:pPr>
              <a:defRPr/>
            </a:pPr>
            <a:endParaRPr lang="it-IT"/>
          </a:p>
        </p:txBody>
      </p:sp>
      <p:sp>
        <p:nvSpPr>
          <p:cNvPr id="24" name="Text Box 11"/>
          <p:cNvSpPr txBox="1">
            <a:spLocks noChangeArrowheads="1"/>
          </p:cNvSpPr>
          <p:nvPr/>
        </p:nvSpPr>
        <p:spPr bwMode="auto">
          <a:xfrm>
            <a:off x="250825" y="2133600"/>
            <a:ext cx="2735263" cy="762000"/>
          </a:xfrm>
          <a:prstGeom prst="rect">
            <a:avLst/>
          </a:prstGeom>
          <a:noFill/>
          <a:ln w="9525">
            <a:noFill/>
            <a:miter lim="800000"/>
            <a:headEnd/>
            <a:tailEnd/>
          </a:ln>
        </p:spPr>
        <p:txBody>
          <a:bodyPr>
            <a:spAutoFit/>
          </a:bodyPr>
          <a:lstStyle/>
          <a:p>
            <a:pPr algn="ctr">
              <a:spcBef>
                <a:spcPct val="50000"/>
              </a:spcBef>
            </a:pPr>
            <a:r>
              <a:rPr lang="it-IT" sz="2200" i="1" dirty="0"/>
              <a:t>Rilievo delle sezioni resistenti in c.a.</a:t>
            </a:r>
          </a:p>
        </p:txBody>
      </p:sp>
      <p:sp>
        <p:nvSpPr>
          <p:cNvPr id="25" name="Oval 12"/>
          <p:cNvSpPr>
            <a:spLocks noChangeArrowheads="1"/>
          </p:cNvSpPr>
          <p:nvPr/>
        </p:nvSpPr>
        <p:spPr bwMode="auto">
          <a:xfrm>
            <a:off x="3132138" y="3032125"/>
            <a:ext cx="2952750" cy="1333500"/>
          </a:xfrm>
          <a:prstGeom prst="ellipse">
            <a:avLst/>
          </a:prstGeom>
          <a:solidFill>
            <a:schemeClr val="accent3"/>
          </a:solidFill>
          <a:ln w="9525">
            <a:solidFill>
              <a:schemeClr val="tx1"/>
            </a:solidFill>
            <a:round/>
            <a:headEnd/>
            <a:tailEnd/>
          </a:ln>
        </p:spPr>
        <p:txBody>
          <a:bodyPr wrap="none" anchor="ctr"/>
          <a:lstStyle/>
          <a:p>
            <a:pPr>
              <a:defRPr/>
            </a:pPr>
            <a:endParaRPr lang="it-IT"/>
          </a:p>
        </p:txBody>
      </p:sp>
      <p:sp>
        <p:nvSpPr>
          <p:cNvPr id="26" name="Text Box 13"/>
          <p:cNvSpPr txBox="1">
            <a:spLocks noChangeArrowheads="1"/>
          </p:cNvSpPr>
          <p:nvPr/>
        </p:nvSpPr>
        <p:spPr bwMode="auto">
          <a:xfrm>
            <a:off x="3203575" y="3213100"/>
            <a:ext cx="2735263" cy="1089401"/>
          </a:xfrm>
          <a:prstGeom prst="rect">
            <a:avLst/>
          </a:prstGeom>
          <a:noFill/>
          <a:ln w="9525">
            <a:noFill/>
            <a:miter lim="800000"/>
            <a:headEnd/>
            <a:tailEnd/>
          </a:ln>
        </p:spPr>
        <p:txBody>
          <a:bodyPr>
            <a:spAutoFit/>
          </a:bodyPr>
          <a:lstStyle/>
          <a:p>
            <a:pPr algn="ctr">
              <a:spcBef>
                <a:spcPct val="50000"/>
              </a:spcBef>
            </a:pPr>
            <a:r>
              <a:rPr lang="it-IT" sz="2200" i="1" dirty="0"/>
              <a:t>Analisi dei materiali in opera</a:t>
            </a:r>
          </a:p>
          <a:p>
            <a:pPr algn="ctr">
              <a:lnSpc>
                <a:spcPct val="30000"/>
              </a:lnSpc>
              <a:spcBef>
                <a:spcPct val="50000"/>
              </a:spcBef>
            </a:pPr>
            <a:r>
              <a:rPr lang="it-IT" sz="2200" i="1" dirty="0"/>
              <a:t>(</a:t>
            </a:r>
            <a:r>
              <a:rPr lang="it-IT" sz="2200" i="1" dirty="0" err="1"/>
              <a:t>Cls</a:t>
            </a:r>
            <a:r>
              <a:rPr lang="it-IT" sz="2200" i="1" dirty="0"/>
              <a:t> e acciaio) </a:t>
            </a:r>
          </a:p>
        </p:txBody>
      </p:sp>
      <p:sp>
        <p:nvSpPr>
          <p:cNvPr id="27" name="Oval 14"/>
          <p:cNvSpPr>
            <a:spLocks noChangeArrowheads="1"/>
          </p:cNvSpPr>
          <p:nvPr/>
        </p:nvSpPr>
        <p:spPr bwMode="auto">
          <a:xfrm>
            <a:off x="4643438" y="4572008"/>
            <a:ext cx="4214842" cy="1368425"/>
          </a:xfrm>
          <a:prstGeom prst="ellipse">
            <a:avLst/>
          </a:prstGeom>
          <a:solidFill>
            <a:schemeClr val="accent3"/>
          </a:solidFill>
          <a:ln w="9525">
            <a:solidFill>
              <a:schemeClr val="tx1"/>
            </a:solidFill>
            <a:round/>
            <a:headEnd/>
            <a:tailEnd/>
          </a:ln>
        </p:spPr>
        <p:txBody>
          <a:bodyPr wrap="none" anchor="ctr"/>
          <a:lstStyle/>
          <a:p>
            <a:pPr>
              <a:defRPr/>
            </a:pPr>
            <a:endParaRPr lang="it-IT"/>
          </a:p>
        </p:txBody>
      </p:sp>
      <p:sp>
        <p:nvSpPr>
          <p:cNvPr id="28" name="Text Box 15"/>
          <p:cNvSpPr txBox="1">
            <a:spLocks noChangeArrowheads="1"/>
          </p:cNvSpPr>
          <p:nvPr/>
        </p:nvSpPr>
        <p:spPr bwMode="auto">
          <a:xfrm>
            <a:off x="4932363" y="4762500"/>
            <a:ext cx="3890962" cy="769441"/>
          </a:xfrm>
          <a:prstGeom prst="rect">
            <a:avLst/>
          </a:prstGeom>
          <a:noFill/>
          <a:ln w="9525">
            <a:noFill/>
            <a:miter lim="800000"/>
            <a:headEnd/>
            <a:tailEnd/>
          </a:ln>
        </p:spPr>
        <p:txBody>
          <a:bodyPr>
            <a:spAutoFit/>
          </a:bodyPr>
          <a:lstStyle/>
          <a:p>
            <a:pPr algn="ctr">
              <a:spcBef>
                <a:spcPct val="50000"/>
              </a:spcBef>
            </a:pPr>
            <a:r>
              <a:rPr lang="it-IT" sz="2200" i="1" dirty="0"/>
              <a:t>Stima dei coefficienti di sicurezza per carichi verticali e per sisma</a:t>
            </a:r>
          </a:p>
        </p:txBody>
      </p:sp>
      <p:sp>
        <p:nvSpPr>
          <p:cNvPr id="29" name="AutoShape 16"/>
          <p:cNvSpPr>
            <a:spLocks noChangeArrowheads="1"/>
          </p:cNvSpPr>
          <p:nvPr/>
        </p:nvSpPr>
        <p:spPr bwMode="auto">
          <a:xfrm rot="13026491">
            <a:off x="2916238" y="2781300"/>
            <a:ext cx="649287" cy="431800"/>
          </a:xfrm>
          <a:prstGeom prst="leftArrow">
            <a:avLst>
              <a:gd name="adj1" fmla="val 50000"/>
              <a:gd name="adj2" fmla="val 37592"/>
            </a:avLst>
          </a:prstGeom>
          <a:solidFill>
            <a:srgbClr val="FF6600"/>
          </a:solidFill>
          <a:ln w="9525">
            <a:solidFill>
              <a:srgbClr val="003366"/>
            </a:solidFill>
            <a:miter lim="800000"/>
            <a:headEnd/>
            <a:tailEnd/>
          </a:ln>
        </p:spPr>
        <p:txBody>
          <a:bodyPr wrap="none" anchor="ctr"/>
          <a:lstStyle/>
          <a:p>
            <a:endParaRPr lang="it-IT"/>
          </a:p>
        </p:txBody>
      </p:sp>
      <p:sp>
        <p:nvSpPr>
          <p:cNvPr id="30" name="AutoShape 17"/>
          <p:cNvSpPr>
            <a:spLocks noChangeArrowheads="1"/>
          </p:cNvSpPr>
          <p:nvPr/>
        </p:nvSpPr>
        <p:spPr bwMode="auto">
          <a:xfrm rot="13026491">
            <a:off x="5508625" y="4221163"/>
            <a:ext cx="576263" cy="431800"/>
          </a:xfrm>
          <a:prstGeom prst="leftArrow">
            <a:avLst>
              <a:gd name="adj1" fmla="val 50000"/>
              <a:gd name="adj2" fmla="val 33364"/>
            </a:avLst>
          </a:prstGeom>
          <a:solidFill>
            <a:srgbClr val="FF6600"/>
          </a:solidFill>
          <a:ln w="9525">
            <a:solidFill>
              <a:srgbClr val="003366"/>
            </a:solidFill>
            <a:miter lim="800000"/>
            <a:headEnd/>
            <a:tailEnd/>
          </a:ln>
        </p:spPr>
        <p:txBody>
          <a:bodyPr wrap="none" anchor="ctr"/>
          <a:lstStyle/>
          <a:p>
            <a:endParaRPr lang="it-IT"/>
          </a:p>
        </p:txBody>
      </p:sp>
      <p:sp>
        <p:nvSpPr>
          <p:cNvPr id="31" name="AutoShape 19"/>
          <p:cNvSpPr>
            <a:spLocks noChangeArrowheads="1"/>
          </p:cNvSpPr>
          <p:nvPr/>
        </p:nvSpPr>
        <p:spPr bwMode="auto">
          <a:xfrm rot="16200000">
            <a:off x="1223169" y="3321844"/>
            <a:ext cx="649288" cy="431800"/>
          </a:xfrm>
          <a:prstGeom prst="leftArrow">
            <a:avLst>
              <a:gd name="adj1" fmla="val 50000"/>
              <a:gd name="adj2" fmla="val 37592"/>
            </a:avLst>
          </a:prstGeom>
          <a:solidFill>
            <a:srgbClr val="FF6600"/>
          </a:solidFill>
          <a:ln w="9525">
            <a:solidFill>
              <a:srgbClr val="003366"/>
            </a:solidFill>
            <a:miter lim="800000"/>
            <a:headEnd/>
            <a:tailEnd/>
          </a:ln>
        </p:spPr>
        <p:txBody>
          <a:bodyPr wrap="none" anchor="ctr"/>
          <a:lstStyle/>
          <a:p>
            <a:endParaRPr lang="it-IT"/>
          </a:p>
        </p:txBody>
      </p:sp>
      <p:sp>
        <p:nvSpPr>
          <p:cNvPr id="32" name="Text Box 21"/>
          <p:cNvSpPr txBox="1">
            <a:spLocks noChangeArrowheads="1"/>
          </p:cNvSpPr>
          <p:nvPr/>
        </p:nvSpPr>
        <p:spPr bwMode="auto">
          <a:xfrm>
            <a:off x="250825" y="3846513"/>
            <a:ext cx="2735263" cy="1311275"/>
          </a:xfrm>
          <a:prstGeom prst="rect">
            <a:avLst/>
          </a:prstGeom>
          <a:noFill/>
          <a:ln w="9525">
            <a:noFill/>
            <a:miter lim="800000"/>
            <a:headEnd/>
            <a:tailEnd/>
          </a:ln>
        </p:spPr>
        <p:txBody>
          <a:bodyPr>
            <a:spAutoFit/>
          </a:bodyPr>
          <a:lstStyle/>
          <a:p>
            <a:pPr algn="ctr">
              <a:spcBef>
                <a:spcPct val="50000"/>
              </a:spcBef>
            </a:pPr>
            <a:r>
              <a:rPr lang="it-IT" sz="2000" i="1" dirty="0"/>
              <a:t>Controllo e monitoraggio di eventuali stati di dissesto</a:t>
            </a:r>
          </a:p>
        </p:txBody>
      </p:sp>
    </p:spTree>
    <p:extLst>
      <p:ext uri="{BB962C8B-B14F-4D97-AF65-F5344CB8AC3E}">
        <p14:creationId xmlns:p14="http://schemas.microsoft.com/office/powerpoint/2010/main" xmlns="" val="8326610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 name="Text Box 10"/>
          <p:cNvSpPr txBox="1">
            <a:spLocks noChangeArrowheads="1"/>
          </p:cNvSpPr>
          <p:nvPr/>
        </p:nvSpPr>
        <p:spPr bwMode="auto">
          <a:xfrm>
            <a:off x="1" y="428604"/>
            <a:ext cx="9143999" cy="830997"/>
          </a:xfrm>
          <a:prstGeom prst="rect">
            <a:avLst/>
          </a:prstGeom>
          <a:noFill/>
          <a:ln w="9525">
            <a:noFill/>
            <a:miter lim="800000"/>
            <a:headEnd/>
            <a:tailEnd/>
          </a:ln>
        </p:spPr>
        <p:txBody>
          <a:bodyPr wrap="square">
            <a:spAutoFit/>
          </a:bodyPr>
          <a:lstStyle/>
          <a:p>
            <a:pPr algn="ctr"/>
            <a:r>
              <a:rPr lang="it-IT" altLang="it-IT" sz="2400" b="1" i="1" u="sng" dirty="0">
                <a:solidFill>
                  <a:schemeClr val="accent2"/>
                </a:solidFill>
              </a:rPr>
              <a:t>NORME TECNICHE PER LE COSTRUZIONI</a:t>
            </a:r>
          </a:p>
          <a:p>
            <a:pPr algn="ctr"/>
            <a:r>
              <a:rPr lang="it-IT" altLang="it-IT" sz="2400" b="1" i="1" u="sng" dirty="0">
                <a:solidFill>
                  <a:schemeClr val="accent2"/>
                </a:solidFill>
              </a:rPr>
              <a:t> </a:t>
            </a:r>
            <a:r>
              <a:rPr lang="it-IT" altLang="it-IT" sz="2400" b="1" i="1" u="sng" dirty="0" err="1">
                <a:solidFill>
                  <a:schemeClr val="accent2"/>
                </a:solidFill>
              </a:rPr>
              <a:t>D.M</a:t>
            </a:r>
            <a:r>
              <a:rPr lang="it-IT" altLang="it-IT" sz="2400" b="1" i="1" u="sng" dirty="0">
                <a:solidFill>
                  <a:schemeClr val="accent2"/>
                </a:solidFill>
              </a:rPr>
              <a:t> 14 GENNAIO 2008</a:t>
            </a:r>
            <a:endParaRPr lang="it-IT" altLang="it-IT" i="1" u="sng" dirty="0">
              <a:solidFill>
                <a:schemeClr val="accent2"/>
              </a:solidFill>
              <a:cs typeface="Times New Roman" pitchFamily="18" charset="0"/>
            </a:endParaRPr>
          </a:p>
        </p:txBody>
      </p:sp>
      <p:sp>
        <p:nvSpPr>
          <p:cNvPr id="20" name="Rectangle 9"/>
          <p:cNvSpPr>
            <a:spLocks noChangeArrowheads="1"/>
          </p:cNvSpPr>
          <p:nvPr/>
        </p:nvSpPr>
        <p:spPr bwMode="auto">
          <a:xfrm>
            <a:off x="1" y="1098478"/>
            <a:ext cx="9144000" cy="400110"/>
          </a:xfrm>
          <a:prstGeom prst="rect">
            <a:avLst/>
          </a:prstGeom>
          <a:noFill/>
          <a:ln w="9525">
            <a:noFill/>
            <a:miter lim="800000"/>
            <a:headEnd/>
            <a:tailEnd/>
          </a:ln>
        </p:spPr>
        <p:txBody>
          <a:bodyPr wrap="square">
            <a:spAutoFit/>
          </a:bodyPr>
          <a:lstStyle/>
          <a:p>
            <a:pPr algn="ctr">
              <a:spcBef>
                <a:spcPct val="50000"/>
              </a:spcBef>
              <a:defRPr/>
            </a:pPr>
            <a:r>
              <a:rPr lang="it-IT" sz="2000" b="1" i="1" u="sng" dirty="0">
                <a:solidFill>
                  <a:schemeClr val="accent2"/>
                </a:solidFill>
              </a:rPr>
              <a:t>CAPITOLO 8 </a:t>
            </a:r>
          </a:p>
        </p:txBody>
      </p:sp>
      <p:sp>
        <p:nvSpPr>
          <p:cNvPr id="21" name="Rectangle 35"/>
          <p:cNvSpPr>
            <a:spLocks noChangeArrowheads="1"/>
          </p:cNvSpPr>
          <p:nvPr/>
        </p:nvSpPr>
        <p:spPr bwMode="auto">
          <a:xfrm>
            <a:off x="1" y="1385816"/>
            <a:ext cx="9144000" cy="400110"/>
          </a:xfrm>
          <a:prstGeom prst="rect">
            <a:avLst/>
          </a:prstGeom>
          <a:noFill/>
          <a:ln w="9525">
            <a:noFill/>
            <a:miter lim="800000"/>
            <a:headEnd/>
            <a:tailEnd/>
          </a:ln>
        </p:spPr>
        <p:txBody>
          <a:bodyPr wrap="square">
            <a:spAutoFit/>
          </a:bodyPr>
          <a:lstStyle/>
          <a:p>
            <a:pPr algn="ctr">
              <a:spcBef>
                <a:spcPct val="50000"/>
              </a:spcBef>
              <a:defRPr/>
            </a:pPr>
            <a:r>
              <a:rPr lang="it-IT" sz="2000" b="1" u="sng" dirty="0">
                <a:solidFill>
                  <a:schemeClr val="accent2"/>
                </a:solidFill>
              </a:rPr>
              <a:t>Strutture in </a:t>
            </a:r>
            <a:r>
              <a:rPr lang="it-IT" sz="2000" b="1" u="sng" dirty="0" smtClean="0">
                <a:solidFill>
                  <a:schemeClr val="accent2"/>
                </a:solidFill>
              </a:rPr>
              <a:t>Muratu</a:t>
            </a:r>
            <a:r>
              <a:rPr lang="it-IT" b="1" u="sng" dirty="0" smtClean="0">
                <a:solidFill>
                  <a:schemeClr val="accent2"/>
                </a:solidFill>
              </a:rPr>
              <a:t>ra </a:t>
            </a:r>
            <a:endParaRPr lang="it-IT" b="1" u="sng" dirty="0">
              <a:solidFill>
                <a:schemeClr val="accent2"/>
              </a:solidFill>
            </a:endParaRPr>
          </a:p>
        </p:txBody>
      </p:sp>
      <p:sp>
        <p:nvSpPr>
          <p:cNvPr id="22" name="CasellaDiTesto 21"/>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
        <p:nvSpPr>
          <p:cNvPr id="31" name="Oval 22"/>
          <p:cNvSpPr>
            <a:spLocks noChangeArrowheads="1"/>
          </p:cNvSpPr>
          <p:nvPr/>
        </p:nvSpPr>
        <p:spPr bwMode="auto">
          <a:xfrm>
            <a:off x="250825" y="4868863"/>
            <a:ext cx="2809875" cy="917591"/>
          </a:xfrm>
          <a:prstGeom prst="ellipse">
            <a:avLst/>
          </a:prstGeom>
          <a:solidFill>
            <a:schemeClr val="accent3"/>
          </a:solidFill>
          <a:ln w="9525">
            <a:solidFill>
              <a:schemeClr val="tx1"/>
            </a:solidFill>
            <a:round/>
            <a:headEnd/>
            <a:tailEnd/>
          </a:ln>
        </p:spPr>
        <p:txBody>
          <a:bodyPr wrap="none" anchor="ctr"/>
          <a:lstStyle/>
          <a:p>
            <a:pPr>
              <a:defRPr/>
            </a:pPr>
            <a:endParaRPr lang="it-IT"/>
          </a:p>
        </p:txBody>
      </p:sp>
      <p:sp>
        <p:nvSpPr>
          <p:cNvPr id="32" name="Rectangle 2"/>
          <p:cNvSpPr>
            <a:spLocks noChangeArrowheads="1"/>
          </p:cNvSpPr>
          <p:nvPr/>
        </p:nvSpPr>
        <p:spPr bwMode="auto">
          <a:xfrm>
            <a:off x="3563938" y="3214688"/>
            <a:ext cx="2232025" cy="1727200"/>
          </a:xfrm>
          <a:prstGeom prst="rect">
            <a:avLst/>
          </a:prstGeom>
          <a:solidFill>
            <a:schemeClr val="accent3"/>
          </a:solidFill>
          <a:ln w="9525" algn="ctr">
            <a:solidFill>
              <a:schemeClr val="tx1"/>
            </a:solidFill>
            <a:miter lim="800000"/>
            <a:headEnd/>
            <a:tailEnd/>
          </a:ln>
        </p:spPr>
        <p:txBody>
          <a:bodyPr wrap="none" anchor="ctr"/>
          <a:lstStyle/>
          <a:p>
            <a:pPr>
              <a:defRPr/>
            </a:pPr>
            <a:endParaRPr lang="it-IT"/>
          </a:p>
        </p:txBody>
      </p:sp>
      <p:sp>
        <p:nvSpPr>
          <p:cNvPr id="33" name="Text Box 11"/>
          <p:cNvSpPr txBox="1">
            <a:spLocks noChangeArrowheads="1"/>
          </p:cNvSpPr>
          <p:nvPr/>
        </p:nvSpPr>
        <p:spPr bwMode="auto">
          <a:xfrm>
            <a:off x="3571869" y="3214685"/>
            <a:ext cx="2214578" cy="1754326"/>
          </a:xfrm>
          <a:prstGeom prst="rect">
            <a:avLst/>
          </a:prstGeom>
          <a:solidFill>
            <a:schemeClr val="accent3"/>
          </a:solidFill>
          <a:ln w="9525" algn="ctr">
            <a:noFill/>
            <a:miter lim="800000"/>
            <a:headEnd/>
            <a:tailEnd/>
          </a:ln>
        </p:spPr>
        <p:txBody>
          <a:bodyPr wrap="square">
            <a:spAutoFit/>
          </a:bodyPr>
          <a:lstStyle/>
          <a:p>
            <a:pPr algn="ctr">
              <a:spcBef>
                <a:spcPct val="50000"/>
              </a:spcBef>
            </a:pPr>
            <a:r>
              <a:rPr lang="it-IT" i="1" dirty="0"/>
              <a:t>Analisi dei materiali in opera, tessiture murarie e caratterizzazione meccanica delle murature</a:t>
            </a:r>
          </a:p>
        </p:txBody>
      </p:sp>
      <p:sp>
        <p:nvSpPr>
          <p:cNvPr id="34" name="AutoShape 12"/>
          <p:cNvSpPr>
            <a:spLocks noChangeArrowheads="1"/>
          </p:cNvSpPr>
          <p:nvPr/>
        </p:nvSpPr>
        <p:spPr bwMode="auto">
          <a:xfrm rot="13026491">
            <a:off x="2843213" y="2925763"/>
            <a:ext cx="720725" cy="431800"/>
          </a:xfrm>
          <a:prstGeom prst="leftArrow">
            <a:avLst>
              <a:gd name="adj1" fmla="val 50000"/>
              <a:gd name="adj2" fmla="val 41728"/>
            </a:avLst>
          </a:prstGeom>
          <a:solidFill>
            <a:srgbClr val="FF6600"/>
          </a:solidFill>
          <a:ln w="9525">
            <a:solidFill>
              <a:srgbClr val="003366"/>
            </a:solidFill>
            <a:miter lim="800000"/>
            <a:headEnd/>
            <a:tailEnd/>
          </a:ln>
        </p:spPr>
        <p:txBody>
          <a:bodyPr wrap="none" anchor="ctr"/>
          <a:lstStyle/>
          <a:p>
            <a:endParaRPr lang="it-IT"/>
          </a:p>
        </p:txBody>
      </p:sp>
      <p:sp>
        <p:nvSpPr>
          <p:cNvPr id="35" name="AutoShape 13"/>
          <p:cNvSpPr>
            <a:spLocks noChangeArrowheads="1"/>
          </p:cNvSpPr>
          <p:nvPr/>
        </p:nvSpPr>
        <p:spPr bwMode="auto">
          <a:xfrm rot="13026491">
            <a:off x="5867400" y="4149725"/>
            <a:ext cx="719138" cy="431800"/>
          </a:xfrm>
          <a:prstGeom prst="leftArrow">
            <a:avLst>
              <a:gd name="adj1" fmla="val 50000"/>
              <a:gd name="adj2" fmla="val 41636"/>
            </a:avLst>
          </a:prstGeom>
          <a:solidFill>
            <a:srgbClr val="FF6600"/>
          </a:solidFill>
          <a:ln w="9525">
            <a:solidFill>
              <a:srgbClr val="003366"/>
            </a:solidFill>
            <a:miter lim="800000"/>
            <a:headEnd/>
            <a:tailEnd/>
          </a:ln>
        </p:spPr>
        <p:txBody>
          <a:bodyPr wrap="none" anchor="ctr"/>
          <a:lstStyle/>
          <a:p>
            <a:endParaRPr lang="it-IT"/>
          </a:p>
        </p:txBody>
      </p:sp>
      <p:sp>
        <p:nvSpPr>
          <p:cNvPr id="39" name="Text Box 16"/>
          <p:cNvSpPr txBox="1">
            <a:spLocks noChangeArrowheads="1"/>
          </p:cNvSpPr>
          <p:nvPr/>
        </p:nvSpPr>
        <p:spPr bwMode="auto">
          <a:xfrm>
            <a:off x="250825" y="1989138"/>
            <a:ext cx="2592388" cy="1892826"/>
          </a:xfrm>
          <a:prstGeom prst="rect">
            <a:avLst/>
          </a:prstGeom>
          <a:solidFill>
            <a:schemeClr val="accent3"/>
          </a:solidFill>
          <a:ln w="9525">
            <a:noFill/>
            <a:miter lim="800000"/>
            <a:headEnd/>
            <a:tailEnd/>
          </a:ln>
        </p:spPr>
        <p:txBody>
          <a:bodyPr>
            <a:spAutoFit/>
          </a:bodyPr>
          <a:lstStyle/>
          <a:p>
            <a:pPr algn="ctr">
              <a:spcBef>
                <a:spcPct val="50000"/>
              </a:spcBef>
              <a:defRPr/>
            </a:pPr>
            <a:r>
              <a:rPr lang="it-IT" i="1" dirty="0"/>
              <a:t>Rilievo delle membrature portanti in muratura.</a:t>
            </a:r>
          </a:p>
          <a:p>
            <a:pPr algn="ctr">
              <a:spcBef>
                <a:spcPct val="50000"/>
              </a:spcBef>
              <a:defRPr/>
            </a:pPr>
            <a:r>
              <a:rPr lang="it-IT" i="1" dirty="0"/>
              <a:t>Verifica della presenza di discontinuità e dello stato di </a:t>
            </a:r>
            <a:r>
              <a:rPr lang="it-IT" i="1" dirty="0" err="1"/>
              <a:t>ammorsamento</a:t>
            </a:r>
            <a:r>
              <a:rPr lang="it-IT" i="1" dirty="0"/>
              <a:t> dei solai</a:t>
            </a:r>
          </a:p>
        </p:txBody>
      </p:sp>
      <p:sp>
        <p:nvSpPr>
          <p:cNvPr id="40" name="Rectangle 17"/>
          <p:cNvSpPr>
            <a:spLocks noChangeArrowheads="1"/>
          </p:cNvSpPr>
          <p:nvPr/>
        </p:nvSpPr>
        <p:spPr bwMode="auto">
          <a:xfrm>
            <a:off x="6659563" y="4510088"/>
            <a:ext cx="2159000" cy="1582737"/>
          </a:xfrm>
          <a:prstGeom prst="rect">
            <a:avLst/>
          </a:prstGeom>
          <a:solidFill>
            <a:schemeClr val="accent3"/>
          </a:solidFill>
          <a:ln w="9525" algn="ctr">
            <a:solidFill>
              <a:schemeClr val="tx1"/>
            </a:solidFill>
            <a:miter lim="800000"/>
            <a:headEnd/>
            <a:tailEnd/>
          </a:ln>
        </p:spPr>
        <p:txBody>
          <a:bodyPr wrap="none" anchor="ctr"/>
          <a:lstStyle/>
          <a:p>
            <a:pPr>
              <a:defRPr/>
            </a:pPr>
            <a:endParaRPr lang="it-IT"/>
          </a:p>
        </p:txBody>
      </p:sp>
      <p:sp>
        <p:nvSpPr>
          <p:cNvPr id="41" name="Text Box 18"/>
          <p:cNvSpPr txBox="1">
            <a:spLocks noChangeArrowheads="1"/>
          </p:cNvSpPr>
          <p:nvPr/>
        </p:nvSpPr>
        <p:spPr bwMode="auto">
          <a:xfrm>
            <a:off x="6516688" y="4724400"/>
            <a:ext cx="2447925" cy="923330"/>
          </a:xfrm>
          <a:prstGeom prst="rect">
            <a:avLst/>
          </a:prstGeom>
          <a:noFill/>
          <a:ln w="9525" algn="ctr">
            <a:noFill/>
            <a:miter lim="800000"/>
            <a:headEnd/>
            <a:tailEnd/>
          </a:ln>
        </p:spPr>
        <p:txBody>
          <a:bodyPr>
            <a:spAutoFit/>
          </a:bodyPr>
          <a:lstStyle/>
          <a:p>
            <a:pPr algn="ctr">
              <a:spcBef>
                <a:spcPct val="50000"/>
              </a:spcBef>
            </a:pPr>
            <a:r>
              <a:rPr lang="it-IT" i="1" dirty="0"/>
              <a:t>Stima dei coefficienti di sicurezza per carichi verticali e per sisma</a:t>
            </a:r>
          </a:p>
        </p:txBody>
      </p:sp>
      <p:sp>
        <p:nvSpPr>
          <p:cNvPr id="42" name="Text Box 20"/>
          <p:cNvSpPr txBox="1">
            <a:spLocks noChangeArrowheads="1"/>
          </p:cNvSpPr>
          <p:nvPr/>
        </p:nvSpPr>
        <p:spPr bwMode="auto">
          <a:xfrm>
            <a:off x="214282" y="5000636"/>
            <a:ext cx="2808288" cy="646331"/>
          </a:xfrm>
          <a:prstGeom prst="rect">
            <a:avLst/>
          </a:prstGeom>
          <a:noFill/>
          <a:ln w="9525" algn="ctr">
            <a:noFill/>
            <a:miter lim="800000"/>
            <a:headEnd/>
            <a:tailEnd/>
          </a:ln>
        </p:spPr>
        <p:txBody>
          <a:bodyPr>
            <a:spAutoFit/>
          </a:bodyPr>
          <a:lstStyle/>
          <a:p>
            <a:pPr algn="ctr">
              <a:spcBef>
                <a:spcPct val="50000"/>
              </a:spcBef>
            </a:pPr>
            <a:r>
              <a:rPr lang="it-IT" i="1" dirty="0"/>
              <a:t>Controllo e monitoraggio di eventuali stati di dissesto</a:t>
            </a:r>
          </a:p>
        </p:txBody>
      </p:sp>
      <p:sp>
        <p:nvSpPr>
          <p:cNvPr id="43" name="AutoShape 21"/>
          <p:cNvSpPr>
            <a:spLocks noChangeArrowheads="1"/>
          </p:cNvSpPr>
          <p:nvPr/>
        </p:nvSpPr>
        <p:spPr bwMode="auto">
          <a:xfrm rot="16200000">
            <a:off x="1223169" y="4258469"/>
            <a:ext cx="649288" cy="431800"/>
          </a:xfrm>
          <a:prstGeom prst="leftArrow">
            <a:avLst>
              <a:gd name="adj1" fmla="val 50000"/>
              <a:gd name="adj2" fmla="val 37592"/>
            </a:avLst>
          </a:prstGeom>
          <a:solidFill>
            <a:srgbClr val="FF6600"/>
          </a:solidFill>
          <a:ln w="9525">
            <a:solidFill>
              <a:srgbClr val="003366"/>
            </a:solidFill>
            <a:miter lim="800000"/>
            <a:headEnd/>
            <a:tailEnd/>
          </a:ln>
        </p:spPr>
        <p:txBody>
          <a:bodyPr wrap="none" anchor="ctr"/>
          <a:lstStyle/>
          <a:p>
            <a:endParaRPr lang="it-IT"/>
          </a:p>
        </p:txBody>
      </p:sp>
    </p:spTree>
    <p:extLst>
      <p:ext uri="{BB962C8B-B14F-4D97-AF65-F5344CB8AC3E}">
        <p14:creationId xmlns:p14="http://schemas.microsoft.com/office/powerpoint/2010/main" xmlns="" val="8326610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CasellaDiTesto 10"/>
          <p:cNvSpPr txBox="1"/>
          <p:nvPr/>
        </p:nvSpPr>
        <p:spPr>
          <a:xfrm>
            <a:off x="0" y="714356"/>
            <a:ext cx="9144000" cy="461665"/>
          </a:xfrm>
          <a:prstGeom prst="rect">
            <a:avLst/>
          </a:prstGeom>
          <a:noFill/>
        </p:spPr>
        <p:txBody>
          <a:bodyPr wrap="square" rtlCol="0">
            <a:spAutoFit/>
          </a:bodyPr>
          <a:lstStyle/>
          <a:p>
            <a:pPr algn="ctr"/>
            <a:r>
              <a:rPr lang="it-IT" sz="2400" b="1" i="1" dirty="0" smtClean="0">
                <a:solidFill>
                  <a:schemeClr val="accent2"/>
                </a:solidFill>
              </a:rPr>
              <a:t>Protocollo Procedurale</a:t>
            </a:r>
            <a:endParaRPr lang="it-IT" sz="2400" b="1" i="1" dirty="0">
              <a:solidFill>
                <a:schemeClr val="accent2"/>
              </a:solidFill>
            </a:endParaRPr>
          </a:p>
        </p:txBody>
      </p:sp>
      <p:sp>
        <p:nvSpPr>
          <p:cNvPr id="12" name="Rectangle 6"/>
          <p:cNvSpPr txBox="1">
            <a:spLocks noChangeArrowheads="1"/>
          </p:cNvSpPr>
          <p:nvPr/>
        </p:nvSpPr>
        <p:spPr>
          <a:xfrm>
            <a:off x="214282" y="1657370"/>
            <a:ext cx="8715436" cy="3343266"/>
          </a:xfrm>
          <a:prstGeom prst="rect">
            <a:avLst/>
          </a:prstGeom>
        </p:spPr>
        <p:txBody>
          <a:bodyPr vert="horz" lIns="91440" tIns="45720" rIns="91440" bIns="45720" rtlCol="0">
            <a:normAutofit/>
          </a:bodyPr>
          <a:lstStyle/>
          <a:p>
            <a:pPr marL="609600" marR="0" lvl="0" indent="-609600" algn="l" defTabSz="914400" rtl="0" eaLnBrk="1" fontAlgn="auto" latinLnBrk="0" hangingPunct="1">
              <a:lnSpc>
                <a:spcPct val="80000"/>
              </a:lnSpc>
              <a:spcBef>
                <a:spcPct val="20000"/>
              </a:spcBef>
              <a:spcAft>
                <a:spcPts val="0"/>
              </a:spcAft>
              <a:buClr>
                <a:schemeClr val="accent6">
                  <a:lumMod val="50000"/>
                </a:schemeClr>
              </a:buClr>
              <a:buSzTx/>
              <a:buFont typeface="Wingdings" pitchFamily="2" charset="2"/>
              <a:buAutoNum type="arabicPeriod"/>
              <a:tabLst/>
              <a:defRPr/>
            </a:pPr>
            <a:r>
              <a:rPr kumimoji="0" lang="it-IT" sz="2400" b="0" i="0" u="none" strike="noStrike" kern="1200" cap="none" spc="0" normalizeH="0" baseline="0" noProof="0" dirty="0" smtClean="0">
                <a:ln>
                  <a:noFill/>
                </a:ln>
                <a:effectLst/>
                <a:uLnTx/>
                <a:uFillTx/>
                <a:latin typeface="+mn-lt"/>
                <a:ea typeface="+mn-ea"/>
                <a:cs typeface="+mn-cs"/>
              </a:rPr>
              <a:t>Rilievo  dei  quadri  fessurativi;</a:t>
            </a:r>
          </a:p>
          <a:p>
            <a:pPr marL="609600" marR="0" lvl="0" indent="-609600" algn="l" defTabSz="914400" rtl="0" eaLnBrk="1" fontAlgn="auto" latinLnBrk="0" hangingPunct="1">
              <a:lnSpc>
                <a:spcPct val="80000"/>
              </a:lnSpc>
              <a:spcBef>
                <a:spcPct val="20000"/>
              </a:spcBef>
              <a:spcAft>
                <a:spcPts val="0"/>
              </a:spcAft>
              <a:buClr>
                <a:schemeClr val="accent6">
                  <a:lumMod val="50000"/>
                </a:schemeClr>
              </a:buClr>
              <a:buSzTx/>
              <a:buFont typeface="Wingdings" pitchFamily="2" charset="2"/>
              <a:buAutoNum type="arabicPeriod"/>
              <a:tabLst/>
              <a:defRPr/>
            </a:pPr>
            <a:endParaRPr kumimoji="0" lang="it-IT" b="0" i="0" u="none" strike="noStrike" kern="1200" cap="none" spc="0" normalizeH="0" baseline="0" noProof="0" dirty="0" smtClean="0">
              <a:ln>
                <a:noFill/>
              </a:ln>
              <a:effectLst/>
              <a:uLnTx/>
              <a:uFillTx/>
              <a:latin typeface="+mn-lt"/>
              <a:ea typeface="+mn-ea"/>
              <a:cs typeface="+mn-cs"/>
            </a:endParaRPr>
          </a:p>
          <a:p>
            <a:pPr marL="609600" marR="0" lvl="0" indent="-609600" algn="l" defTabSz="914400" rtl="0" eaLnBrk="1" fontAlgn="auto" latinLnBrk="0" hangingPunct="1">
              <a:lnSpc>
                <a:spcPct val="80000"/>
              </a:lnSpc>
              <a:spcBef>
                <a:spcPct val="20000"/>
              </a:spcBef>
              <a:spcAft>
                <a:spcPts val="0"/>
              </a:spcAft>
              <a:buClr>
                <a:schemeClr val="accent6">
                  <a:lumMod val="50000"/>
                </a:schemeClr>
              </a:buClr>
              <a:buSzTx/>
              <a:buFont typeface="Wingdings" pitchFamily="2" charset="2"/>
              <a:buAutoNum type="arabicPeriod"/>
              <a:tabLst/>
              <a:defRPr/>
            </a:pPr>
            <a:r>
              <a:rPr kumimoji="0" lang="it-IT" sz="2400" b="0" i="0" u="none" strike="noStrike" kern="1200" cap="none" spc="0" normalizeH="0" baseline="0" noProof="0" dirty="0" err="1" smtClean="0">
                <a:ln>
                  <a:noFill/>
                </a:ln>
                <a:effectLst/>
                <a:uLnTx/>
                <a:uFillTx/>
                <a:latin typeface="+mn-lt"/>
                <a:ea typeface="+mn-ea"/>
                <a:cs typeface="+mn-cs"/>
              </a:rPr>
              <a:t>Graficizzazione</a:t>
            </a:r>
            <a:r>
              <a:rPr kumimoji="0" lang="it-IT" sz="2400" b="0" i="0" u="none" strike="noStrike" kern="1200" cap="none" spc="0" normalizeH="0" baseline="0" noProof="0" dirty="0" smtClean="0">
                <a:ln>
                  <a:noFill/>
                </a:ln>
                <a:effectLst/>
                <a:uLnTx/>
                <a:uFillTx/>
                <a:latin typeface="+mn-lt"/>
                <a:ea typeface="+mn-ea"/>
                <a:cs typeface="+mn-cs"/>
              </a:rPr>
              <a:t>  dello  stato  di  dissesto;</a:t>
            </a:r>
          </a:p>
          <a:p>
            <a:pPr marL="609600" marR="0" lvl="0" indent="-609600" algn="l" defTabSz="914400" rtl="0" eaLnBrk="1" fontAlgn="auto" latinLnBrk="0" hangingPunct="1">
              <a:lnSpc>
                <a:spcPct val="80000"/>
              </a:lnSpc>
              <a:spcBef>
                <a:spcPct val="20000"/>
              </a:spcBef>
              <a:spcAft>
                <a:spcPts val="0"/>
              </a:spcAft>
              <a:buClr>
                <a:schemeClr val="accent6">
                  <a:lumMod val="50000"/>
                </a:schemeClr>
              </a:buClr>
              <a:buSzTx/>
              <a:buFont typeface="Wingdings" pitchFamily="2" charset="2"/>
              <a:buAutoNum type="arabicPeriod"/>
              <a:tabLst/>
              <a:defRPr/>
            </a:pPr>
            <a:endParaRPr kumimoji="0" lang="it-IT" b="0" i="0" u="none" strike="noStrike" kern="1200" cap="none" spc="0" normalizeH="0" baseline="0" noProof="0" dirty="0" smtClean="0">
              <a:ln>
                <a:noFill/>
              </a:ln>
              <a:effectLst/>
              <a:uLnTx/>
              <a:uFillTx/>
              <a:latin typeface="+mn-lt"/>
              <a:ea typeface="+mn-ea"/>
              <a:cs typeface="+mn-cs"/>
            </a:endParaRPr>
          </a:p>
          <a:p>
            <a:pPr marL="609600" marR="0" lvl="0" indent="-609600" algn="l" defTabSz="914400" rtl="0" eaLnBrk="1" fontAlgn="auto" latinLnBrk="0" hangingPunct="1">
              <a:lnSpc>
                <a:spcPct val="80000"/>
              </a:lnSpc>
              <a:spcBef>
                <a:spcPct val="20000"/>
              </a:spcBef>
              <a:spcAft>
                <a:spcPts val="0"/>
              </a:spcAft>
              <a:buClr>
                <a:schemeClr val="accent6">
                  <a:lumMod val="50000"/>
                </a:schemeClr>
              </a:buClr>
              <a:buSzTx/>
              <a:buFont typeface="Wingdings" pitchFamily="2" charset="2"/>
              <a:buAutoNum type="arabicPeriod"/>
              <a:tabLst/>
              <a:defRPr/>
            </a:pPr>
            <a:r>
              <a:rPr kumimoji="0" lang="it-IT" sz="2400" b="0" i="0" u="none" strike="noStrike" kern="1200" cap="none" spc="0" normalizeH="0" baseline="0" noProof="0" dirty="0" smtClean="0">
                <a:ln>
                  <a:noFill/>
                </a:ln>
                <a:effectLst/>
                <a:uLnTx/>
                <a:uFillTx/>
                <a:latin typeface="+mn-lt"/>
                <a:ea typeface="+mn-ea"/>
                <a:cs typeface="+mn-cs"/>
              </a:rPr>
              <a:t>Identificazione  delle  tecniche  d’acquisizione  dati;</a:t>
            </a:r>
          </a:p>
          <a:p>
            <a:pPr marL="609600" marR="0" lvl="0" indent="-609600" algn="l" defTabSz="914400" rtl="0" eaLnBrk="1" fontAlgn="auto" latinLnBrk="0" hangingPunct="1">
              <a:lnSpc>
                <a:spcPct val="80000"/>
              </a:lnSpc>
              <a:spcBef>
                <a:spcPct val="20000"/>
              </a:spcBef>
              <a:spcAft>
                <a:spcPts val="0"/>
              </a:spcAft>
              <a:buClr>
                <a:schemeClr val="accent6">
                  <a:lumMod val="50000"/>
                </a:schemeClr>
              </a:buClr>
              <a:buSzTx/>
              <a:buFont typeface="Wingdings" pitchFamily="2" charset="2"/>
              <a:buAutoNum type="arabicPeriod"/>
              <a:tabLst/>
              <a:defRPr/>
            </a:pPr>
            <a:endParaRPr kumimoji="0" lang="it-IT" b="0" i="0" u="none" strike="noStrike" kern="1200" cap="none" spc="0" normalizeH="0" baseline="0" noProof="0" dirty="0" smtClean="0">
              <a:ln>
                <a:noFill/>
              </a:ln>
              <a:effectLst/>
              <a:uLnTx/>
              <a:uFillTx/>
              <a:latin typeface="+mn-lt"/>
              <a:ea typeface="+mn-ea"/>
              <a:cs typeface="+mn-cs"/>
            </a:endParaRPr>
          </a:p>
          <a:p>
            <a:pPr marL="609600" marR="0" lvl="0" indent="-609600" algn="l" defTabSz="914400" rtl="0" eaLnBrk="1" fontAlgn="auto" latinLnBrk="0" hangingPunct="1">
              <a:lnSpc>
                <a:spcPct val="80000"/>
              </a:lnSpc>
              <a:spcBef>
                <a:spcPct val="20000"/>
              </a:spcBef>
              <a:spcAft>
                <a:spcPts val="0"/>
              </a:spcAft>
              <a:buClr>
                <a:schemeClr val="accent6">
                  <a:lumMod val="50000"/>
                </a:schemeClr>
              </a:buClr>
              <a:buSzTx/>
              <a:buFont typeface="Wingdings" pitchFamily="2" charset="2"/>
              <a:buAutoNum type="arabicPeriod"/>
              <a:tabLst/>
              <a:defRPr/>
            </a:pPr>
            <a:r>
              <a:rPr kumimoji="0" lang="it-IT" sz="2400" b="0" i="0" u="none" strike="noStrike" kern="1200" cap="none" spc="0" normalizeH="0" baseline="0" noProof="0" dirty="0" smtClean="0">
                <a:ln>
                  <a:noFill/>
                </a:ln>
                <a:effectLst/>
                <a:uLnTx/>
                <a:uFillTx/>
                <a:latin typeface="+mn-lt"/>
                <a:ea typeface="+mn-ea"/>
                <a:cs typeface="+mn-cs"/>
              </a:rPr>
              <a:t>Individuazione  dei  punti  da  sottoporre  a  monitoraggio;</a:t>
            </a:r>
          </a:p>
          <a:p>
            <a:pPr marL="609600" marR="0" lvl="0" indent="-609600" algn="l" defTabSz="914400" rtl="0" eaLnBrk="1" fontAlgn="auto" latinLnBrk="0" hangingPunct="1">
              <a:lnSpc>
                <a:spcPct val="80000"/>
              </a:lnSpc>
              <a:spcBef>
                <a:spcPct val="20000"/>
              </a:spcBef>
              <a:spcAft>
                <a:spcPts val="0"/>
              </a:spcAft>
              <a:buClr>
                <a:schemeClr val="accent6">
                  <a:lumMod val="50000"/>
                </a:schemeClr>
              </a:buClr>
              <a:buSzTx/>
              <a:buFont typeface="Wingdings" pitchFamily="2" charset="2"/>
              <a:buAutoNum type="arabicPeriod"/>
              <a:tabLst/>
              <a:defRPr/>
            </a:pPr>
            <a:endParaRPr kumimoji="0" lang="it-IT" b="0" i="0" u="none" strike="noStrike" kern="1200" cap="none" spc="0" normalizeH="0" baseline="0" noProof="0" dirty="0" smtClean="0">
              <a:ln>
                <a:noFill/>
              </a:ln>
              <a:effectLst/>
              <a:uLnTx/>
              <a:uFillTx/>
              <a:latin typeface="+mn-lt"/>
              <a:ea typeface="+mn-ea"/>
              <a:cs typeface="+mn-cs"/>
            </a:endParaRPr>
          </a:p>
          <a:p>
            <a:pPr marL="609600" marR="0" lvl="0" indent="-609600" algn="l" defTabSz="914400" rtl="0" eaLnBrk="1" fontAlgn="auto" latinLnBrk="0" hangingPunct="1">
              <a:lnSpc>
                <a:spcPct val="80000"/>
              </a:lnSpc>
              <a:spcBef>
                <a:spcPct val="20000"/>
              </a:spcBef>
              <a:spcAft>
                <a:spcPts val="0"/>
              </a:spcAft>
              <a:buClr>
                <a:schemeClr val="accent6">
                  <a:lumMod val="50000"/>
                </a:schemeClr>
              </a:buClr>
              <a:buSzTx/>
              <a:buFont typeface="Wingdings" pitchFamily="2" charset="2"/>
              <a:buAutoNum type="arabicPeriod"/>
              <a:tabLst/>
              <a:defRPr/>
            </a:pPr>
            <a:r>
              <a:rPr kumimoji="0" lang="it-IT" sz="2400" b="0" i="0" u="none" strike="noStrike" kern="1200" cap="none" spc="0" normalizeH="0" baseline="0" noProof="0" dirty="0" smtClean="0">
                <a:ln>
                  <a:noFill/>
                </a:ln>
                <a:effectLst/>
                <a:uLnTx/>
                <a:uFillTx/>
                <a:latin typeface="+mn-lt"/>
                <a:ea typeface="+mn-ea"/>
                <a:cs typeface="+mn-cs"/>
              </a:rPr>
              <a:t>Campagna  d’indagine  sperimentale;</a:t>
            </a:r>
          </a:p>
          <a:p>
            <a:pPr marL="609600" marR="0" lvl="0" indent="-609600" algn="l" defTabSz="914400" rtl="0" eaLnBrk="1" fontAlgn="auto" latinLnBrk="0" hangingPunct="1">
              <a:lnSpc>
                <a:spcPct val="80000"/>
              </a:lnSpc>
              <a:spcBef>
                <a:spcPct val="20000"/>
              </a:spcBef>
              <a:spcAft>
                <a:spcPts val="0"/>
              </a:spcAft>
              <a:buClrTx/>
              <a:buSzTx/>
              <a:buFont typeface="Wingdings" pitchFamily="2" charset="2"/>
              <a:buNone/>
              <a:tabLst/>
              <a:defRPr/>
            </a:pPr>
            <a:endParaRPr kumimoji="0" lang="it-IT" sz="1800" b="1" i="1" u="none" strike="noStrike" kern="1200" cap="none" spc="0" normalizeH="0" baseline="0" noProof="0" dirty="0" smtClean="0">
              <a:ln>
                <a:noFill/>
              </a:ln>
              <a:solidFill>
                <a:schemeClr val="accent6">
                  <a:lumMod val="75000"/>
                </a:schemeClr>
              </a:solidFill>
              <a:effectLst/>
              <a:uLnTx/>
              <a:uFillTx/>
              <a:latin typeface="+mn-lt"/>
              <a:ea typeface="+mn-ea"/>
              <a:cs typeface="+mn-cs"/>
            </a:endParaRPr>
          </a:p>
        </p:txBody>
      </p:sp>
      <p:sp>
        <p:nvSpPr>
          <p:cNvPr id="8" name="CasellaDiTesto 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CasellaDiTesto 9"/>
          <p:cNvSpPr txBox="1"/>
          <p:nvPr/>
        </p:nvSpPr>
        <p:spPr>
          <a:xfrm>
            <a:off x="0" y="714356"/>
            <a:ext cx="9144000" cy="461665"/>
          </a:xfrm>
          <a:prstGeom prst="rect">
            <a:avLst/>
          </a:prstGeom>
          <a:noFill/>
        </p:spPr>
        <p:txBody>
          <a:bodyPr wrap="square" rtlCol="0">
            <a:spAutoFit/>
          </a:bodyPr>
          <a:lstStyle/>
          <a:p>
            <a:pPr algn="ctr"/>
            <a:r>
              <a:rPr lang="it-IT" sz="2400" b="1" i="1" dirty="0" smtClean="0">
                <a:solidFill>
                  <a:schemeClr val="accent2"/>
                </a:solidFill>
              </a:rPr>
              <a:t>Rilievo dei quadri fessurativi</a:t>
            </a:r>
            <a:endParaRPr lang="it-IT" sz="2400" b="1" i="1" dirty="0">
              <a:solidFill>
                <a:schemeClr val="accent2"/>
              </a:solidFill>
            </a:endParaRPr>
          </a:p>
        </p:txBody>
      </p:sp>
      <p:pic>
        <p:nvPicPr>
          <p:cNvPr id="11" name="Picture 8">
            <a:hlinkClick r:id="rId5"/>
          </p:cNvPr>
          <p:cNvPicPr>
            <a:picLocks noChangeAspect="1" noChangeArrowheads="1"/>
          </p:cNvPicPr>
          <p:nvPr/>
        </p:nvPicPr>
        <p:blipFill>
          <a:blip r:embed="rId6" cstate="print"/>
          <a:srcRect l="29811" t="23848" r="29811" b="31798"/>
          <a:stretch>
            <a:fillRect/>
          </a:stretch>
        </p:blipFill>
        <p:spPr bwMode="auto">
          <a:xfrm>
            <a:off x="4929190" y="1500174"/>
            <a:ext cx="3646488" cy="37687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Rectangle 9"/>
          <p:cNvSpPr>
            <a:spLocks noChangeArrowheads="1"/>
          </p:cNvSpPr>
          <p:nvPr/>
        </p:nvSpPr>
        <p:spPr bwMode="auto">
          <a:xfrm>
            <a:off x="285720" y="1428736"/>
            <a:ext cx="4343400" cy="4247317"/>
          </a:xfrm>
          <a:prstGeom prst="rect">
            <a:avLst/>
          </a:prstGeom>
          <a:noFill/>
          <a:ln w="9525">
            <a:noFill/>
            <a:miter lim="800000"/>
            <a:headEnd/>
            <a:tailEnd/>
          </a:ln>
        </p:spPr>
        <p:txBody>
          <a:bodyPr>
            <a:spAutoFit/>
          </a:bodyPr>
          <a:lstStyle/>
          <a:p>
            <a:pPr algn="just">
              <a:defRPr/>
            </a:pPr>
            <a:r>
              <a:rPr lang="it-IT" dirty="0">
                <a:cs typeface="Times New Roman" pitchFamily="18" charset="0"/>
              </a:rPr>
              <a:t>Il rilievo dei quadri fessurativi rappresenta il primo passo verso l’identificazione di quella che sarà la loro evoluzione futura.</a:t>
            </a:r>
          </a:p>
          <a:p>
            <a:pPr algn="just">
              <a:defRPr/>
            </a:pPr>
            <a:r>
              <a:rPr lang="it-IT" dirty="0">
                <a:cs typeface="Times New Roman" pitchFamily="18" charset="0"/>
              </a:rPr>
              <a:t>Nello specifico, rilevare una lesione vuol dire acquisirne tutti quei parametri, sia quantitativi (lunghezza e ampiezza), che qualitativi (posizione e forma), che la identificano nel contesto di una parete.</a:t>
            </a:r>
          </a:p>
          <a:p>
            <a:pPr algn="just">
              <a:defRPr/>
            </a:pPr>
            <a:r>
              <a:rPr lang="it-IT" dirty="0">
                <a:cs typeface="Times New Roman" pitchFamily="18" charset="0"/>
              </a:rPr>
              <a:t>Le fasi del rilievo si riassumono in:</a:t>
            </a:r>
          </a:p>
          <a:p>
            <a:pPr algn="just">
              <a:buFontTx/>
              <a:buChar char="•"/>
              <a:defRPr/>
            </a:pPr>
            <a:r>
              <a:rPr lang="it-IT" dirty="0">
                <a:cs typeface="Times New Roman" pitchFamily="18" charset="0"/>
              </a:rPr>
              <a:t>  Rilievi metrici;</a:t>
            </a:r>
          </a:p>
          <a:p>
            <a:pPr algn="just">
              <a:buFontTx/>
              <a:buChar char="•"/>
              <a:defRPr/>
            </a:pPr>
            <a:r>
              <a:rPr lang="it-IT" dirty="0">
                <a:cs typeface="Times New Roman" pitchFamily="18" charset="0"/>
              </a:rPr>
              <a:t>  Misurazione dell’ampiezza;</a:t>
            </a:r>
          </a:p>
          <a:p>
            <a:pPr algn="just">
              <a:buFontTx/>
              <a:buChar char="•"/>
              <a:defRPr/>
            </a:pPr>
            <a:r>
              <a:rPr lang="it-IT" dirty="0">
                <a:cs typeface="Times New Roman" pitchFamily="18" charset="0"/>
              </a:rPr>
              <a:t>  Valutazione della presenza di</a:t>
            </a:r>
          </a:p>
          <a:p>
            <a:pPr algn="just">
              <a:defRPr/>
            </a:pPr>
            <a:r>
              <a:rPr lang="it-IT" dirty="0">
                <a:cs typeface="Times New Roman" pitchFamily="18" charset="0"/>
              </a:rPr>
              <a:t>   impurità;</a:t>
            </a:r>
          </a:p>
          <a:p>
            <a:pPr algn="just">
              <a:buFontTx/>
              <a:buChar char="•"/>
              <a:defRPr/>
            </a:pPr>
            <a:r>
              <a:rPr lang="it-IT" dirty="0">
                <a:cs typeface="Times New Roman" pitchFamily="18" charset="0"/>
              </a:rPr>
              <a:t>  Osservazione del contorno degli</a:t>
            </a:r>
          </a:p>
          <a:p>
            <a:pPr algn="just">
              <a:defRPr/>
            </a:pPr>
            <a:r>
              <a:rPr lang="it-IT" dirty="0">
                <a:cs typeface="Times New Roman" pitchFamily="18" charset="0"/>
              </a:rPr>
              <a:t>   spigoli.</a:t>
            </a:r>
            <a:endParaRPr lang="it-IT" dirty="0"/>
          </a:p>
        </p:txBody>
      </p:sp>
      <p:sp>
        <p:nvSpPr>
          <p:cNvPr id="9" name="CasellaDiTesto 8"/>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CasellaDiTesto 9"/>
          <p:cNvSpPr txBox="1"/>
          <p:nvPr/>
        </p:nvSpPr>
        <p:spPr>
          <a:xfrm>
            <a:off x="0" y="714356"/>
            <a:ext cx="9144000" cy="461665"/>
          </a:xfrm>
          <a:prstGeom prst="rect">
            <a:avLst/>
          </a:prstGeom>
          <a:noFill/>
        </p:spPr>
        <p:txBody>
          <a:bodyPr wrap="square" rtlCol="0">
            <a:spAutoFit/>
          </a:bodyPr>
          <a:lstStyle/>
          <a:p>
            <a:pPr algn="ctr"/>
            <a:r>
              <a:rPr lang="it-IT" sz="2400" b="1" i="1" dirty="0" err="1" smtClean="0">
                <a:solidFill>
                  <a:schemeClr val="accent2"/>
                </a:solidFill>
              </a:rPr>
              <a:t>Graficizzazione</a:t>
            </a:r>
            <a:r>
              <a:rPr lang="it-IT" sz="2400" b="1" i="1" dirty="0" smtClean="0">
                <a:solidFill>
                  <a:schemeClr val="accent2"/>
                </a:solidFill>
              </a:rPr>
              <a:t> dello stato di dissesto</a:t>
            </a:r>
            <a:endParaRPr lang="it-IT" sz="2400" b="1" i="1" dirty="0">
              <a:solidFill>
                <a:schemeClr val="accent2"/>
              </a:solidFill>
            </a:endParaRPr>
          </a:p>
        </p:txBody>
      </p:sp>
      <p:pic>
        <p:nvPicPr>
          <p:cNvPr id="13" name="Picture 8" descr="partic 4a''"/>
          <p:cNvPicPr>
            <a:picLocks noChangeAspect="1" noChangeArrowheads="1"/>
          </p:cNvPicPr>
          <p:nvPr/>
        </p:nvPicPr>
        <p:blipFill>
          <a:blip r:embed="rId5" cstate="print"/>
          <a:srcRect l="6668" t="3136" r="10858" b="5487"/>
          <a:stretch>
            <a:fillRect/>
          </a:stretch>
        </p:blipFill>
        <p:spPr bwMode="auto">
          <a:xfrm>
            <a:off x="1403648" y="1285861"/>
            <a:ext cx="6500833" cy="5095468"/>
          </a:xfrm>
          <a:prstGeom prst="rect">
            <a:avLst/>
          </a:prstGeom>
          <a:noFill/>
          <a:ln w="9525">
            <a:noFill/>
            <a:miter lim="800000"/>
            <a:headEnd/>
            <a:tailEnd/>
          </a:ln>
        </p:spPr>
      </p:pic>
      <p:sp>
        <p:nvSpPr>
          <p:cNvPr id="8" name="CasellaDiTesto 7"/>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descr="data:image/jpeg;base64,/9j/4AAQSkZJRgABAQAAAQABAAD/2wCEAAkGBhQQEBQUEhQUFRQVFBQUFhQWFBQVFBQWFBUVFhQWFxUXHCYeFxkjGRUUHy8gIycpLCwsFR4xNTAqNSYrLCkBCQoKDgwOGg8PGikcHxwsKSkpKSksLCksLCksLSkpKSwpLCksLCkpLCwpLCkpKSwsKSwpLCkpLCkpKSksLCkpLP/AABEIAH4BcAMBIgACEQEDEQH/xAAbAAABBQEBAAAAAAAAAAAAAAACAAEDBAYFB//EAFEQAAEDAgMEBgQJCAYHCQAAAAEAAgMEEQUSIQYTMUEHIlFhcZEUUoGhFTJTcpKxssHwIyQzNUJiorMlNHN0gpMXQ2OEwtHhFlRkg6PD0tPx/8QAGQEAAwEBAQAAAAAAAAAAAAAAAAECAwQF/8QAIxEBAQEBAQACAQQDAQAAAAAAAAERAiESMVEDMkFxImGBQv/aAAwDAQACEQMRAD8A9UKEoyEBC7I5glDdEUKpJXSTJXTB7pJrpXQAzyZGOd6rXO+iCfuTxuuAe0A+YC5e1c5joKt44tppyPHduA95VrCZc9PC7tijP8ITzzQuJrpkrpYBXSuhukgCuldCldGA90k10xKCESmumuldAPdJNdK6YOldMmugHuldNdK6Ae6V0N0roGnuldNdK6C06V0N0roArpXQXSugDSQpXTI90robpXQYrpXQ3SugDuldBdK6AO6V0F0roArpXQ5kroC+4ICpXBRkLGNKjKEoyEJVwgpk6ZURJXTFV31jRK2I/Gc17x4MLAfthBOP0gzZcLq++FzfpWCl2Inz4dSE8dxGD4hoB96q7fm9GGfKVFNH7HzMB9xR7Bn8ya35OWoi8BHUSNHuAWnnxw/4aK6V1WjrGuldH+0xsbj4SF1vsnzU11GJHdK6BK6MArpIbprowDukShumukQsyWZCSkngFdK6FK6Ae6V0yZAPdK6V0xKeA90kN0rpA6Sa6YlAGmuhuldMCuldDmSugCukgunugHSumukgHuldMkgHumumJSBQBXTXTJIAkkKdAdhzVE4K29ige1csrexXIQEKZwUZC1lRURTFGQgKpJlhvhJztoLC+7ZTup78t6bTEeNiFuHG2p4DXy1+5ecYe3qUVYeNRiT5STp+TqGPgi/hEa05VGi2y6xoo/XroP8A080p+wPNNsUbNq2fJ104H/mBkv1yFFtD1q/Dm9klRLbuZC5t/ORqWzgy1mIt7aiJ4Hz4WN+tifuYV+nKpcULcfmaf0b4WRA8t5E0yhnjlLitsvOZmkNnrG8YsWbID/s2Nip5fZYyD2L0S/Yil0dJNdK6lJ0roSUkYDSShoLnENaBcuJAAAF7kngFxGbZRSX3DJ6gD9uKF7oz4SHqn2LLbfYoJcSo6GU2p3OZJLfQPJe4MaT2XYPNehsYGgAAADQACwAGllfxz7VZkZt3SNSskEc++p3Hhv4XsBt3nS3fwWlimDwHNIc1wBBBuCDwII4rm7SYFHW074ZADmacruLmOAu1w7LEIdlaN0NDTRSCz2Qsa4HiCOI80vBcwqrauniJEj3MsbHNHIBcd5bwVVu31AeFVGewDMSfZZd5+oIOotw5eFl4n0awA40dBZgqS3uIu0W7OKvjidS38CSV7FQ4vHOTuyTYXuWPa32OcACpautZCwvke1jGi5c4hrW8tSpsy84xWvbV4/FSzEbmAZmxnUSTGIPbfttmFvmW5qJzv0JNrVR7YRyAmGGplb67YHhh+a51g/2XVan6RaQybqRz4JPVnjfF4XLhYLS39nLw7gs7t1sw2vpHsygysBdE7mHDg3wdwPinM0eNFmFr8dL6a964Um3FI348jmfPikYfJzV16VpEbAeIYwG/aGi/vCrY9LalnJ5QyHXXg0pTNxPiDB9rKWreWQTNe9rcxaLg2BAJF+OpHmusvCJ6d+B18Erczoyxr2nm+NzQJWHhqCT5NXuVNUtkY17CHNc0Oa4cHNcAWnyIV98fH2K6mJUxKS4u1VU8QbqIgTVDhBHztmBL3/4WBzvEAc1Mm1M9Q/6QaC5HpMdwbW14+Wqv0W0UE2YxyBwY0uccrrADibkLybonpAMUe1wDt3DMBpcXa9jb2PcSvasyrvmc3FdZGQm6U6MTMijL5XPkbHdjbNaXHLcl1tLnlfwWvuvK+kmna3FaFzWgOc+MuIAGa0zbXtz1PmvUyU+uZJP9jo90rprpXWeIPdY/Huk+mpHOY6Odz2kjLuywaaXzPtdt+YvxWuJXn3TXGDQwut1hUNaDzsY5Ljw0HkFfHMvUlVz9tzhVfv4IpQMokja/Le+XML2v7VaXI2TP5hS/3eL7IXWups9K/Z0kN0rowhJIbpXQGokaoHsVoFBIxedzXZYovaonNVt8arvatZWdiBwVeaoa1zGk9Z5dlHblbmPuVstXn20OJvON0uXSGDLFIb6bysDg0eN2M81tzNRju7a1ZioKgtNnujMTPny9RoHfdy5u1uHiDDY2tAApn0jh2DcysJ9wKs7VjfVNDTcnTGokH7lKMw85HRhWttYDJh1WBqfR5XDxa0kW+irn4E/hTr+ti9KOTKWpf4bx8TR9kpsPflxWsB0zU9LJ5GRpP8KrYJPvsS3nENw2l85HyuP3eSh2hqfR62ol7cKkcB3wPf8AfI1XBfwWzeH+k4M9h09JbVP8N++RzD72eS7WyuI+kUUEh+MYwHDse27Xt8Q5pCLZmk3NFTs9SGMfwjiufsn+SlraflHUmVg/2dQ0P8t5vEs8TfXdiq2uc9oPWYQHDsLmhw9xCkzLEbP4o/4Wqg/SKoc5sXe+lawPHjZ/8JW2TsxN8PdJMldImG6TNiXVjGzwazRNLcnyjAS4AfvAkkdt1k9nulSopDuqphma3Q5rsnZ3XPxrdhA8V7KuNtBslTVzbTxjNawkb1ZGntDuftuO5bcdzPj0udT6otn9rqatH5GVpfa5jd1ZBbich1IHaL+K7BXiW1XRzPh/5xTvdJEw5s46ssX7xy8geY4cwt30abWvrqdwmIMsRDXOGhe06tce/Qg+Hel1+nM3n0XmfcbEnReMdGv66k8Kn7RXsxXjHRv+u3/7z9oqv0/29f0OfqvaLrzfpN2Kkkf6ZShxkAbvGtvnOQdWRltcwFgRxs245r0ZPdZc9fG7Ec3HkezfS9LFaOsZvGjq7xvVlbbTrNOj/cfFel4LtHT1jc1PKx9uLb2e0G/xmHUc1z9o9h6WuBMjMsnysdmv9ulnDuN+K8t2i2MqcJkE8T3OjB6s7Ltcwk6B4HAHhzB4cwtvjx+p9eVp5090XG2zdbDqvvp5B9JmX6yquwe0pr6Nsj7CRpLJAOBc3g63LMLFSbby5aCe/MRt+nKxv3rHLLjP6qlt/s36ZQWaLywgSR9pyt67P8Tb277LkdEO0e9gdSvPXhu5l+LoieQ/dcbdwcF6AzgPAD6l4ztBCcGxhs0YO6eTKB2sfpMzxBufJa8/5S83/i5749ouuJQjf1kk3FkAdTxa6F5INQ/2ECMdha7tUuLY0GUwkhs90uRsAvo98ujDp+yLlx7mkq1h1CKeFkbSTkbYuNruNrvcbftOdr7VnmJeUdFzv6Yn/s6j+Y1exXXjPRc7+l5O9lR9sL2VX+r+6f0ff28x6Sz/AEph/wA6P+cxenkry/pL/WmH/Oj/AJzV6TW592/dW3mV2TN8UOt1ST2J9/t5F+o5VftS1sxgp43VFQLZo2Oa1sYPOWQ6M4jTU9y4+L7dVFCWGsow2J5y7yKbeWdqbEOaNbA6XHBXdhdln0MUhmcHzzSbyR41B46ZiNdST/iK5fSrikLqGSIPY6USRHI0glnW/at8Xqk8bHVTJPlhzNxtaWqbLGyRhzMe0Oae1p1HuWG6aB+YRf3pn8qVaDYQ/wBG0v8AZD6ys900f1CL+8t/lTKv0/Oyn7nVwDaWNlHTNY2adwhjaRDE+QNIaLgvAyg8tSoZ+kyKF2Wop6uC5sHSRGzvC3H2Lt7KC1DSgfIRfZCu11BHPG6OVocxwsQe/S47Cotm0bPl6HDMViqYxJC9sjDzab2PYRyPcVaXkOxj34djMlHmJY9xj8ernicf3svFeu3R1z8aXUw6Sa6V1KWsBRB3auLjm0PopZenqZswcbwQulDcttHZdQdfcuW3pDZzpMRH+4z/AHNXmzm2bHc1T2LjUGOQ1G/3b2u9HkdFKRwa5rQ51z2WPHtBHIrj4n0kN3Mm4pa4zZHCJrqOdrTIRZt3FtgL21PYsvjOxU9BDGykGY10bKOsdc5hI839J8RnkB8Qq4nmUWO3sFtW+sFTvuoWyb6G4y/mstzC/X5jln54C/CZ60gh0tU2vHdFDKwQj/LjB8XFdHpIwySlEL6Nv6WL4MeBpZsxa2F/i1xcLfvrUYvgoOHy0zRp6O+IDlpHYe8LedS3fyzsceg/L4rUyjVsEEUDO50pdLJb2GP3LvVUAexzfWa5vsII+9Zvoupn/BzZpdZahxmc7tGVrI/4GNWrcFezWfTzjoqn3hlceMUNJTO+dEH5h5koOlKTdvhPy0FRS375HwEf8a6nR1h25diI/wDHyAeGRr2+6QIOkbDzK/DgBf8AP4gfm6ud7mrWXej/APTWRxZWgdgA8gs7VuFPijHnRtRTOYTyz0zt4PaWPd/lrTOWP6UKd5od7FfeQvDm9tpA6J/8L0uftE+3KhhLMMpawfGjqPTHE+pPKTLfu3chH+ELsbabTOpTTCIZryCWTsFOwtEjj3dcfgFddmEMNEKZw6hgENuGhZl5cOPuWU2Lw99WyofVt1Efwd85kLSJHD5znnXhfwVzN/pXlbCtxeKExB7wN9I2Nlz8Zzh1fd7yFaXnmG7OVFZDIanSSmYaakJv+khcCajxc5rR7Cu/Qbd0romGWURyFozscHBzHgdYcO26MZ2fhXG1TY8YlppHWa+KHd3PVEmUkjsBcCLeHetZdeb7TYfhdbKZvSzFKQLubmLXEAAEtc3Qi3EEI6DHZKdoa3FKaVo0Bmp5XPA7MzSCfanZM8Vmt/VysZG90hAYGuLydGhoBuTfQhef9D+G2bUzhpbHLJkiB5tYXnS/ja/cVLU1sFWA2sxFr473MMEb4Y39z3HM8j2rQU211BGxrGTRtY0ANaGuDQBwAGXT/wDe1OeTCzJkaC68a6OXD4af3+lW8yfqWxrcdhlBAxQsBvoyFgsDyBLLrN0WzuHwStljxORsjSS14aLi+h4t10JVc3JZ+T5mR6vf8cvNZTANp2uxGtpXv62+zRAniBGwPY3tNw427yjw/amnjvvK8TXGmaLKW992N1WYx3BsMqJnTx1joZXOzktDnNzadYAtu03F9DzUc8z+Sk+9eoXXM2mniZRzma273Tg6/O4s0eJNrd9lkaXaWWNuX4SpJAODpaaUv7NcjmglKeopKlzXV1eJmtIcIGMdHAXDm5ti5w7iUTnKJzi10RYY6GgzvBG+kLwCLdUAMafA2uO1X+kqcMw6QnQbyn90zHfcVNLtrR5crKmNrrWacriBYaHJYXt2clnMa9GrI93Pij3MvmytiaxtxwOjO9P7u0T72vQ28Ae5ZDpRwI1FCXtF5IDvR2lnCQeFjf8Aw96hpdoomANGKNdlAHXp2l1hwuWgHguw7bOicMpqGEEWOj9b8dMqJvN0vZdZHos31SGOlIMNGHMh7TJJ+1f9xhc0fP7l6W7gfArI4DjmHUUAhZUsytLnEkPGrnE+rwF7exDie0cU18mJCJhAsGQ3Nra9dwN76+afXvWnZtYvou/W8nzKj7QXsq8ow3AaKmlEsOJvZIL9bdg8eIN263Woh2ojDSHYjGdLB/o9nAgjj+ybi/JP9T2+Dua4PSML4th4/ej/AJrV6aXAc7d/hxXmOI0VFVTMnkxR7pGZcjgxgDcpuLAMtoVo6TaenDXNmrhMHC2sWQjiCbtbqjr2SHZuKFHjb8YqpYonuio4bZ3sOWSocSbDN+ywgOPVsbW7dA6TaeKmwvdRNZGHSxhrBYFwabuPa4iwufNcTBcOpqKRz4MUDGuFj+SuS0HQG4tcdq7eJOw2op3xyVWd8gbeodd0t22LSDlADbj4rbDzKPNP+Wg2GNsNpb/It+srO9NH9Ri/vLf5cqqbNxUtMWiXEd9HG7NFDle2NruTiLG9uQ4Dir22GI0NeyGJ1WxjWzCR1g8OcA17bN043cEc+daWf5a0uyUgdQUpB/1EY8mi664Xn9JWU9IMtHiIZHyhnjdNG2/HKQGuHmgrMYbOwsqcUjZG7QinhMRcDe4L35u7yU3naXx265uAxen7QS1EesUJzZ+Rys3TfpEOI8F6osthGOYZSRiOCWNjR2B5Lj2udlu48PwVd/7bUX/eGeT/AP4p9Xf+F167iShp6hsjWvYbtcLtPIhS3UIasp7oM9k4IXmY7hB347URsfx9SC/uTj3KcPQVNK19swBAc1wvyc03afEFRSRq0HJnMVTwrHJosPbBEyKMWZG0MaOwNFgncxXnxqBzFrz0zscXDKDdOqDa28nMnjeOJv8AwoMUoN4+nPyc28PsikA95C67mKNzVtOkVXcFWraMSxujeOq8WPh+ArjggLVWoQlRxxBosAALk6drjd3mVOWoCFaQWUbom+q3yClKFMI9031W+QT7tvqt8giITJlod031W+QTbpvqt8giKV1Wlody31W+QTbpvqt8gjTXRo0O6b6rfIJbpvqjyCJNdANu29g8glu2+q3yCdJA2svtvQFrI6yFgMtK/PlAHXiPVlbbnob+xd7DayOohZLHlcx7Q4Gw9oPeNQR3KyfPu/6LG4fJ8FVfo7tKOoeXQO4CGU8Yj3HkfBP7i5dmJNnmD4YxPQfFpeQ5xBa7dj1W+QWS2f8A1xifzaT+UFqZ6lsbS6RzWNAuXOcGtHtOid20dbrj7cMHwdVaD9C7kFb2djHodNoP6vDyHybVmtp9r4aqnmpqUS1EkjHRgxRucwEjiX2sjwx2KuhijbHT0zWRtjzSOM0hDGhocGtOUcOeqeXDy562e6Hqt8go54hkd1R8V3IdhWaGzFY/9NiMvhFGxg9iEdHrD8eqrXnn+XsPIBLJ+U5n8p+jyMfB0WgOsnIeuVpDEPVb5BZJnRtA1tmT1jAOTZyB5WR/9ipY/wBDiFU3szlsg94ujJ+TuW/a7twwfB1VoP0TuQV7Ao2+i0/Vb+gh5D5NqyeO4VipppIhJBVMewtPV3UwB0u3UNJ56q3hO20cDIoayOWle1rY80jSYnFrQNJBpbRPPPKfx88a/dt9VvkFldp2D4RwzQfpJ+Q+TWohnbI0OY5rmuFw5pDmkciCOKzG1H6xwz+0n/lpc7qeb61O6b6rfILIYywV+IR0rQDDTET1BA0L/wDVRE+ZI8V1dqtovQ4hkGeeU5IIxxe71req3Qk94RbK4F6HAGuOaZ53kz73L5HanXsHAImz055NdgMHqt+iEt231W+QTgpKUbThK6ZK6RNVn0S4+I7UIIB7PvT2sdNf+S8526IkjVEHKMOt4dicWB/HBLDSX7fYexGHfj/ooRp4FPflwKWHKlcy6hfEpA+3ciGqU8F9UnxqBzF0Hxqu+Na89IvKk5qBzVaexROatZWdiqWoC1WXNUbmrSVFiuQhIUzmqMtVypxGU1kZahIVECyYoimTIyZPZMgiTJFJMySTJII6o4zg8dXC6GYXY7zaR8VzT2g294V1NdMTx5ZROrqCulhJj3lTu2R1Mx/JuZECGkW0c/LYWPMc1q4NhGSEPrpZKuQa2eS2EHuibYfdqu1jODRVcRjmbdvEEGzmkahzXcjos1Fi8+F/k6zPNSjRlU1pc9jbGzZmjU9mbmrt36a78vpsKamZG0Nja1jRoGtaGgDst7lIoKSrZKwPjc17Dwc05gfJSrP+2XokkP45pXTISSFJEAlHUU7ZGlr2h7ToWuAIPsKJJP09ZOp2TlpCZMMk3Zvd1NIS6B/EkNvqw66WWfxvbVrqqifLFJHLA+USwFpzBzm5Whht1gTwWux7a5lM7dRtM9SR1YI9T2XeRfINfFVsE2Ze6YVdcWvqSBlYLbuAcmttxcL8dVU89rWX+afZrBpZJTW1v6dwtFF+zTxnWw7XkcXcVqEJKa6j7Z9daNJBdK6CHdK6C6e6A1Lmm3h3pgeXYmjcizm/gvMdnp2SX0Ps8U7TfTnyuhIBtbS+valKy2v1IHoxf/kkHA8fcgz8x+CicRxPby017UjGD2HXsRNf7FE5vMJOl4FJUWGvubH8eCZ8ajadNOB7eXgiZJx7uPZ7EvofaJ8SgfGui5t1BJGr56TeVBzFG5iuPYoXMWs7jO8qpYoy1Wi1RuatJ0myqxagLVYc1RkK50j41AQhspnICFcpYjshsjTJ6QCEyMhNZPSCmRJrJ6RkyJMjTsCmc0EWIBB4g218b8k90ro0mUrthshL6GZ9M46ujBJgfw4sv1b25KqzGJqfSupZwBpvqeaaWM9+QPzN8CtpdOn859VXy/0y9HtFQz23dSA69ssk07HeGVzwbrqtogeEl/CWY/8AuJ8R2dpprGaCJ9+BLG5vpAA+9cj/AEcUIPVjey/qTSj63Kt5P/F1zh375/zZ/wD7FXqZIIdZZ2MH71RI3yvKqLujyk4HfnxqJLfWpaPYKgjJtTtceZkLpL/TJCN5OyRQl2upHEtp/Sal4NssLqgj6TnAIGYRXVZu9xoojfqNmfJO4cOs5xLW+zXVbGClbG2zGtaOxoAHkE9kfOFs/hzsF2ego2kQssTq57iXPee1ziukllSyqfkm+/ZJXSsllS0iuldKyayNB7pJWSsjQ//Z"/>
          <p:cNvSpPr>
            <a:spLocks noChangeAspect="1" noChangeArrowheads="1"/>
          </p:cNvSpPr>
          <p:nvPr/>
        </p:nvSpPr>
        <p:spPr bwMode="auto">
          <a:xfrm>
            <a:off x="178563" y="142852"/>
            <a:ext cx="8785925" cy="6527078"/>
          </a:xfrm>
          <a:prstGeom prst="rect">
            <a:avLst/>
          </a:prstGeom>
          <a:ln w="57150"/>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i="1" dirty="0" smtClean="0"/>
          </a:p>
          <a:p>
            <a:endParaRPr lang="it-IT" dirty="0" smtClean="0"/>
          </a:p>
          <a:p>
            <a:endParaRPr lang="it-IT" dirty="0" smtClean="0"/>
          </a:p>
          <a:p>
            <a:endParaRPr lang="it-IT" dirty="0" smtClean="0"/>
          </a:p>
        </p:txBody>
      </p:sp>
      <p:pic>
        <p:nvPicPr>
          <p:cNvPr id="36" name="Picture 5" descr="LOGO AIPND vettoria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376" y="212708"/>
            <a:ext cx="863600" cy="78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825" y="5661025"/>
            <a:ext cx="1031875" cy="928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75401" y="198605"/>
            <a:ext cx="100012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CasellaDiTesto 9"/>
          <p:cNvSpPr txBox="1"/>
          <p:nvPr/>
        </p:nvSpPr>
        <p:spPr>
          <a:xfrm>
            <a:off x="0" y="714356"/>
            <a:ext cx="9144000" cy="461665"/>
          </a:xfrm>
          <a:prstGeom prst="rect">
            <a:avLst/>
          </a:prstGeom>
          <a:noFill/>
        </p:spPr>
        <p:txBody>
          <a:bodyPr wrap="square" rtlCol="0">
            <a:spAutoFit/>
          </a:bodyPr>
          <a:lstStyle/>
          <a:p>
            <a:pPr algn="ctr"/>
            <a:r>
              <a:rPr lang="it-IT" sz="2400" b="1" i="1" dirty="0" err="1" smtClean="0">
                <a:solidFill>
                  <a:schemeClr val="accent2"/>
                </a:solidFill>
              </a:rPr>
              <a:t>Graficizzazione</a:t>
            </a:r>
            <a:r>
              <a:rPr lang="it-IT" sz="2400" b="1" i="1" dirty="0" smtClean="0">
                <a:solidFill>
                  <a:schemeClr val="accent2"/>
                </a:solidFill>
              </a:rPr>
              <a:t> dello stato di dissesto</a:t>
            </a:r>
            <a:endParaRPr lang="it-IT" sz="2400" b="1" i="1" dirty="0">
              <a:solidFill>
                <a:schemeClr val="accent2"/>
              </a:solidFill>
            </a:endParaRPr>
          </a:p>
        </p:txBody>
      </p:sp>
      <p:pic>
        <p:nvPicPr>
          <p:cNvPr id="8" name="Picture 7" descr="sez r 6"/>
          <p:cNvPicPr>
            <a:picLocks noChangeAspect="1" noChangeArrowheads="1"/>
          </p:cNvPicPr>
          <p:nvPr/>
        </p:nvPicPr>
        <p:blipFill>
          <a:blip r:embed="rId5" cstate="print"/>
          <a:srcRect l="2571" t="20602" r="4286" b="23444"/>
          <a:stretch>
            <a:fillRect/>
          </a:stretch>
        </p:blipFill>
        <p:spPr bwMode="auto">
          <a:xfrm>
            <a:off x="714348" y="1628800"/>
            <a:ext cx="7688287" cy="3991650"/>
          </a:xfrm>
          <a:prstGeom prst="rect">
            <a:avLst/>
          </a:prstGeom>
          <a:noFill/>
          <a:ln w="9525">
            <a:noFill/>
            <a:miter lim="800000"/>
            <a:headEnd/>
            <a:tailEnd/>
          </a:ln>
        </p:spPr>
      </p:pic>
      <p:sp>
        <p:nvSpPr>
          <p:cNvPr id="9" name="CasellaDiTesto 8"/>
          <p:cNvSpPr txBox="1"/>
          <p:nvPr/>
        </p:nvSpPr>
        <p:spPr>
          <a:xfrm>
            <a:off x="3635896" y="6289575"/>
            <a:ext cx="5256584" cy="307777"/>
          </a:xfrm>
          <a:prstGeom prst="rect">
            <a:avLst/>
          </a:prstGeom>
          <a:noFill/>
        </p:spPr>
        <p:txBody>
          <a:bodyPr wrap="square" rtlCol="0">
            <a:spAutoFit/>
          </a:bodyPr>
          <a:lstStyle/>
          <a:p>
            <a:r>
              <a:rPr lang="it-IT" sz="1400" i="1" dirty="0" smtClean="0"/>
              <a:t>                                                                  </a:t>
            </a:r>
            <a:r>
              <a:rPr lang="it-IT" sz="1400" b="1" i="1" dirty="0" smtClean="0">
                <a:solidFill>
                  <a:schemeClr val="accent2"/>
                </a:solidFill>
              </a:rPr>
              <a:t>I Controlli sulle strutture esistenti</a:t>
            </a:r>
            <a:endParaRPr lang="it-IT" sz="1400" b="1" i="1" dirty="0">
              <a:solidFill>
                <a:schemeClr val="accent2"/>
              </a:solidFill>
            </a:endParaRPr>
          </a:p>
        </p:txBody>
      </p:sp>
    </p:spTree>
    <p:extLst>
      <p:ext uri="{BB962C8B-B14F-4D97-AF65-F5344CB8AC3E}">
        <p14:creationId xmlns:p14="http://schemas.microsoft.com/office/powerpoint/2010/main" xmlns="" val="2991678222"/>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1330</TotalTime>
  <Words>1246</Words>
  <Application>Microsoft Office PowerPoint</Application>
  <PresentationFormat>Presentazione su schermo (4:3)</PresentationFormat>
  <Paragraphs>405</Paragraphs>
  <Slides>27</Slides>
  <Notes>0</Notes>
  <HiddenSlides>0</HiddenSlides>
  <MMClips>0</MMClips>
  <ScaleCrop>false</ScaleCrop>
  <HeadingPairs>
    <vt:vector size="6" baseType="variant">
      <vt:variant>
        <vt:lpstr>Tema</vt:lpstr>
      </vt:variant>
      <vt:variant>
        <vt:i4>1</vt:i4>
      </vt:variant>
      <vt:variant>
        <vt:lpstr>Server OLE incorporati</vt:lpstr>
      </vt:variant>
      <vt:variant>
        <vt:i4>1</vt:i4>
      </vt:variant>
      <vt:variant>
        <vt:lpstr>Titoli diapositive</vt:lpstr>
      </vt:variant>
      <vt:variant>
        <vt:i4>27</vt:i4>
      </vt:variant>
    </vt:vector>
  </HeadingPairs>
  <TitlesOfParts>
    <vt:vector size="29" baseType="lpstr">
      <vt:lpstr>Tema di Office</vt:lpstr>
      <vt:lpstr>AutoCAD Drawing</vt:lpstr>
      <vt:lpstr>SEMINARIO:</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Corso Base I: Il Controllo dei materiali e delle strutture: La verifica di Edifici Esistenti</dc:title>
  <dc:creator>dolly</dc:creator>
  <cp:lastModifiedBy>dolly</cp:lastModifiedBy>
  <cp:revision>174</cp:revision>
  <dcterms:created xsi:type="dcterms:W3CDTF">2014-05-02T08:31:20Z</dcterms:created>
  <dcterms:modified xsi:type="dcterms:W3CDTF">2014-06-03T12:00:32Z</dcterms:modified>
</cp:coreProperties>
</file>