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95" r:id="rId2"/>
    <p:sldId id="299" r:id="rId3"/>
    <p:sldId id="300" r:id="rId4"/>
    <p:sldId id="304" r:id="rId5"/>
    <p:sldId id="303" r:id="rId6"/>
    <p:sldId id="302" r:id="rId7"/>
    <p:sldId id="301" r:id="rId8"/>
    <p:sldId id="305" r:id="rId9"/>
    <p:sldId id="306" r:id="rId10"/>
    <p:sldId id="307" r:id="rId11"/>
    <p:sldId id="308" r:id="rId12"/>
    <p:sldId id="309" r:id="rId13"/>
    <p:sldId id="310" r:id="rId14"/>
    <p:sldId id="311" r:id="rId15"/>
    <p:sldId id="312" r:id="rId16"/>
    <p:sldId id="313" r:id="rId17"/>
    <p:sldId id="314" r:id="rId18"/>
    <p:sldId id="315" r:id="rId19"/>
    <p:sldId id="316" r:id="rId20"/>
    <p:sldId id="317" r:id="rId21"/>
    <p:sldId id="318" r:id="rId22"/>
    <p:sldId id="319" r:id="rId23"/>
    <p:sldId id="320" r:id="rId24"/>
    <p:sldId id="321" r:id="rId25"/>
    <p:sldId id="322" r:id="rId26"/>
    <p:sldId id="323" r:id="rId27"/>
    <p:sldId id="324" r:id="rId28"/>
    <p:sldId id="325" r:id="rId29"/>
    <p:sldId id="326" r:id="rId30"/>
    <p:sldId id="327" r:id="rId31"/>
    <p:sldId id="328" r:id="rId32"/>
    <p:sldId id="329" r:id="rId33"/>
    <p:sldId id="330" r:id="rId34"/>
    <p:sldId id="331" r:id="rId35"/>
    <p:sldId id="332" r:id="rId36"/>
    <p:sldId id="333" r:id="rId37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671" autoAdjust="0"/>
  </p:normalViewPr>
  <p:slideViewPr>
    <p:cSldViewPr>
      <p:cViewPr>
        <p:scale>
          <a:sx n="70" d="100"/>
          <a:sy n="70" d="100"/>
        </p:scale>
        <p:origin x="-1080" y="-7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5.emf"/><Relationship Id="rId1" Type="http://schemas.openxmlformats.org/officeDocument/2006/relationships/image" Target="../media/image26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B8CD5-EC2B-4310-A062-E44A857F1396}" type="datetimeFigureOut">
              <a:rPr lang="it-IT" smtClean="0"/>
              <a:pPr/>
              <a:t>03/06/2014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7B128-95FF-4C02-8A6D-30598BB20F5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B8CD5-EC2B-4310-A062-E44A857F1396}" type="datetimeFigureOut">
              <a:rPr lang="it-IT" smtClean="0"/>
              <a:pPr/>
              <a:t>03/06/2014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7B128-95FF-4C02-8A6D-30598BB20F5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B8CD5-EC2B-4310-A062-E44A857F1396}" type="datetimeFigureOut">
              <a:rPr lang="it-IT" smtClean="0"/>
              <a:pPr/>
              <a:t>03/06/2014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7B128-95FF-4C02-8A6D-30598BB20F5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B8CD5-EC2B-4310-A062-E44A857F1396}" type="datetimeFigureOut">
              <a:rPr lang="it-IT" smtClean="0"/>
              <a:pPr/>
              <a:t>03/06/2014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7B128-95FF-4C02-8A6D-30598BB20F5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B8CD5-EC2B-4310-A062-E44A857F1396}" type="datetimeFigureOut">
              <a:rPr lang="it-IT" smtClean="0"/>
              <a:pPr/>
              <a:t>03/06/2014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7B128-95FF-4C02-8A6D-30598BB20F5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B8CD5-EC2B-4310-A062-E44A857F1396}" type="datetimeFigureOut">
              <a:rPr lang="it-IT" smtClean="0"/>
              <a:pPr/>
              <a:t>03/06/2014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7B128-95FF-4C02-8A6D-30598BB20F5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B8CD5-EC2B-4310-A062-E44A857F1396}" type="datetimeFigureOut">
              <a:rPr lang="it-IT" smtClean="0"/>
              <a:pPr/>
              <a:t>03/06/2014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7B128-95FF-4C02-8A6D-30598BB20F5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B8CD5-EC2B-4310-A062-E44A857F1396}" type="datetimeFigureOut">
              <a:rPr lang="it-IT" smtClean="0"/>
              <a:pPr/>
              <a:t>03/06/2014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7B128-95FF-4C02-8A6D-30598BB20F5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B8CD5-EC2B-4310-A062-E44A857F1396}" type="datetimeFigureOut">
              <a:rPr lang="it-IT" smtClean="0"/>
              <a:pPr/>
              <a:t>03/06/2014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7B128-95FF-4C02-8A6D-30598BB20F5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B8CD5-EC2B-4310-A062-E44A857F1396}" type="datetimeFigureOut">
              <a:rPr lang="it-IT" smtClean="0"/>
              <a:pPr/>
              <a:t>03/06/2014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7B128-95FF-4C02-8A6D-30598BB20F5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B8CD5-EC2B-4310-A062-E44A857F1396}" type="datetimeFigureOut">
              <a:rPr lang="it-IT" smtClean="0"/>
              <a:pPr/>
              <a:t>03/06/2014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7B128-95FF-4C02-8A6D-30598BB20F5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9B8CD5-EC2B-4310-A062-E44A857F1396}" type="datetimeFigureOut">
              <a:rPr lang="it-IT" smtClean="0"/>
              <a:pPr/>
              <a:t>03/06/2014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B7B128-95FF-4C02-8A6D-30598BB20F5D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5.jpeg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Foglio_di_lavoro_di_Microsoft_Office_Excel_97-20033.xls"/><Relationship Id="rId3" Type="http://schemas.openxmlformats.org/officeDocument/2006/relationships/image" Target="../media/image5.jpeg"/><Relationship Id="rId7" Type="http://schemas.openxmlformats.org/officeDocument/2006/relationships/oleObject" Target="../embeddings/Foglio_di_lavoro_di_Microsoft_Office_Excel_97-2003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Foglio_di_lavoro_di_Microsoft_Office_Excel_97-20031.xls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Foglio_di_lavoro_di_Microsoft_Office_Excel_97-20036.xls"/><Relationship Id="rId3" Type="http://schemas.openxmlformats.org/officeDocument/2006/relationships/image" Target="../media/image5.jpeg"/><Relationship Id="rId7" Type="http://schemas.openxmlformats.org/officeDocument/2006/relationships/oleObject" Target="../embeddings/Foglio_di_lavoro_di_Microsoft_Office_Excel_97-20035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Foglio_di_lavoro_di_Microsoft_Office_Excel_97-20034.xls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wmf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image" Target="../media/image5.jpeg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2" y="151280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dirty="0"/>
          </a:p>
        </p:txBody>
      </p:sp>
      <p:pic>
        <p:nvPicPr>
          <p:cNvPr id="16" name="Picture 12" descr="lot_ek_edificio_terziario_8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429"/>
          <a:stretch>
            <a:fillRect/>
          </a:stretch>
        </p:blipFill>
        <p:spPr bwMode="auto">
          <a:xfrm>
            <a:off x="0" y="1588"/>
            <a:ext cx="9144000" cy="685641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977101"/>
            <a:ext cx="9144000" cy="795508"/>
          </a:xfrm>
        </p:spPr>
        <p:txBody>
          <a:bodyPr>
            <a:normAutofit/>
          </a:bodyPr>
          <a:lstStyle/>
          <a:p>
            <a:r>
              <a:rPr lang="it-IT" sz="3200" b="1" i="1" dirty="0" smtClean="0">
                <a:solidFill>
                  <a:schemeClr val="accent1"/>
                </a:solidFill>
              </a:rPr>
              <a:t>SEMINARIO:</a:t>
            </a:r>
            <a:endParaRPr lang="it-IT" sz="3200" b="1" i="1" dirty="0">
              <a:solidFill>
                <a:schemeClr val="accent1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0" y="4529088"/>
            <a:ext cx="91688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>
                <a:solidFill>
                  <a:schemeClr val="tx2"/>
                </a:solidFill>
                <a:latin typeface="+mj-lt"/>
              </a:rPr>
              <a:t>Mercoledì 4 Giugno 2014 </a:t>
            </a:r>
            <a:endParaRPr lang="it-IT" sz="2000" b="1" i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-19100" y="3246075"/>
            <a:ext cx="91812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2400" b="1" i="1" dirty="0">
                <a:solidFill>
                  <a:schemeClr val="accent2"/>
                </a:solidFill>
              </a:rPr>
              <a:t>Strutture esistenti e di nuova realizzazione: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2400" b="1" i="1" dirty="0">
                <a:solidFill>
                  <a:schemeClr val="accent2"/>
                </a:solidFill>
              </a:rPr>
              <a:t>V</a:t>
            </a:r>
            <a:r>
              <a:rPr lang="it-IT" altLang="it-IT" sz="2400" b="1" i="1" dirty="0" smtClean="0">
                <a:solidFill>
                  <a:schemeClr val="accent2"/>
                </a:solidFill>
              </a:rPr>
              <a:t>erifiche </a:t>
            </a:r>
            <a:r>
              <a:rPr lang="it-IT" altLang="it-IT" sz="2400" b="1" i="1" dirty="0">
                <a:solidFill>
                  <a:schemeClr val="accent2"/>
                </a:solidFill>
              </a:rPr>
              <a:t>di sicurezza - </a:t>
            </a:r>
            <a:r>
              <a:rPr lang="it-IT" altLang="it-IT" sz="2400" b="1" i="1" dirty="0" smtClean="0">
                <a:solidFill>
                  <a:schemeClr val="accent2"/>
                </a:solidFill>
              </a:rPr>
              <a:t>Monitoraggio e Controlli </a:t>
            </a:r>
            <a:r>
              <a:rPr lang="it-IT" altLang="it-IT" sz="2400" b="1" i="1" dirty="0">
                <a:solidFill>
                  <a:schemeClr val="accent2"/>
                </a:solidFill>
              </a:rPr>
              <a:t>NDT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214282" y="5286388"/>
            <a:ext cx="40719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i="1" dirty="0" smtClean="0"/>
          </a:p>
          <a:p>
            <a:r>
              <a:rPr lang="it-IT" i="1" dirty="0" smtClean="0"/>
              <a:t> </a:t>
            </a:r>
          </a:p>
          <a:p>
            <a:endParaRPr lang="it-IT" i="1" dirty="0"/>
          </a:p>
        </p:txBody>
      </p:sp>
      <p:pic>
        <p:nvPicPr>
          <p:cNvPr id="15" name="Picture 5" descr="LOGO AIPND vettorial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2575" y="234831"/>
            <a:ext cx="1054339" cy="961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20"/>
          <p:cNvSpPr txBox="1">
            <a:spLocks noChangeArrowheads="1" noChangeShapeType="1"/>
          </p:cNvSpPr>
          <p:nvPr/>
        </p:nvSpPr>
        <p:spPr bwMode="auto">
          <a:xfrm>
            <a:off x="214282" y="1214422"/>
            <a:ext cx="1296988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195" tIns="36195" rIns="36195" bIns="36195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1400" b="1" i="1" dirty="0">
                <a:solidFill>
                  <a:schemeClr val="accent2"/>
                </a:solidFill>
                <a:latin typeface="Times New Roman" pitchFamily="18" charset="0"/>
              </a:rPr>
              <a:t>Via A. Foresti, 5 25127 Brescia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1400" b="1" i="1" dirty="0">
                <a:solidFill>
                  <a:schemeClr val="accent2"/>
                </a:solidFill>
                <a:latin typeface="Times New Roman" pitchFamily="18" charset="0"/>
              </a:rPr>
              <a:t>www.aipnd.it</a:t>
            </a:r>
          </a:p>
        </p:txBody>
      </p:sp>
      <p:pic>
        <p:nvPicPr>
          <p:cNvPr id="20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463" y="5394325"/>
            <a:ext cx="1296987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4999" y="206455"/>
            <a:ext cx="1296987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CasellaDiTesto 21"/>
          <p:cNvSpPr txBox="1"/>
          <p:nvPr/>
        </p:nvSpPr>
        <p:spPr>
          <a:xfrm>
            <a:off x="0" y="5572140"/>
            <a:ext cx="91688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it-IT" altLang="it-IT" sz="1600" b="1" i="1" dirty="0">
                <a:solidFill>
                  <a:schemeClr val="tx2"/>
                </a:solidFill>
              </a:rPr>
              <a:t>Aula corsi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it-IT" altLang="it-IT" sz="1600" b="1" i="1" dirty="0">
                <a:solidFill>
                  <a:schemeClr val="tx2"/>
                </a:solidFill>
              </a:rPr>
              <a:t>Auditorium Centro Pastorale Cardinal Urbani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it-IT" altLang="it-IT" sz="1600" b="1" i="1" dirty="0">
                <a:solidFill>
                  <a:schemeClr val="tx2"/>
                </a:solidFill>
              </a:rPr>
              <a:t>Via </a:t>
            </a:r>
            <a:r>
              <a:rPr lang="it-IT" altLang="it-IT" sz="1600" b="1" i="1" dirty="0" err="1">
                <a:solidFill>
                  <a:schemeClr val="tx2"/>
                </a:solidFill>
              </a:rPr>
              <a:t>Visinoni</a:t>
            </a:r>
            <a:r>
              <a:rPr lang="it-IT" altLang="it-IT" sz="1600" b="1" i="1" dirty="0">
                <a:solidFill>
                  <a:schemeClr val="tx2"/>
                </a:solidFill>
              </a:rPr>
              <a:t>, 4/c – Zelarino -  Venezia</a:t>
            </a:r>
            <a:endParaRPr lang="it-IT" sz="1600" b="1" i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24" name="CasellaDiTesto 23"/>
          <p:cNvSpPr txBox="1"/>
          <p:nvPr/>
        </p:nvSpPr>
        <p:spPr>
          <a:xfrm>
            <a:off x="0" y="1928802"/>
            <a:ext cx="91688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i="1" dirty="0" smtClean="0">
                <a:solidFill>
                  <a:schemeClr val="tx2"/>
                </a:solidFill>
                <a:latin typeface="+mj-lt"/>
              </a:rPr>
              <a:t>Sistemi Diagnostici non invasivi </a:t>
            </a:r>
          </a:p>
          <a:p>
            <a:pPr algn="ctr"/>
            <a:r>
              <a:rPr lang="it-IT" sz="2400" b="1" i="1" dirty="0" smtClean="0">
                <a:solidFill>
                  <a:schemeClr val="tx2"/>
                </a:solidFill>
                <a:latin typeface="+mj-lt"/>
              </a:rPr>
              <a:t>per l’accertamento di cause e vizi costruttivi</a:t>
            </a:r>
            <a:endParaRPr lang="it-IT" sz="2400" b="1" i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7286644" y="5929330"/>
            <a:ext cx="15736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>
                <a:solidFill>
                  <a:schemeClr val="tx2"/>
                </a:solidFill>
              </a:rPr>
              <a:t>PARTE IV</a:t>
            </a:r>
            <a:endParaRPr lang="it-IT" sz="2000" b="1" i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sellaDiTesto 10"/>
          <p:cNvSpPr txBox="1"/>
          <p:nvPr/>
        </p:nvSpPr>
        <p:spPr>
          <a:xfrm>
            <a:off x="0" y="35716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Tecniche di monitoraggio per il controllo degli interventi </a:t>
            </a:r>
          </a:p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di stabilizzazione e opere di sostegno</a:t>
            </a:r>
            <a:endParaRPr lang="it-IT" sz="2000" b="1" i="1" dirty="0">
              <a:solidFill>
                <a:schemeClr val="accent2"/>
              </a:solidFill>
            </a:endParaRPr>
          </a:p>
        </p:txBody>
      </p:sp>
      <p:pic>
        <p:nvPicPr>
          <p:cNvPr id="7" name="Picture 11" descr="P616003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2988" y="1619250"/>
            <a:ext cx="7321550" cy="4319588"/>
          </a:xfrm>
          <a:prstGeom prst="rect">
            <a:avLst/>
          </a:prstGeom>
          <a:noFill/>
          <a:ln w="22225" algn="ctr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1828800" y="6096000"/>
            <a:ext cx="571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it-IT" sz="1400">
                <a:solidFill>
                  <a:srgbClr val="004C07"/>
                </a:solidFill>
              </a:rPr>
              <a:t>Barra di ancoraggio n°1</a:t>
            </a:r>
            <a:r>
              <a:rPr lang="it-IT" altLang="it-IT" sz="1400">
                <a:solidFill>
                  <a:srgbClr val="004C07"/>
                </a:solidFill>
              </a:rPr>
              <a:t> - </a:t>
            </a:r>
            <a:r>
              <a:rPr lang="en-US" altLang="it-IT" sz="1400">
                <a:solidFill>
                  <a:srgbClr val="004C07"/>
                </a:solidFill>
              </a:rPr>
              <a:t>installazione sensore a fibra ottica N.2</a:t>
            </a:r>
            <a:r>
              <a:rPr lang="it-IT" altLang="it-IT" sz="1400">
                <a:solidFill>
                  <a:srgbClr val="004C07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299167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sellaDiTesto 10"/>
          <p:cNvSpPr txBox="1"/>
          <p:nvPr/>
        </p:nvSpPr>
        <p:spPr>
          <a:xfrm>
            <a:off x="0" y="35716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Tecniche di monitoraggio per il controllo degli interventi </a:t>
            </a:r>
          </a:p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di stabilizzazione e opere di sostegno</a:t>
            </a:r>
            <a:endParaRPr lang="it-IT" sz="2000" b="1" i="1" dirty="0">
              <a:solidFill>
                <a:schemeClr val="accent2"/>
              </a:solidFill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1905000" y="6270625"/>
            <a:ext cx="533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altLang="it-IT" sz="1400">
                <a:solidFill>
                  <a:srgbClr val="004C07"/>
                </a:solidFill>
              </a:rPr>
              <a:t>Predisposizione fori per barre di ancoraggio</a:t>
            </a:r>
          </a:p>
        </p:txBody>
      </p:sp>
      <p:pic>
        <p:nvPicPr>
          <p:cNvPr id="8" name="Picture 12" descr="C:\WORK DOLLY\SISMLAB\SISMLAB lavori\ROCCA D'ARCE\SPERIMENTAZIONE\Immagini Prova di Tiro\GUIDA\DSCN068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55700" y="1341438"/>
            <a:ext cx="7088188" cy="4679950"/>
          </a:xfrm>
          <a:prstGeom prst="rect">
            <a:avLst/>
          </a:prstGeom>
          <a:noFill/>
          <a:ln w="22225" algn="ctr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99167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sellaDiTesto 10"/>
          <p:cNvSpPr txBox="1"/>
          <p:nvPr/>
        </p:nvSpPr>
        <p:spPr>
          <a:xfrm>
            <a:off x="0" y="35716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Tecniche di monitoraggio per il controllo degli interventi </a:t>
            </a:r>
          </a:p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di stabilizzazione e opere di sostegno</a:t>
            </a:r>
            <a:endParaRPr lang="it-IT" sz="2000" b="1" i="1" dirty="0">
              <a:solidFill>
                <a:schemeClr val="accent2"/>
              </a:solidFill>
            </a:endParaRPr>
          </a:p>
        </p:txBody>
      </p:sp>
      <p:pic>
        <p:nvPicPr>
          <p:cNvPr id="7" name="Picture 12" descr="C:\Documents and Settings\xp\Desktop\monitor rocca\FASI DI MESSA IN OPERA DELLE BARR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2988" y="1214438"/>
            <a:ext cx="7129462" cy="4679950"/>
          </a:xfrm>
          <a:prstGeom prst="rect">
            <a:avLst/>
          </a:prstGeom>
          <a:noFill/>
          <a:ln w="22225" algn="ctr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1978025" y="6167438"/>
            <a:ext cx="533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altLang="it-IT" sz="1400">
                <a:solidFill>
                  <a:srgbClr val="004C07"/>
                </a:solidFill>
              </a:rPr>
              <a:t>Fase di messa in opera delle barre</a:t>
            </a:r>
          </a:p>
        </p:txBody>
      </p:sp>
    </p:spTree>
    <p:extLst>
      <p:ext uri="{BB962C8B-B14F-4D97-AF65-F5344CB8AC3E}">
        <p14:creationId xmlns:p14="http://schemas.microsoft.com/office/powerpoint/2010/main" xmlns="" val="299167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sellaDiTesto 10"/>
          <p:cNvSpPr txBox="1"/>
          <p:nvPr/>
        </p:nvSpPr>
        <p:spPr>
          <a:xfrm>
            <a:off x="0" y="35716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Tecniche di monitoraggio per il controllo degli interventi </a:t>
            </a:r>
          </a:p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di stabilizzazione e opere di sostegno</a:t>
            </a:r>
            <a:endParaRPr lang="it-IT" sz="2000" b="1" i="1" dirty="0">
              <a:solidFill>
                <a:schemeClr val="accent2"/>
              </a:solidFill>
            </a:endParaRP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1990725" y="6167438"/>
            <a:ext cx="533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altLang="it-IT" sz="1400">
                <a:solidFill>
                  <a:srgbClr val="004C07"/>
                </a:solidFill>
              </a:rPr>
              <a:t>Fase di iniezione delle barre</a:t>
            </a:r>
          </a:p>
        </p:txBody>
      </p:sp>
      <p:pic>
        <p:nvPicPr>
          <p:cNvPr id="8" name="Picture 12" descr="C:\Documents and Settings\xp\Desktop\monitor rocca\FASI DI INIEZIONE DELLE BARR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25525" y="1268413"/>
            <a:ext cx="7262813" cy="4679950"/>
          </a:xfrm>
          <a:prstGeom prst="rect">
            <a:avLst/>
          </a:prstGeom>
          <a:noFill/>
          <a:ln w="22225" algn="ctr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99167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sellaDiTesto 10"/>
          <p:cNvSpPr txBox="1"/>
          <p:nvPr/>
        </p:nvSpPr>
        <p:spPr>
          <a:xfrm>
            <a:off x="0" y="35716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Tecniche di monitoraggio per il controllo degli interventi </a:t>
            </a:r>
          </a:p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di stabilizzazione e opere di sostegno</a:t>
            </a:r>
            <a:endParaRPr lang="it-IT" sz="2000" b="1" i="1" dirty="0">
              <a:solidFill>
                <a:schemeClr val="accent2"/>
              </a:solidFill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1905000" y="6181725"/>
            <a:ext cx="533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altLang="it-IT" sz="1400">
                <a:solidFill>
                  <a:srgbClr val="004C07"/>
                </a:solidFill>
              </a:rPr>
              <a:t>Fase di tiro delle barre</a:t>
            </a:r>
          </a:p>
        </p:txBody>
      </p:sp>
      <p:pic>
        <p:nvPicPr>
          <p:cNvPr id="8" name="Picture 12" descr="C:\WORK DOLLY\SISMLAB\SISMLAB lavori\ROCCA D'ARCE\SPERIMENTAZIONE\Immagini Prova di Tiro\IMG_024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2988" y="1308100"/>
            <a:ext cx="7129462" cy="4679950"/>
          </a:xfrm>
          <a:prstGeom prst="rect">
            <a:avLst/>
          </a:prstGeom>
          <a:noFill/>
          <a:ln w="22225" algn="ctr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99167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sellaDiTesto 10"/>
          <p:cNvSpPr txBox="1"/>
          <p:nvPr/>
        </p:nvSpPr>
        <p:spPr>
          <a:xfrm>
            <a:off x="0" y="35716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Tecniche di monitoraggio per il controllo degli interventi </a:t>
            </a:r>
          </a:p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di stabilizzazione e opere di sostegno</a:t>
            </a:r>
            <a:endParaRPr lang="it-IT" sz="2000" b="1" i="1" dirty="0">
              <a:solidFill>
                <a:schemeClr val="accent2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214282" y="2786058"/>
            <a:ext cx="8715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b="1" i="1" u="sng" dirty="0" smtClean="0">
                <a:solidFill>
                  <a:schemeClr val="accent1"/>
                </a:solidFill>
              </a:rPr>
              <a:t>Campagne sperimentali</a:t>
            </a:r>
            <a:endParaRPr lang="it-IT" sz="4000" b="1" i="1" u="sng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167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sellaDiTesto 10"/>
          <p:cNvSpPr txBox="1"/>
          <p:nvPr/>
        </p:nvSpPr>
        <p:spPr>
          <a:xfrm>
            <a:off x="0" y="35716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Tecniche di monitoraggio per il controllo degli interventi </a:t>
            </a:r>
          </a:p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di stabilizzazione e opere di sostegno</a:t>
            </a:r>
            <a:endParaRPr lang="it-IT" sz="2000" b="1" i="1" dirty="0">
              <a:solidFill>
                <a:schemeClr val="accent2"/>
              </a:solidFill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31775" y="1395413"/>
            <a:ext cx="8732838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it-IT" altLang="it-IT" sz="2000" dirty="0" smtClean="0"/>
              <a:t>Il </a:t>
            </a:r>
            <a:r>
              <a:rPr lang="it-IT" altLang="it-IT" sz="2000" dirty="0"/>
              <a:t>primo obiettivo è rappresentato dalla verifica del comportamento di alcune barre sottoposte a prova di carico, per valutare la qualità della messa in opera e la efficienza del contributo alla stabilizzazione del versante. </a:t>
            </a:r>
          </a:p>
          <a:p>
            <a:pPr marL="342900" indent="-342900" algn="just">
              <a:buFontTx/>
              <a:buChar char="-"/>
            </a:pPr>
            <a:endParaRPr lang="it-IT" altLang="it-IT" sz="1200" dirty="0"/>
          </a:p>
          <a:p>
            <a:pPr marL="342900" indent="-342900" algn="just">
              <a:buFont typeface="Arial" pitchFamily="34" charset="0"/>
              <a:buChar char="•"/>
            </a:pPr>
            <a:r>
              <a:rPr lang="it-IT" altLang="it-IT" sz="2000" dirty="0"/>
              <a:t>Il secondo obiettivo è quello di documentare e certificare la fase di messa in tiro dei cinque tiranti di ancoraggio strumentati con sensori a fibra ottica, attraverso l’applicazione di un carico pari a F = 10.000 Kg.</a:t>
            </a:r>
          </a:p>
          <a:p>
            <a:pPr marL="342900" indent="-342900" algn="just">
              <a:buFontTx/>
              <a:buChar char="-"/>
            </a:pPr>
            <a:endParaRPr lang="it-IT" altLang="it-IT" sz="1200" dirty="0"/>
          </a:p>
          <a:p>
            <a:pPr marL="342900" indent="-342900" algn="just">
              <a:buFont typeface="Arial" pitchFamily="34" charset="0"/>
              <a:buChar char="•"/>
            </a:pPr>
            <a:r>
              <a:rPr lang="it-IT" altLang="it-IT" sz="2000" dirty="0"/>
              <a:t>La terza valenza della sperimentazione è quella di rilevare i valori di spostamento in opera di tutti i sensori posti sulle barre al tempo zero e con il carico di </a:t>
            </a:r>
            <a:r>
              <a:rPr lang="it-IT" altLang="it-IT" sz="2000" dirty="0" err="1"/>
              <a:t>serraggio</a:t>
            </a:r>
            <a:r>
              <a:rPr lang="it-IT" altLang="it-IT" sz="2000" dirty="0"/>
              <a:t>, che di fatto costituisce lo stato di esercizio, ciò al fine di poter successivamente procedere al monitoraggio nel tempo, utilizzando una metodologia comparativa per il controllo del livello di efficienza</a:t>
            </a:r>
            <a:r>
              <a:rPr lang="it-IT" altLang="it-IT" sz="1900" dirty="0"/>
              <a:t>.</a:t>
            </a:r>
          </a:p>
          <a:p>
            <a:pPr marL="342900" indent="-342900" algn="just"/>
            <a:endParaRPr lang="it-IT" altLang="it-IT" sz="2000" dirty="0">
              <a:solidFill>
                <a:srgbClr val="004C0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167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sellaDiTesto 10"/>
          <p:cNvSpPr txBox="1"/>
          <p:nvPr/>
        </p:nvSpPr>
        <p:spPr>
          <a:xfrm>
            <a:off x="0" y="35716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Tecniche di monitoraggio per il controllo degli interventi </a:t>
            </a:r>
          </a:p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di stabilizzazione e opere di sostegno</a:t>
            </a:r>
            <a:endParaRPr lang="it-IT" sz="2000" b="1" i="1" dirty="0">
              <a:solidFill>
                <a:schemeClr val="accent2"/>
              </a:solidFill>
            </a:endParaRPr>
          </a:p>
        </p:txBody>
      </p:sp>
      <p:graphicFrame>
        <p:nvGraphicFramePr>
          <p:cNvPr id="7" name="Group 3"/>
          <p:cNvGraphicFramePr>
            <a:graphicFrameLocks noGrp="1"/>
          </p:cNvGraphicFramePr>
          <p:nvPr/>
        </p:nvGraphicFramePr>
        <p:xfrm>
          <a:off x="1014413" y="1406525"/>
          <a:ext cx="7707312" cy="4254499"/>
        </p:xfrm>
        <a:graphic>
          <a:graphicData uri="http://schemas.openxmlformats.org/drawingml/2006/table">
            <a:tbl>
              <a:tblPr/>
              <a:tblGrid>
                <a:gridCol w="1378031"/>
                <a:gridCol w="1894977"/>
                <a:gridCol w="2092676"/>
                <a:gridCol w="2341628"/>
              </a:tblGrid>
              <a:tr h="46770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it-I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2" marB="45722" anchor="ctr" horzOverflow="overflow">
                    <a:lnL cap="flat">
                      <a:noFill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Attività Sperimentale eseguita sulle singole Barre</a:t>
                      </a:r>
                      <a:endParaRPr kumimoji="0" 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T="45722" marB="45722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45509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Messa in Tiro con Sforzo di Esercizio pari a F=10000 Kg</a:t>
                      </a:r>
                      <a:endParaRPr kumimoji="0" 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T="45722" marB="45722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Misura di Spostamento sui due sensori installati al tiro di 10.000 kg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T="45722" marB="45722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Preliminare Prova di Carico Per Verifica di Efficienza Prima della Messa in esercizio a 10.000Kg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T="45722" marB="45722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62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Barra 1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T="45722" marB="45722"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0850" algn="l"/>
                        </a:tabLst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SI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2" marB="45722"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0850" algn="l"/>
                        </a:tabLst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SI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2" marB="45722"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0850" algn="l"/>
                        </a:tabLst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SI</a:t>
                      </a:r>
                      <a:endParaRPr kumimoji="0" 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2" marB="45722"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62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Barra 2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T="45722" marB="45722"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0850" algn="l"/>
                        </a:tabLst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SI</a:t>
                      </a:r>
                      <a:endParaRPr kumimoji="0" 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2" marB="45722"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0850" algn="l"/>
                        </a:tabLst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SI</a:t>
                      </a:r>
                      <a:endParaRPr kumimoji="0" 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2" marB="45722"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0850" algn="l"/>
                        </a:tabLst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SI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2" marB="45722"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66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Barra 3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T="45722" marB="45722"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0850" algn="l"/>
                        </a:tabLst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SI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2" marB="45722"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0850" algn="l"/>
                        </a:tabLst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SI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2" marB="45722"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0850" algn="l"/>
                        </a:tabLst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2" marB="45722"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48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Barra 4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T="45722" marB="45722"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0850" algn="l"/>
                        </a:tabLst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SI</a:t>
                      </a:r>
                      <a:endParaRPr kumimoji="0" 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2" marB="45722"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0850" algn="l"/>
                        </a:tabLst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SI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2" marB="45722"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0850" algn="l"/>
                        </a:tabLst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2" marB="45722"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77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Barra 5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T="45722" marB="45722"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0850" algn="l"/>
                        </a:tabLst>
                      </a:pPr>
                      <a:r>
                        <a:rPr kumimoji="0" lang="it-IT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SI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2" marB="45722"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0850" algn="l"/>
                        </a:tabLst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SI</a:t>
                      </a:r>
                      <a:endParaRPr kumimoji="0" 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2" marB="45722"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0850" algn="l"/>
                        </a:tabLst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SI</a:t>
                      </a:r>
                      <a:endParaRPr kumimoji="0" 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2" marB="45722"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9167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sellaDiTesto 10"/>
          <p:cNvSpPr txBox="1"/>
          <p:nvPr/>
        </p:nvSpPr>
        <p:spPr>
          <a:xfrm>
            <a:off x="0" y="35716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Tecniche di monitoraggio per il controllo degli interventi </a:t>
            </a:r>
          </a:p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di stabilizzazione e opere di sostegno</a:t>
            </a:r>
            <a:endParaRPr lang="it-IT" sz="2000" b="1" i="1" dirty="0">
              <a:solidFill>
                <a:schemeClr val="accent2"/>
              </a:solidFill>
            </a:endParaRPr>
          </a:p>
        </p:txBody>
      </p:sp>
      <p:graphicFrame>
        <p:nvGraphicFramePr>
          <p:cNvPr id="7" name="Object 5"/>
          <p:cNvGraphicFramePr>
            <a:graphicFrameLocks noChangeAspect="1"/>
          </p:cNvGraphicFramePr>
          <p:nvPr/>
        </p:nvGraphicFramePr>
        <p:xfrm>
          <a:off x="304800" y="1509713"/>
          <a:ext cx="8574088" cy="1165225"/>
        </p:xfrm>
        <a:graphic>
          <a:graphicData uri="http://schemas.openxmlformats.org/presentationml/2006/ole">
            <p:oleObj spid="_x0000_s46082" name="AutoCAD Drawing" r:id="rId6" imgW="9307902" imgH="5201728" progId="AutoCAD.Drawing.17">
              <p:embed/>
            </p:oleObj>
          </a:graphicData>
        </a:graphic>
      </p:graphicFrame>
      <p:pic>
        <p:nvPicPr>
          <p:cNvPr id="8" name="Picture 6" descr="P616003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2575" y="2971800"/>
            <a:ext cx="4267200" cy="27019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9" name="Picture 7" descr="P616003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48200" y="2971800"/>
            <a:ext cx="4267200" cy="2701925"/>
          </a:xfrm>
          <a:prstGeom prst="rect">
            <a:avLst/>
          </a:prstGeom>
          <a:noFill/>
          <a:ln w="38100" algn="ctr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304800" y="5840413"/>
            <a:ext cx="426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altLang="it-IT" sz="1400">
                <a:solidFill>
                  <a:srgbClr val="004C07"/>
                </a:solidFill>
              </a:rPr>
              <a:t>Sensore a fibra ottica n° 3</a:t>
            </a: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2438400" y="2667000"/>
            <a:ext cx="426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altLang="it-IT" sz="1400">
                <a:solidFill>
                  <a:srgbClr val="004C07"/>
                </a:solidFill>
              </a:rPr>
              <a:t>Disposizione sensori sulla barra di ancoraggio n° 2</a:t>
            </a: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4697413" y="5840413"/>
            <a:ext cx="426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altLang="it-IT" sz="1400">
                <a:solidFill>
                  <a:srgbClr val="004C07"/>
                </a:solidFill>
              </a:rPr>
              <a:t>Sensore a fibra ottica n° 4</a:t>
            </a:r>
          </a:p>
        </p:txBody>
      </p:sp>
    </p:spTree>
    <p:extLst>
      <p:ext uri="{BB962C8B-B14F-4D97-AF65-F5344CB8AC3E}">
        <p14:creationId xmlns:p14="http://schemas.microsoft.com/office/powerpoint/2010/main" xmlns="" val="299167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sellaDiTesto 10"/>
          <p:cNvSpPr txBox="1"/>
          <p:nvPr/>
        </p:nvSpPr>
        <p:spPr>
          <a:xfrm>
            <a:off x="0" y="35716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Tecniche di monitoraggio per il controllo degli interventi </a:t>
            </a:r>
          </a:p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di stabilizzazione e opere di sostegno</a:t>
            </a:r>
            <a:endParaRPr lang="it-IT" sz="2000" b="1" i="1" dirty="0">
              <a:solidFill>
                <a:schemeClr val="accent2"/>
              </a:solidFill>
            </a:endParaRPr>
          </a:p>
        </p:txBody>
      </p:sp>
      <p:graphicFrame>
        <p:nvGraphicFramePr>
          <p:cNvPr id="7" name="Group 134"/>
          <p:cNvGraphicFramePr>
            <a:graphicFrameLocks noGrp="1"/>
          </p:cNvGraphicFramePr>
          <p:nvPr/>
        </p:nvGraphicFramePr>
        <p:xfrm>
          <a:off x="1258888" y="1268413"/>
          <a:ext cx="7619999" cy="5040313"/>
        </p:xfrm>
        <a:graphic>
          <a:graphicData uri="http://schemas.openxmlformats.org/drawingml/2006/table">
            <a:tbl>
              <a:tblPr/>
              <a:tblGrid>
                <a:gridCol w="1950142"/>
                <a:gridCol w="1449260"/>
                <a:gridCol w="1540329"/>
                <a:gridCol w="1273403"/>
                <a:gridCol w="1406865"/>
              </a:tblGrid>
              <a:tr h="6851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it-I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b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it-IT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it-IT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b" horzOverflow="overflow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DATA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18/01/2012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6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it-I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it-IT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it-IT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b" horzOverflow="overflow">
                    <a:lnL>
                      <a:noFill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FASE</a:t>
                      </a:r>
                      <a:endParaRPr kumimoji="0" 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Prova di carico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1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it-I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it-IT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it-I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b" horzOverflow="overflow">
                    <a:lnL>
                      <a:noFill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SENSORE 3 SN 7391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SENSORE 4 SN 8677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6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it-IT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b" horzOverflow="overflow">
                    <a:lnL cap="flat">
                      <a:noFill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CARICO (KG)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PRESSIONE MARTINETTO (BAR)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Symbol" pitchFamily="18" charset="2"/>
                          <a:cs typeface="Times New Roman" pitchFamily="18" charset="0"/>
                        </a:rPr>
                        <a:t>D</a:t>
                      </a: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</a:t>
                      </a:r>
                      <a:r>
                        <a:rPr kumimoji="0" lang="it-IT" sz="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(mm)</a:t>
                      </a: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[misurato]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Symbol" pitchFamily="18" charset="2"/>
                          <a:cs typeface="Times New Roman" pitchFamily="18" charset="0"/>
                        </a:rPr>
                        <a:t>D</a:t>
                      </a: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</a:t>
                      </a:r>
                      <a:r>
                        <a:rPr kumimoji="0" lang="it-IT" sz="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(mm)</a:t>
                      </a: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[misurato]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1966"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Variazione di carico</a:t>
                      </a:r>
                      <a:endParaRPr kumimoji="0" 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5000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12,028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37,749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196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10000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12,026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37,754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196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20000</a:t>
                      </a:r>
                      <a:endParaRPr kumimoji="0" 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240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12,030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37,793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196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30000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360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12,034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37,823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504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30000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360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12,036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37,742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196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20000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240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12,035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37,727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62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Valore di serraggio in esercizio</a:t>
                      </a: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10000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12,029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37,669</a:t>
                      </a:r>
                      <a:endParaRPr kumimoji="0" 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Group 134"/>
          <p:cNvGraphicFramePr>
            <a:graphicFrameLocks noGrp="1"/>
          </p:cNvGraphicFramePr>
          <p:nvPr/>
        </p:nvGraphicFramePr>
        <p:xfrm>
          <a:off x="1258888" y="1268413"/>
          <a:ext cx="7619999" cy="5040313"/>
        </p:xfrm>
        <a:graphic>
          <a:graphicData uri="http://schemas.openxmlformats.org/drawingml/2006/table">
            <a:tbl>
              <a:tblPr/>
              <a:tblGrid>
                <a:gridCol w="1950142"/>
                <a:gridCol w="1449260"/>
                <a:gridCol w="1540329"/>
                <a:gridCol w="1273403"/>
                <a:gridCol w="1406865"/>
              </a:tblGrid>
              <a:tr h="6851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it-I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b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it-IT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it-IT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b" horzOverflow="overflow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DATA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18/01/2012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6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it-IT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it-IT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it-IT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b" horzOverflow="overflow">
                    <a:lnL>
                      <a:noFill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FASE</a:t>
                      </a:r>
                      <a:endParaRPr kumimoji="0" 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Prova di carico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1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it-I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it-IT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it-I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b" horzOverflow="overflow">
                    <a:lnL>
                      <a:noFill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SENSORE 3 SN 7391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SENSORE 4 SN 8677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6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it-IT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b" horzOverflow="overflow">
                    <a:lnL cap="flat">
                      <a:noFill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CARICO (KG)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PRESSIONE MARTINETTO (BAR)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Symbol" pitchFamily="18" charset="2"/>
                          <a:cs typeface="Times New Roman" pitchFamily="18" charset="0"/>
                        </a:rPr>
                        <a:t>D</a:t>
                      </a: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</a:t>
                      </a:r>
                      <a:r>
                        <a:rPr kumimoji="0" lang="it-IT" sz="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(mm)</a:t>
                      </a: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[misurato]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Symbol" pitchFamily="18" charset="2"/>
                          <a:cs typeface="Times New Roman" pitchFamily="18" charset="0"/>
                        </a:rPr>
                        <a:t>D</a:t>
                      </a: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</a:t>
                      </a:r>
                      <a:r>
                        <a:rPr kumimoji="0" lang="it-IT" sz="8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(mm)</a:t>
                      </a: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[misurato]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1966"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Variazione di carico</a:t>
                      </a:r>
                      <a:endParaRPr kumimoji="0" 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5000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12,028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37,749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196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10000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12,026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37,754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196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20000</a:t>
                      </a:r>
                      <a:endParaRPr kumimoji="0" 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240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12,030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37,793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196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30000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360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12,034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37,823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504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30000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360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12,036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37,742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196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20000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240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12,035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37,727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62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Valore di serraggio in esercizio</a:t>
                      </a: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10000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12,029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37,669</a:t>
                      </a:r>
                      <a:endParaRPr kumimoji="0" 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9" marR="91449" marT="45718" marB="45718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Text Box 127"/>
          <p:cNvSpPr txBox="1">
            <a:spLocks noChangeArrowheads="1"/>
          </p:cNvSpPr>
          <p:nvPr/>
        </p:nvSpPr>
        <p:spPr bwMode="auto">
          <a:xfrm>
            <a:off x="1547813" y="1125538"/>
            <a:ext cx="3241675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altLang="it-IT" sz="800" b="1">
                <a:solidFill>
                  <a:srgbClr val="004C07"/>
                </a:solidFill>
                <a:latin typeface="Times New Roman" pitchFamily="18" charset="0"/>
                <a:cs typeface="Times New Roman" pitchFamily="18" charset="0"/>
              </a:rPr>
              <a:t>MONITORAGGIO COSTONE ROCCIOSO				</a:t>
            </a:r>
          </a:p>
          <a:p>
            <a:r>
              <a:rPr lang="it-IT" altLang="it-IT" sz="800" b="1">
                <a:solidFill>
                  <a:srgbClr val="004C07"/>
                </a:solidFill>
                <a:latin typeface="Times New Roman" pitchFamily="18" charset="0"/>
                <a:cs typeface="Times New Roman" pitchFamily="18" charset="0"/>
              </a:rPr>
              <a:t>ROCCA D'ARCE				</a:t>
            </a:r>
          </a:p>
          <a:p>
            <a:r>
              <a:rPr lang="it-IT" altLang="it-IT" sz="800" b="1">
                <a:solidFill>
                  <a:srgbClr val="004C07"/>
                </a:solidFill>
                <a:latin typeface="Times New Roman" pitchFamily="18" charset="0"/>
                <a:cs typeface="Times New Roman" pitchFamily="18" charset="0"/>
              </a:rPr>
              <a:t>PROVA DI CARICO				</a:t>
            </a:r>
          </a:p>
          <a:p>
            <a:r>
              <a:rPr lang="it-IT" altLang="it-IT" sz="800" b="1">
                <a:solidFill>
                  <a:srgbClr val="004C07"/>
                </a:solidFill>
                <a:latin typeface="Times New Roman" pitchFamily="18" charset="0"/>
                <a:cs typeface="Times New Roman" pitchFamily="18" charset="0"/>
              </a:rPr>
              <a:t>BARRA 2   SENSORE 3 (SN 7391)   SENSORE 4 (SN 8677)</a:t>
            </a:r>
            <a:r>
              <a:rPr lang="it-IT" altLang="it-IT" b="1">
                <a:solidFill>
                  <a:srgbClr val="004C07"/>
                </a:solidFill>
              </a:rPr>
              <a:t> 				</a:t>
            </a:r>
          </a:p>
        </p:txBody>
      </p:sp>
    </p:spTree>
    <p:extLst>
      <p:ext uri="{BB962C8B-B14F-4D97-AF65-F5344CB8AC3E}">
        <p14:creationId xmlns:p14="http://schemas.microsoft.com/office/powerpoint/2010/main" xmlns="" val="299167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it-IT" b="1" i="1" u="sng" dirty="0">
              <a:solidFill>
                <a:schemeClr val="accent1"/>
              </a:solidFill>
            </a:endParaRPr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sellaDiTesto 10"/>
          <p:cNvSpPr txBox="1"/>
          <p:nvPr/>
        </p:nvSpPr>
        <p:spPr>
          <a:xfrm>
            <a:off x="0" y="2546331"/>
            <a:ext cx="9144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i="1" u="sng" dirty="0" smtClean="0">
                <a:solidFill>
                  <a:schemeClr val="accent1"/>
                </a:solidFill>
              </a:rPr>
              <a:t>Monitoraggio e controlli NDT   alcuni casi di studio: </a:t>
            </a:r>
          </a:p>
          <a:p>
            <a:pPr algn="ctr"/>
            <a:r>
              <a:rPr lang="it-IT" sz="2800" b="1" i="1" u="sng" dirty="0" smtClean="0">
                <a:solidFill>
                  <a:schemeClr val="accent1"/>
                </a:solidFill>
              </a:rPr>
              <a:t>Tecniche di monitoraggio </a:t>
            </a:r>
            <a:r>
              <a:rPr lang="it-IT" sz="2800" b="1" i="1" u="sng" dirty="0" smtClean="0">
                <a:solidFill>
                  <a:schemeClr val="accent1"/>
                </a:solidFill>
              </a:rPr>
              <a:t>degli </a:t>
            </a:r>
            <a:r>
              <a:rPr lang="it-IT" sz="2800" b="1" i="1" u="sng" dirty="0" smtClean="0">
                <a:solidFill>
                  <a:schemeClr val="accent1"/>
                </a:solidFill>
              </a:rPr>
              <a:t>interventi di stabilizzazione </a:t>
            </a:r>
            <a:endParaRPr lang="it-IT" sz="2800" b="1" i="1" u="sng" dirty="0" smtClean="0">
              <a:solidFill>
                <a:schemeClr val="accent1"/>
              </a:solidFill>
            </a:endParaRPr>
          </a:p>
          <a:p>
            <a:pPr algn="ctr"/>
            <a:r>
              <a:rPr lang="it-IT" sz="2800" b="1" i="1" u="sng" dirty="0" smtClean="0">
                <a:solidFill>
                  <a:schemeClr val="accent1"/>
                </a:solidFill>
              </a:rPr>
              <a:t>d</a:t>
            </a:r>
            <a:r>
              <a:rPr lang="it-IT" sz="2800" b="1" i="1" u="sng" dirty="0" smtClean="0">
                <a:solidFill>
                  <a:schemeClr val="accent1"/>
                </a:solidFill>
              </a:rPr>
              <a:t>ei versanti e per le </a:t>
            </a:r>
            <a:r>
              <a:rPr lang="it-IT" sz="2800" b="1" i="1" u="sng" dirty="0" smtClean="0">
                <a:solidFill>
                  <a:schemeClr val="accent1"/>
                </a:solidFill>
              </a:rPr>
              <a:t>opere di sostegno</a:t>
            </a:r>
          </a:p>
          <a:p>
            <a:pPr algn="ctr"/>
            <a:r>
              <a:rPr lang="it-IT" sz="2800" b="1" i="1" u="sng" dirty="0" smtClean="0">
                <a:solidFill>
                  <a:schemeClr val="accent1"/>
                </a:solidFill>
              </a:rPr>
              <a:t> </a:t>
            </a:r>
            <a:endParaRPr lang="it-IT" sz="2800" b="1" i="1" u="sng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167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sellaDiTesto 10"/>
          <p:cNvSpPr txBox="1"/>
          <p:nvPr/>
        </p:nvSpPr>
        <p:spPr>
          <a:xfrm>
            <a:off x="0" y="35716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Tecniche di monitoraggio per il controllo degli interventi </a:t>
            </a:r>
          </a:p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di stabilizzazione e opere di sostegno</a:t>
            </a:r>
            <a:endParaRPr lang="it-IT" sz="2000" b="1" i="1" dirty="0">
              <a:solidFill>
                <a:schemeClr val="accent2"/>
              </a:solidFill>
            </a:endParaRPr>
          </a:p>
        </p:txBody>
      </p:sp>
      <p:graphicFrame>
        <p:nvGraphicFramePr>
          <p:cNvPr id="47106" name="Object 8"/>
          <p:cNvGraphicFramePr>
            <a:graphicFrameLocks noChangeAspect="1"/>
          </p:cNvGraphicFramePr>
          <p:nvPr/>
        </p:nvGraphicFramePr>
        <p:xfrm>
          <a:off x="1155700" y="1133475"/>
          <a:ext cx="7723188" cy="5313363"/>
        </p:xfrm>
        <a:graphic>
          <a:graphicData uri="http://schemas.openxmlformats.org/presentationml/2006/ole">
            <p:oleObj spid="_x0000_s47106" name="AutoCAD Drawing" r:id="rId6" imgW="9307902" imgH="4235570" progId="AutoCAD.Drawing.17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9167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sellaDiTesto 10"/>
          <p:cNvSpPr txBox="1"/>
          <p:nvPr/>
        </p:nvSpPr>
        <p:spPr>
          <a:xfrm>
            <a:off x="0" y="35716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Tecniche di monitoraggio per il controllo degli interventi </a:t>
            </a:r>
          </a:p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di stabilizzazione e opere di sostegno</a:t>
            </a:r>
            <a:endParaRPr lang="it-IT" sz="2000" b="1" i="1" dirty="0">
              <a:solidFill>
                <a:schemeClr val="accent2"/>
              </a:solidFill>
            </a:endParaRPr>
          </a:p>
        </p:txBody>
      </p:sp>
      <p:graphicFrame>
        <p:nvGraphicFramePr>
          <p:cNvPr id="48130" name="Object 8"/>
          <p:cNvGraphicFramePr>
            <a:graphicFrameLocks noChangeAspect="1"/>
          </p:cNvGraphicFramePr>
          <p:nvPr/>
        </p:nvGraphicFramePr>
        <p:xfrm>
          <a:off x="152400" y="2362200"/>
          <a:ext cx="8763000" cy="2305050"/>
        </p:xfrm>
        <a:graphic>
          <a:graphicData uri="http://schemas.openxmlformats.org/presentationml/2006/ole">
            <p:oleObj spid="_x0000_s48130" name="AutoCAD Drawing" r:id="rId6" imgW="9307902" imgH="5201728" progId="AutoCAD.Drawing.17">
              <p:embed/>
            </p:oleObj>
          </a:graphicData>
        </a:graphic>
      </p:graphicFrame>
      <p:graphicFrame>
        <p:nvGraphicFramePr>
          <p:cNvPr id="8" name="Object 8"/>
          <p:cNvGraphicFramePr>
            <a:graphicFrameLocks noChangeAspect="1"/>
          </p:cNvGraphicFramePr>
          <p:nvPr/>
        </p:nvGraphicFramePr>
        <p:xfrm>
          <a:off x="152400" y="2362200"/>
          <a:ext cx="8763000" cy="2305050"/>
        </p:xfrm>
        <a:graphic>
          <a:graphicData uri="http://schemas.openxmlformats.org/presentationml/2006/ole">
            <p:oleObj spid="_x0000_s48131" name="AutoCAD Drawing" r:id="rId7" imgW="9307902" imgH="5201728" progId="AutoCAD.Drawing.17">
              <p:embed/>
            </p:oleObj>
          </a:graphicData>
        </a:graphic>
      </p:graphicFrame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142844" y="1298575"/>
            <a:ext cx="88583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altLang="it-IT" sz="2200" b="1" i="1" dirty="0"/>
              <a:t>Stato </a:t>
            </a:r>
            <a:r>
              <a:rPr lang="it-IT" altLang="it-IT" sz="2200" b="1" i="1" dirty="0" err="1"/>
              <a:t>tensionale</a:t>
            </a:r>
            <a:r>
              <a:rPr lang="it-IT" altLang="it-IT" sz="2200" b="1" i="1" dirty="0"/>
              <a:t> rilevato nella barra in corrispondenza dell’applicazione dello sforzo di </a:t>
            </a:r>
            <a:r>
              <a:rPr lang="it-IT" altLang="it-IT" sz="2200" b="1" i="1" dirty="0" err="1"/>
              <a:t>serraggio</a:t>
            </a:r>
            <a:endParaRPr lang="it-IT" altLang="it-IT" sz="2200" b="1" i="1" dirty="0"/>
          </a:p>
        </p:txBody>
      </p:sp>
    </p:spTree>
    <p:extLst>
      <p:ext uri="{BB962C8B-B14F-4D97-AF65-F5344CB8AC3E}">
        <p14:creationId xmlns:p14="http://schemas.microsoft.com/office/powerpoint/2010/main" xmlns="" val="299167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sellaDiTesto 10"/>
          <p:cNvSpPr txBox="1"/>
          <p:nvPr/>
        </p:nvSpPr>
        <p:spPr>
          <a:xfrm>
            <a:off x="0" y="35716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Tecniche di monitoraggio per il controllo degli interventi </a:t>
            </a:r>
          </a:p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di stabilizzazione e opere di sostegno</a:t>
            </a:r>
            <a:endParaRPr lang="it-IT" sz="2000" b="1" i="1" dirty="0">
              <a:solidFill>
                <a:schemeClr val="accent2"/>
              </a:solidFill>
            </a:endParaRPr>
          </a:p>
        </p:txBody>
      </p:sp>
      <p:graphicFrame>
        <p:nvGraphicFramePr>
          <p:cNvPr id="7" name="Group 8"/>
          <p:cNvGraphicFramePr>
            <a:graphicFrameLocks noGrp="1"/>
          </p:cNvGraphicFramePr>
          <p:nvPr/>
        </p:nvGraphicFramePr>
        <p:xfrm>
          <a:off x="228600" y="1085850"/>
          <a:ext cx="8763000" cy="5521570"/>
        </p:xfrm>
        <a:graphic>
          <a:graphicData uri="http://schemas.openxmlformats.org/drawingml/2006/table">
            <a:tbl>
              <a:tblPr/>
              <a:tblGrid>
                <a:gridCol w="1082675"/>
                <a:gridCol w="890588"/>
                <a:gridCol w="466725"/>
                <a:gridCol w="798512"/>
                <a:gridCol w="900113"/>
                <a:gridCol w="1195387"/>
                <a:gridCol w="838200"/>
                <a:gridCol w="838200"/>
                <a:gridCol w="914400"/>
                <a:gridCol w="838200"/>
              </a:tblGrid>
              <a:tr h="5181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it-I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b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it-IT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it-IT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b" horzOverflow="overflow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DATA</a:t>
                      </a:r>
                      <a:endParaRPr kumimoji="0" lang="it-IT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15/12/2011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18/01/2012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01/03/2012</a:t>
                      </a:r>
                      <a:endParaRPr kumimoji="0" 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22/03/2012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11/05/2012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02/06/2012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it-IT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it-IT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it-IT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b" horzOverflow="overflow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T°</a:t>
                      </a:r>
                      <a:endParaRPr kumimoji="0" lang="it-IT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13°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8°</a:t>
                      </a:r>
                      <a:endParaRPr kumimoji="0" 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30°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27°</a:t>
                      </a:r>
                      <a:endParaRPr kumimoji="0" 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31°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29°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3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it-IT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it-IT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it-IT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b" horzOverflow="overflow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FASE</a:t>
                      </a:r>
                      <a:endParaRPr kumimoji="0" lang="it-IT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installazione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Valore di spostamento in corrispondenza di 10000 Kg / I lettura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II lettura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III lettura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IV lettura</a:t>
                      </a:r>
                      <a:endParaRPr kumimoji="0" 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V lettura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228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UBICAZIONE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SENSORE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SN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Symbol" pitchFamily="18" charset="2"/>
                          <a:cs typeface="Arial" charset="0"/>
                        </a:rPr>
                        <a:t>D</a:t>
                      </a:r>
                      <a:r>
                        <a:rPr kumimoji="0" lang="it-IT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L</a:t>
                      </a:r>
                      <a:r>
                        <a:rPr kumimoji="0" lang="it-IT" sz="11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(mm) </a:t>
                      </a: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[fabbrica]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Symbol" pitchFamily="18" charset="2"/>
                          <a:cs typeface="Arial" charset="0"/>
                        </a:rPr>
                        <a:t>D</a:t>
                      </a:r>
                      <a:r>
                        <a:rPr kumimoji="0" lang="it-I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L</a:t>
                      </a:r>
                      <a:r>
                        <a:rPr kumimoji="0" lang="it-IT" sz="1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(mm)</a:t>
                      </a:r>
                      <a:r>
                        <a:rPr kumimoji="0" lang="it-I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[misurato]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Symbol" pitchFamily="18" charset="2"/>
                          <a:cs typeface="Arial" charset="0"/>
                        </a:rPr>
                        <a:t>D</a:t>
                      </a:r>
                      <a:r>
                        <a:rPr kumimoji="0" lang="it-I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L</a:t>
                      </a:r>
                      <a:r>
                        <a:rPr kumimoji="0" lang="it-IT" sz="1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(mm)</a:t>
                      </a:r>
                      <a:r>
                        <a:rPr kumimoji="0" lang="it-I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[misurato]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Symbol" pitchFamily="18" charset="2"/>
                          <a:cs typeface="Arial" charset="0"/>
                        </a:rPr>
                        <a:t>D</a:t>
                      </a:r>
                      <a:r>
                        <a:rPr kumimoji="0" lang="it-I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L</a:t>
                      </a:r>
                      <a:r>
                        <a:rPr kumimoji="0" lang="it-IT" sz="1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(mm)</a:t>
                      </a:r>
                      <a:r>
                        <a:rPr kumimoji="0" lang="it-I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[misurato]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Symbol" pitchFamily="18" charset="2"/>
                          <a:cs typeface="Arial" charset="0"/>
                        </a:rPr>
                        <a:t>D</a:t>
                      </a:r>
                      <a:r>
                        <a:rPr kumimoji="0" lang="it-I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L</a:t>
                      </a:r>
                      <a:r>
                        <a:rPr kumimoji="0" lang="it-IT" sz="1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(mm)</a:t>
                      </a:r>
                      <a:r>
                        <a:rPr kumimoji="0" lang="it-I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[misurato]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Symbol" pitchFamily="18" charset="2"/>
                          <a:cs typeface="Arial" charset="0"/>
                        </a:rPr>
                        <a:t>D</a:t>
                      </a:r>
                      <a:r>
                        <a:rPr kumimoji="0" lang="it-I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L</a:t>
                      </a:r>
                      <a:r>
                        <a:rPr kumimoji="0" lang="it-IT" sz="1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(mm)</a:t>
                      </a:r>
                      <a:r>
                        <a:rPr kumimoji="0" lang="it-I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[misurato]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Symbol" pitchFamily="18" charset="2"/>
                          <a:cs typeface="Arial" charset="0"/>
                        </a:rPr>
                        <a:t>D</a:t>
                      </a:r>
                      <a:r>
                        <a:rPr kumimoji="0" lang="it-I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L</a:t>
                      </a:r>
                      <a:r>
                        <a:rPr kumimoji="0" lang="it-IT" sz="1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(mm)</a:t>
                      </a:r>
                      <a:r>
                        <a:rPr kumimoji="0" lang="it-I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Arial" charset="0"/>
                          <a:cs typeface="Arial" charset="0"/>
                        </a:rPr>
                        <a:t>[misurato]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4C07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26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BARRA 1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7392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12.526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12.486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*12.624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12.615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12.617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12.607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12.602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2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8674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37.803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37.954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*37.941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37.942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37.919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37.912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37.919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26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BARRA 2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7391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11.931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12.002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*12.029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12.025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12.017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12.009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12.004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2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8677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37.558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37.733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*37.669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37.625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37.612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37.590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37.589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26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BARRA 3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7393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11.576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11.623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**11.638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11.624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11.623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11.616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11.614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2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8676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37.533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37.421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**37.435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37.426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37.412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37.386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37.391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26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BARRA 4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8679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39.286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39.355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**39.349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39.340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39.337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39.326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39.325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2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8680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38.230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38.314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**38.289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38.278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38.274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38.263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38.261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26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4C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BARRA 5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8675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37.104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37.115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*37.118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37.103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37.101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37.091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37.087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2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8678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38.409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38.770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*38.851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38.857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38.853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38.834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38.824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06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           * Barre sottoposte a prova di carico e messa in tiro </a:t>
                      </a:r>
                      <a:endParaRPr kumimoji="0" 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ctr" horzOverflow="overflow">
                    <a:lnL cap="flat"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it-I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b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it-I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b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it-IT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b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it-I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ctr" horzOverflow="overflow">
                    <a:lnL>
                      <a:noFill/>
                    </a:lnL>
                    <a:lnR cap="flat"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06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           ** Barre sottoposte a messa in tiro </a:t>
                      </a:r>
                      <a:endParaRPr kumimoji="0" 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it-IT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it-IT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it-IT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it-IT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it-IT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it-I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9167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Line 8"/>
          <p:cNvSpPr>
            <a:spLocks noChangeShapeType="1"/>
          </p:cNvSpPr>
          <p:nvPr/>
        </p:nvSpPr>
        <p:spPr bwMode="auto">
          <a:xfrm>
            <a:off x="6781800" y="3390900"/>
            <a:ext cx="22860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8610600" y="3276600"/>
            <a:ext cx="114300" cy="2286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it-IT" altLang="it-IT"/>
          </a:p>
        </p:txBody>
      </p:sp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7924800" y="3048000"/>
            <a:ext cx="571500" cy="2286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it-IT" altLang="it-IT" sz="800">
                <a:latin typeface="Times New Roman" pitchFamily="18" charset="0"/>
              </a:rPr>
              <a:t>SN 8677</a:t>
            </a:r>
            <a:endParaRPr lang="it-IT" altLang="it-IT"/>
          </a:p>
        </p:txBody>
      </p:sp>
      <p:sp>
        <p:nvSpPr>
          <p:cNvPr id="20" name="Text Box 13"/>
          <p:cNvSpPr txBox="1">
            <a:spLocks noChangeArrowheads="1"/>
          </p:cNvSpPr>
          <p:nvPr/>
        </p:nvSpPr>
        <p:spPr bwMode="auto">
          <a:xfrm>
            <a:off x="6781800" y="3048000"/>
            <a:ext cx="571500" cy="2286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it-IT" altLang="it-IT" sz="800">
                <a:latin typeface="Times New Roman" pitchFamily="18" charset="0"/>
              </a:rPr>
              <a:t>SN 7391</a:t>
            </a:r>
            <a:endParaRPr lang="it-IT" altLang="it-IT"/>
          </a:p>
        </p:txBody>
      </p:sp>
      <p:sp>
        <p:nvSpPr>
          <p:cNvPr id="21" name="Text Box 14"/>
          <p:cNvSpPr txBox="1">
            <a:spLocks noChangeArrowheads="1"/>
          </p:cNvSpPr>
          <p:nvPr/>
        </p:nvSpPr>
        <p:spPr bwMode="auto">
          <a:xfrm>
            <a:off x="6705600" y="2514600"/>
            <a:ext cx="2438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altLang="it-IT" sz="1400">
                <a:solidFill>
                  <a:srgbClr val="004C07"/>
                </a:solidFill>
              </a:rPr>
              <a:t>Barra di ancoraggio n°2</a:t>
            </a:r>
          </a:p>
        </p:txBody>
      </p:sp>
      <p:graphicFrame>
        <p:nvGraphicFramePr>
          <p:cNvPr id="22" name="Object 15"/>
          <p:cNvGraphicFramePr>
            <a:graphicFrameLocks noChangeAspect="1"/>
          </p:cNvGraphicFramePr>
          <p:nvPr/>
        </p:nvGraphicFramePr>
        <p:xfrm>
          <a:off x="2195513" y="184150"/>
          <a:ext cx="4264025" cy="2352675"/>
        </p:xfrm>
        <a:graphic>
          <a:graphicData uri="http://schemas.openxmlformats.org/presentationml/2006/ole">
            <p:oleObj spid="_x0000_s49157" name="Grafico" r:id="rId6" imgW="4416692" imgH="2898475" progId="Excel.Sheet.8">
              <p:embed/>
            </p:oleObj>
          </a:graphicData>
        </a:graphic>
      </p:graphicFrame>
      <p:graphicFrame>
        <p:nvGraphicFramePr>
          <p:cNvPr id="23" name="Object 16"/>
          <p:cNvGraphicFramePr>
            <a:graphicFrameLocks noChangeAspect="1"/>
          </p:cNvGraphicFramePr>
          <p:nvPr/>
        </p:nvGraphicFramePr>
        <p:xfrm>
          <a:off x="2209800" y="2513013"/>
          <a:ext cx="4264025" cy="2065337"/>
        </p:xfrm>
        <a:graphic>
          <a:graphicData uri="http://schemas.openxmlformats.org/presentationml/2006/ole">
            <p:oleObj spid="_x0000_s49158" name="Grafico" r:id="rId7" imgW="4485671" imgH="2139351" progId="Excel.Sheet.8">
              <p:embed/>
            </p:oleObj>
          </a:graphicData>
        </a:graphic>
      </p:graphicFrame>
      <p:graphicFrame>
        <p:nvGraphicFramePr>
          <p:cNvPr id="24" name="Object 17"/>
          <p:cNvGraphicFramePr>
            <a:graphicFrameLocks noChangeAspect="1"/>
          </p:cNvGraphicFramePr>
          <p:nvPr/>
        </p:nvGraphicFramePr>
        <p:xfrm>
          <a:off x="2209800" y="4368800"/>
          <a:ext cx="4264025" cy="2300288"/>
        </p:xfrm>
        <a:graphic>
          <a:graphicData uri="http://schemas.openxmlformats.org/presentationml/2006/ole">
            <p:oleObj spid="_x0000_s49159" name="Grafico" r:id="rId8" imgW="4494439" imgH="2467293" progId="Excel.Sheet.8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9167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8"/>
          <p:cNvSpPr>
            <a:spLocks noChangeShapeType="1"/>
          </p:cNvSpPr>
          <p:nvPr/>
        </p:nvSpPr>
        <p:spPr bwMode="auto">
          <a:xfrm>
            <a:off x="6781800" y="3390900"/>
            <a:ext cx="22860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8610600" y="3276600"/>
            <a:ext cx="114300" cy="2286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it-IT" altLang="it-IT"/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7924800" y="3048000"/>
            <a:ext cx="571500" cy="2286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it-IT" altLang="it-IT" sz="800">
                <a:latin typeface="Times New Roman" pitchFamily="18" charset="0"/>
              </a:rPr>
              <a:t>SN 8677</a:t>
            </a:r>
            <a:endParaRPr lang="it-IT" altLang="it-IT"/>
          </a:p>
        </p:txBody>
      </p:sp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6781800" y="3048000"/>
            <a:ext cx="571500" cy="2286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it-IT" altLang="it-IT" sz="800">
                <a:latin typeface="Times New Roman" pitchFamily="18" charset="0"/>
              </a:rPr>
              <a:t>SN 7391</a:t>
            </a:r>
            <a:endParaRPr lang="it-IT" altLang="it-IT"/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6705600" y="2514600"/>
            <a:ext cx="2438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altLang="it-IT" sz="1400">
                <a:solidFill>
                  <a:srgbClr val="004C07"/>
                </a:solidFill>
              </a:rPr>
              <a:t>Barra di ancoraggio n°2</a:t>
            </a:r>
          </a:p>
        </p:txBody>
      </p:sp>
      <p:graphicFrame>
        <p:nvGraphicFramePr>
          <p:cNvPr id="13" name="Object 15"/>
          <p:cNvGraphicFramePr>
            <a:graphicFrameLocks noChangeAspect="1"/>
          </p:cNvGraphicFramePr>
          <p:nvPr/>
        </p:nvGraphicFramePr>
        <p:xfrm>
          <a:off x="2209800" y="207963"/>
          <a:ext cx="4416425" cy="2230437"/>
        </p:xfrm>
        <a:graphic>
          <a:graphicData uri="http://schemas.openxmlformats.org/presentationml/2006/ole">
            <p:oleObj spid="_x0000_s50178" name="Grafico" r:id="rId6" imgW="4416692" imgH="2898475" progId="Excel.Sheet.8">
              <p:embed/>
            </p:oleObj>
          </a:graphicData>
        </a:graphic>
      </p:graphicFrame>
      <p:graphicFrame>
        <p:nvGraphicFramePr>
          <p:cNvPr id="14" name="Object 16"/>
          <p:cNvGraphicFramePr>
            <a:graphicFrameLocks noChangeAspect="1"/>
          </p:cNvGraphicFramePr>
          <p:nvPr/>
        </p:nvGraphicFramePr>
        <p:xfrm>
          <a:off x="2209800" y="4549775"/>
          <a:ext cx="4419600" cy="2033588"/>
        </p:xfrm>
        <a:graphic>
          <a:graphicData uri="http://schemas.openxmlformats.org/presentationml/2006/ole">
            <p:oleObj spid="_x0000_s50179" name="Grafico" r:id="rId7" imgW="4494439" imgH="2467293" progId="Excel.Sheet.8">
              <p:embed/>
            </p:oleObj>
          </a:graphicData>
        </a:graphic>
      </p:graphicFrame>
      <p:graphicFrame>
        <p:nvGraphicFramePr>
          <p:cNvPr id="15" name="Object 17"/>
          <p:cNvGraphicFramePr>
            <a:graphicFrameLocks noChangeAspect="1"/>
          </p:cNvGraphicFramePr>
          <p:nvPr/>
        </p:nvGraphicFramePr>
        <p:xfrm>
          <a:off x="2209800" y="2438400"/>
          <a:ext cx="4419600" cy="2139950"/>
        </p:xfrm>
        <a:graphic>
          <a:graphicData uri="http://schemas.openxmlformats.org/presentationml/2006/ole">
            <p:oleObj spid="_x0000_s50180" name="Grafico" r:id="rId8" imgW="4485671" imgH="2139351" progId="Excel.Sheet.8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9167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sellaDiTesto 10"/>
          <p:cNvSpPr txBox="1"/>
          <p:nvPr/>
        </p:nvSpPr>
        <p:spPr>
          <a:xfrm>
            <a:off x="0" y="35716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Tecniche di monitoraggio per il controllo degli interventi </a:t>
            </a:r>
          </a:p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di stabilizzazione e opere di sostegno</a:t>
            </a:r>
            <a:endParaRPr lang="it-IT" sz="2000" b="1" i="1" dirty="0">
              <a:solidFill>
                <a:schemeClr val="accent2"/>
              </a:solidFill>
            </a:endParaRPr>
          </a:p>
        </p:txBody>
      </p:sp>
      <p:pic>
        <p:nvPicPr>
          <p:cNvPr id="7" name="Picture 5" descr="P616005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16038" y="2060575"/>
            <a:ext cx="6640512" cy="4392613"/>
          </a:xfrm>
          <a:prstGeom prst="rect">
            <a:avLst/>
          </a:prstGeom>
          <a:noFill/>
          <a:ln w="22225" algn="ctr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42844" y="1169988"/>
            <a:ext cx="8761444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r>
              <a:rPr lang="it-IT" altLang="it-IT" sz="2000" dirty="0"/>
              <a:t>Sistema di monitoraggio a fibra ottica per il controllo di un muro di sostegno </a:t>
            </a:r>
            <a:r>
              <a:rPr lang="it-IT" altLang="it-IT" sz="2000" dirty="0" err="1" smtClean="0"/>
              <a:t>inc.a</a:t>
            </a:r>
            <a:r>
              <a:rPr lang="it-IT" altLang="it-IT" sz="2000" dirty="0" err="1"/>
              <a:t>.</a:t>
            </a:r>
            <a:r>
              <a:rPr lang="it-IT" altLang="it-IT" sz="2000" dirty="0"/>
              <a:t> ubicato sulla S.P. di accesso al comune di Rocca </a:t>
            </a:r>
            <a:r>
              <a:rPr lang="it-IT" altLang="it-IT" sz="2000" dirty="0" err="1"/>
              <a:t>D’Arce</a:t>
            </a:r>
            <a:r>
              <a:rPr lang="it-IT" altLang="it-IT" sz="2000" dirty="0"/>
              <a:t> KM 0.00 – 0.50</a:t>
            </a:r>
          </a:p>
        </p:txBody>
      </p:sp>
    </p:spTree>
    <p:extLst>
      <p:ext uri="{BB962C8B-B14F-4D97-AF65-F5344CB8AC3E}">
        <p14:creationId xmlns:p14="http://schemas.microsoft.com/office/powerpoint/2010/main" xmlns="" val="299167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sellaDiTesto 10"/>
          <p:cNvSpPr txBox="1"/>
          <p:nvPr/>
        </p:nvSpPr>
        <p:spPr>
          <a:xfrm>
            <a:off x="0" y="35716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Tecniche di monitoraggio per il controllo degli interventi </a:t>
            </a:r>
          </a:p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di stabilizzazione e opere di sostegno</a:t>
            </a:r>
            <a:endParaRPr lang="it-IT" sz="2000" b="1" i="1" dirty="0">
              <a:solidFill>
                <a:schemeClr val="accent2"/>
              </a:solidFill>
            </a:endParaRPr>
          </a:p>
        </p:txBody>
      </p:sp>
      <p:pic>
        <p:nvPicPr>
          <p:cNvPr id="7" name="Picture 4" descr="P901000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36663" y="1268413"/>
            <a:ext cx="6672262" cy="4868862"/>
          </a:xfrm>
          <a:prstGeom prst="rect">
            <a:avLst/>
          </a:prstGeom>
          <a:noFill/>
          <a:ln w="22225" algn="ctr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99167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sellaDiTesto 10"/>
          <p:cNvSpPr txBox="1"/>
          <p:nvPr/>
        </p:nvSpPr>
        <p:spPr>
          <a:xfrm>
            <a:off x="0" y="35716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Tecniche di monitoraggio per il controllo degli interventi </a:t>
            </a:r>
          </a:p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di stabilizzazione e opere di sostegno</a:t>
            </a:r>
            <a:endParaRPr lang="it-IT" sz="2000" b="1" i="1" dirty="0">
              <a:solidFill>
                <a:schemeClr val="accent2"/>
              </a:solidFill>
            </a:endParaRPr>
          </a:p>
        </p:txBody>
      </p:sp>
      <p:pic>
        <p:nvPicPr>
          <p:cNvPr id="7" name="Picture 5" descr="Immagine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2765426" y="-1366838"/>
            <a:ext cx="3529012" cy="879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411413" y="5373688"/>
            <a:ext cx="4572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altLang="it-IT" i="1">
                <a:solidFill>
                  <a:srgbClr val="004C07"/>
                </a:solidFill>
              </a:rPr>
              <a:t>Identificazione delle sezioni monitorate</a:t>
            </a:r>
          </a:p>
        </p:txBody>
      </p:sp>
    </p:spTree>
    <p:extLst>
      <p:ext uri="{BB962C8B-B14F-4D97-AF65-F5344CB8AC3E}">
        <p14:creationId xmlns:p14="http://schemas.microsoft.com/office/powerpoint/2010/main" xmlns="" val="299167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sellaDiTesto 10"/>
          <p:cNvSpPr txBox="1"/>
          <p:nvPr/>
        </p:nvSpPr>
        <p:spPr>
          <a:xfrm>
            <a:off x="0" y="35716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Tecniche di monitoraggio per il controllo degli interventi </a:t>
            </a:r>
          </a:p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di stabilizzazione e opere di sostegno</a:t>
            </a:r>
            <a:endParaRPr lang="it-IT" sz="2000" b="1" i="1" dirty="0">
              <a:solidFill>
                <a:schemeClr val="accent2"/>
              </a:solidFill>
            </a:endParaRPr>
          </a:p>
        </p:txBody>
      </p:sp>
      <p:graphicFrame>
        <p:nvGraphicFramePr>
          <p:cNvPr id="51202" name="Object 6"/>
          <p:cNvGraphicFramePr>
            <a:graphicFrameLocks noChangeAspect="1"/>
          </p:cNvGraphicFramePr>
          <p:nvPr/>
        </p:nvGraphicFramePr>
        <p:xfrm>
          <a:off x="0" y="1196975"/>
          <a:ext cx="3055938" cy="5181600"/>
        </p:xfrm>
        <a:graphic>
          <a:graphicData uri="http://schemas.openxmlformats.org/presentationml/2006/ole">
            <p:oleObj spid="_x0000_s51202" name="AutoCAD Drawing" r:id="rId6" imgW="9307902" imgH="4235570" progId="AutoCAD.Drawing.17">
              <p:embed/>
            </p:oleObj>
          </a:graphicData>
        </a:graphic>
      </p:graphicFrame>
      <p:graphicFrame>
        <p:nvGraphicFramePr>
          <p:cNvPr id="51203" name="Object 8"/>
          <p:cNvGraphicFramePr>
            <a:graphicFrameLocks noChangeAspect="1"/>
          </p:cNvGraphicFramePr>
          <p:nvPr/>
        </p:nvGraphicFramePr>
        <p:xfrm>
          <a:off x="2895600" y="1196975"/>
          <a:ext cx="3140075" cy="5181600"/>
        </p:xfrm>
        <a:graphic>
          <a:graphicData uri="http://schemas.openxmlformats.org/presentationml/2006/ole">
            <p:oleObj spid="_x0000_s51203" name="AutoCAD Drawing" r:id="rId7" imgW="9307902" imgH="4235570" progId="AutoCAD.Drawing.17">
              <p:embed/>
            </p:oleObj>
          </a:graphicData>
        </a:graphic>
      </p:graphicFrame>
      <p:graphicFrame>
        <p:nvGraphicFramePr>
          <p:cNvPr id="51204" name="Object 10"/>
          <p:cNvGraphicFramePr>
            <a:graphicFrameLocks noChangeAspect="1"/>
          </p:cNvGraphicFramePr>
          <p:nvPr/>
        </p:nvGraphicFramePr>
        <p:xfrm>
          <a:off x="5976938" y="1196975"/>
          <a:ext cx="3167062" cy="5181600"/>
        </p:xfrm>
        <a:graphic>
          <a:graphicData uri="http://schemas.openxmlformats.org/presentationml/2006/ole">
            <p:oleObj spid="_x0000_s51204" name="AutoCAD Drawing" r:id="rId8" imgW="9307902" imgH="4235570" progId="AutoCAD.Drawing.17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9167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sellaDiTesto 10"/>
          <p:cNvSpPr txBox="1"/>
          <p:nvPr/>
        </p:nvSpPr>
        <p:spPr>
          <a:xfrm>
            <a:off x="0" y="35716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Tecniche di monitoraggio per il controllo degli interventi </a:t>
            </a:r>
          </a:p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di stabilizzazione e opere di sostegno</a:t>
            </a:r>
            <a:endParaRPr lang="it-IT" sz="2000" b="1" i="1" dirty="0">
              <a:solidFill>
                <a:schemeClr val="accent2"/>
              </a:solidFill>
            </a:endParaRPr>
          </a:p>
        </p:txBody>
      </p:sp>
      <p:pic>
        <p:nvPicPr>
          <p:cNvPr id="7" name="Picture 4" descr="P901002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00150" y="1166813"/>
            <a:ext cx="6865938" cy="4679950"/>
          </a:xfrm>
          <a:prstGeom prst="rect">
            <a:avLst/>
          </a:prstGeom>
          <a:noFill/>
          <a:ln w="22225" algn="ctr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1966913" y="6110288"/>
            <a:ext cx="533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altLang="it-IT" sz="1400">
                <a:solidFill>
                  <a:srgbClr val="004C07"/>
                </a:solidFill>
              </a:rPr>
              <a:t>Fase di installazione dei sensori in fondazione</a:t>
            </a:r>
          </a:p>
        </p:txBody>
      </p:sp>
      <p:sp>
        <p:nvSpPr>
          <p:cNvPr id="9" name="Line 6"/>
          <p:cNvSpPr>
            <a:spLocks noChangeShapeType="1"/>
          </p:cNvSpPr>
          <p:nvPr/>
        </p:nvSpPr>
        <p:spPr bwMode="auto">
          <a:xfrm flipV="1">
            <a:off x="3276600" y="3657600"/>
            <a:ext cx="2133600" cy="10668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it-IT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295400" y="4191000"/>
            <a:ext cx="1979613" cy="87947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50000"/>
              </a:spcBef>
              <a:buClr>
                <a:srgbClr val="990000"/>
              </a:buClr>
              <a:buFont typeface="Wingdings" pitchFamily="2" charset="2"/>
              <a:buNone/>
            </a:pPr>
            <a:r>
              <a:rPr lang="it-IT" altLang="it-IT" sz="2400">
                <a:latin typeface="Calibri" pitchFamily="34" charset="0"/>
                <a:cs typeface="Arial" charset="0"/>
              </a:rPr>
              <a:t>Sensore a Fibra Ottica</a:t>
            </a:r>
          </a:p>
        </p:txBody>
      </p:sp>
    </p:spTree>
    <p:extLst>
      <p:ext uri="{BB962C8B-B14F-4D97-AF65-F5344CB8AC3E}">
        <p14:creationId xmlns:p14="http://schemas.microsoft.com/office/powerpoint/2010/main" xmlns="" val="299167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sellaDiTesto 10"/>
          <p:cNvSpPr txBox="1"/>
          <p:nvPr/>
        </p:nvSpPr>
        <p:spPr>
          <a:xfrm>
            <a:off x="0" y="35716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Tecniche di monitoraggio per il controllo degli interventi </a:t>
            </a:r>
          </a:p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di stabilizzazione e opere di sostegno</a:t>
            </a:r>
            <a:endParaRPr lang="it-IT" sz="2000" b="1" i="1" dirty="0">
              <a:solidFill>
                <a:schemeClr val="accent2"/>
              </a:solidFill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14282" y="1133475"/>
            <a:ext cx="8715436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r>
              <a:rPr lang="it-IT" altLang="it-IT" dirty="0">
                <a:latin typeface="Verdana" pitchFamily="34" charset="0"/>
                <a:cs typeface="Arial" charset="0"/>
              </a:rPr>
              <a:t>P</a:t>
            </a:r>
            <a:r>
              <a:rPr lang="en-US" altLang="it-IT" dirty="0" err="1">
                <a:latin typeface="Verdana" pitchFamily="34" charset="0"/>
                <a:cs typeface="Arial" charset="0"/>
              </a:rPr>
              <a:t>redisposizione</a:t>
            </a:r>
            <a:r>
              <a:rPr lang="en-US" altLang="it-IT" dirty="0">
                <a:latin typeface="Verdana" pitchFamily="34" charset="0"/>
                <a:cs typeface="Arial" charset="0"/>
              </a:rPr>
              <a:t> </a:t>
            </a:r>
            <a:r>
              <a:rPr lang="en-US" altLang="it-IT" dirty="0" err="1">
                <a:latin typeface="Verdana" pitchFamily="34" charset="0"/>
                <a:cs typeface="Arial" charset="0"/>
              </a:rPr>
              <a:t>di</a:t>
            </a:r>
            <a:r>
              <a:rPr lang="en-US" altLang="it-IT" dirty="0">
                <a:latin typeface="Verdana" pitchFamily="34" charset="0"/>
                <a:cs typeface="Arial" charset="0"/>
              </a:rPr>
              <a:t> un </a:t>
            </a:r>
            <a:r>
              <a:rPr lang="en-US" altLang="it-IT" dirty="0" err="1">
                <a:latin typeface="Verdana" pitchFamily="34" charset="0"/>
                <a:cs typeface="Arial" charset="0"/>
              </a:rPr>
              <a:t>sistema</a:t>
            </a:r>
            <a:r>
              <a:rPr lang="en-US" altLang="it-IT" dirty="0">
                <a:latin typeface="Verdana" pitchFamily="34" charset="0"/>
                <a:cs typeface="Arial" charset="0"/>
              </a:rPr>
              <a:t> </a:t>
            </a:r>
            <a:r>
              <a:rPr lang="en-US" altLang="it-IT" dirty="0" err="1">
                <a:latin typeface="Verdana" pitchFamily="34" charset="0"/>
                <a:cs typeface="Arial" charset="0"/>
              </a:rPr>
              <a:t>di</a:t>
            </a:r>
            <a:r>
              <a:rPr lang="en-US" altLang="it-IT" dirty="0">
                <a:latin typeface="Verdana" pitchFamily="34" charset="0"/>
                <a:cs typeface="Arial" charset="0"/>
              </a:rPr>
              <a:t> </a:t>
            </a:r>
            <a:r>
              <a:rPr lang="en-US" altLang="it-IT" dirty="0" err="1">
                <a:latin typeface="Verdana" pitchFamily="34" charset="0"/>
                <a:cs typeface="Arial" charset="0"/>
              </a:rPr>
              <a:t>monitoraggio</a:t>
            </a:r>
            <a:r>
              <a:rPr lang="en-US" altLang="it-IT" dirty="0">
                <a:latin typeface="Verdana" pitchFamily="34" charset="0"/>
                <a:cs typeface="Arial" charset="0"/>
              </a:rPr>
              <a:t> </a:t>
            </a:r>
            <a:r>
              <a:rPr lang="en-US" altLang="it-IT" dirty="0" err="1">
                <a:latin typeface="Verdana" pitchFamily="34" charset="0"/>
                <a:cs typeface="Arial" charset="0"/>
              </a:rPr>
              <a:t>nelle</a:t>
            </a:r>
            <a:r>
              <a:rPr lang="en-US" altLang="it-IT" dirty="0">
                <a:latin typeface="Verdana" pitchFamily="34" charset="0"/>
                <a:cs typeface="Arial" charset="0"/>
              </a:rPr>
              <a:t> </a:t>
            </a:r>
            <a:r>
              <a:rPr lang="en-US" altLang="it-IT" dirty="0" err="1">
                <a:latin typeface="Verdana" pitchFamily="34" charset="0"/>
                <a:cs typeface="Arial" charset="0"/>
              </a:rPr>
              <a:t>strutture</a:t>
            </a:r>
            <a:r>
              <a:rPr lang="en-US" altLang="it-IT" dirty="0">
                <a:latin typeface="Verdana" pitchFamily="34" charset="0"/>
                <a:cs typeface="Arial" charset="0"/>
              </a:rPr>
              <a:t> </a:t>
            </a:r>
            <a:r>
              <a:rPr lang="en-US" altLang="it-IT" dirty="0" err="1">
                <a:latin typeface="Verdana" pitchFamily="34" charset="0"/>
                <a:cs typeface="Arial" charset="0"/>
              </a:rPr>
              <a:t>di</a:t>
            </a:r>
            <a:r>
              <a:rPr lang="it-IT" altLang="it-IT" dirty="0">
                <a:latin typeface="Verdana" pitchFamily="34" charset="0"/>
                <a:cs typeface="Arial" charset="0"/>
              </a:rPr>
              <a:t> </a:t>
            </a:r>
            <a:r>
              <a:rPr lang="en-US" altLang="it-IT" dirty="0" err="1">
                <a:latin typeface="Verdana" pitchFamily="34" charset="0"/>
                <a:cs typeface="Arial" charset="0"/>
              </a:rPr>
              <a:t>ancoraggio</a:t>
            </a:r>
            <a:r>
              <a:rPr lang="en-US" altLang="it-IT" dirty="0">
                <a:latin typeface="Verdana" pitchFamily="34" charset="0"/>
                <a:cs typeface="Arial" charset="0"/>
              </a:rPr>
              <a:t> </a:t>
            </a:r>
            <a:r>
              <a:rPr lang="en-US" altLang="it-IT" dirty="0" err="1">
                <a:latin typeface="Verdana" pitchFamily="34" charset="0"/>
                <a:cs typeface="Arial" charset="0"/>
              </a:rPr>
              <a:t>da</a:t>
            </a:r>
            <a:r>
              <a:rPr lang="en-US" altLang="it-IT" dirty="0">
                <a:latin typeface="Verdana" pitchFamily="34" charset="0"/>
                <a:cs typeface="Arial" charset="0"/>
              </a:rPr>
              <a:t> </a:t>
            </a:r>
            <a:r>
              <a:rPr lang="en-US" altLang="it-IT" dirty="0" err="1">
                <a:latin typeface="Verdana" pitchFamily="34" charset="0"/>
                <a:cs typeface="Arial" charset="0"/>
              </a:rPr>
              <a:t>realizzare</a:t>
            </a:r>
            <a:r>
              <a:rPr lang="en-US" altLang="it-IT" dirty="0">
                <a:latin typeface="Verdana" pitchFamily="34" charset="0"/>
                <a:cs typeface="Arial" charset="0"/>
              </a:rPr>
              <a:t> per la </a:t>
            </a:r>
            <a:r>
              <a:rPr lang="en-US" altLang="it-IT" dirty="0" err="1">
                <a:latin typeface="Verdana" pitchFamily="34" charset="0"/>
                <a:cs typeface="Arial" charset="0"/>
              </a:rPr>
              <a:t>messa</a:t>
            </a:r>
            <a:r>
              <a:rPr lang="en-US" altLang="it-IT" dirty="0">
                <a:latin typeface="Verdana" pitchFamily="34" charset="0"/>
                <a:cs typeface="Arial" charset="0"/>
              </a:rPr>
              <a:t> in </a:t>
            </a:r>
            <a:r>
              <a:rPr lang="en-US" altLang="it-IT" dirty="0" err="1">
                <a:latin typeface="Verdana" pitchFamily="34" charset="0"/>
                <a:cs typeface="Arial" charset="0"/>
              </a:rPr>
              <a:t>sicurezza</a:t>
            </a:r>
            <a:r>
              <a:rPr lang="en-US" altLang="it-IT" dirty="0">
                <a:latin typeface="Verdana" pitchFamily="34" charset="0"/>
                <a:cs typeface="Arial" charset="0"/>
              </a:rPr>
              <a:t> del </a:t>
            </a:r>
            <a:r>
              <a:rPr lang="en-US" altLang="it-IT" dirty="0" err="1">
                <a:latin typeface="Verdana" pitchFamily="34" charset="0"/>
                <a:cs typeface="Arial" charset="0"/>
              </a:rPr>
              <a:t>costone</a:t>
            </a:r>
            <a:r>
              <a:rPr lang="en-US" altLang="it-IT" dirty="0">
                <a:latin typeface="Verdana" pitchFamily="34" charset="0"/>
                <a:cs typeface="Arial" charset="0"/>
              </a:rPr>
              <a:t> </a:t>
            </a:r>
            <a:r>
              <a:rPr lang="en-US" altLang="it-IT" dirty="0" err="1">
                <a:latin typeface="Verdana" pitchFamily="34" charset="0"/>
                <a:cs typeface="Arial" charset="0"/>
              </a:rPr>
              <a:t>roccioso</a:t>
            </a:r>
            <a:r>
              <a:rPr lang="en-US" altLang="it-IT" dirty="0">
                <a:latin typeface="Verdana" pitchFamily="34" charset="0"/>
                <a:cs typeface="Arial" charset="0"/>
              </a:rPr>
              <a:t> a </a:t>
            </a:r>
            <a:r>
              <a:rPr lang="en-US" altLang="it-IT" dirty="0" err="1">
                <a:latin typeface="Verdana" pitchFamily="34" charset="0"/>
                <a:cs typeface="Arial" charset="0"/>
              </a:rPr>
              <a:t>ridosso</a:t>
            </a:r>
            <a:r>
              <a:rPr lang="it-IT" altLang="it-IT" dirty="0">
                <a:latin typeface="Verdana" pitchFamily="34" charset="0"/>
                <a:cs typeface="Arial" charset="0"/>
              </a:rPr>
              <a:t> </a:t>
            </a:r>
            <a:r>
              <a:rPr lang="en-US" altLang="it-IT" dirty="0" err="1">
                <a:latin typeface="Verdana" pitchFamily="34" charset="0"/>
                <a:cs typeface="Arial" charset="0"/>
              </a:rPr>
              <a:t>della</a:t>
            </a:r>
            <a:r>
              <a:rPr lang="en-US" altLang="it-IT" dirty="0">
                <a:latin typeface="Verdana" pitchFamily="34" charset="0"/>
                <a:cs typeface="Arial" charset="0"/>
              </a:rPr>
              <a:t> </a:t>
            </a:r>
            <a:r>
              <a:rPr lang="en-US" altLang="it-IT" dirty="0" err="1">
                <a:latin typeface="Verdana" pitchFamily="34" charset="0"/>
                <a:cs typeface="Arial" charset="0"/>
              </a:rPr>
              <a:t>Strada</a:t>
            </a:r>
            <a:r>
              <a:rPr lang="en-US" altLang="it-IT" dirty="0">
                <a:latin typeface="Verdana" pitchFamily="34" charset="0"/>
                <a:cs typeface="Arial" charset="0"/>
              </a:rPr>
              <a:t> </a:t>
            </a:r>
            <a:r>
              <a:rPr lang="en-US" altLang="it-IT" dirty="0" err="1">
                <a:latin typeface="Verdana" pitchFamily="34" charset="0"/>
                <a:cs typeface="Arial" charset="0"/>
              </a:rPr>
              <a:t>Provinciale</a:t>
            </a:r>
            <a:r>
              <a:rPr lang="en-US" altLang="it-IT" dirty="0">
                <a:latin typeface="Verdana" pitchFamily="34" charset="0"/>
                <a:cs typeface="Arial" charset="0"/>
              </a:rPr>
              <a:t> </a:t>
            </a:r>
            <a:r>
              <a:rPr lang="en-US" altLang="it-IT" dirty="0" err="1">
                <a:latin typeface="Verdana" pitchFamily="34" charset="0"/>
                <a:cs typeface="Arial" charset="0"/>
              </a:rPr>
              <a:t>di</a:t>
            </a:r>
            <a:r>
              <a:rPr lang="en-US" altLang="it-IT" dirty="0">
                <a:latin typeface="Verdana" pitchFamily="34" charset="0"/>
                <a:cs typeface="Arial" charset="0"/>
              </a:rPr>
              <a:t> </a:t>
            </a:r>
            <a:r>
              <a:rPr lang="en-US" altLang="it-IT" dirty="0" err="1">
                <a:latin typeface="Verdana" pitchFamily="34" charset="0"/>
                <a:cs typeface="Arial" charset="0"/>
              </a:rPr>
              <a:t>accesso</a:t>
            </a:r>
            <a:r>
              <a:rPr lang="en-US" altLang="it-IT" dirty="0">
                <a:latin typeface="Verdana" pitchFamily="34" charset="0"/>
                <a:cs typeface="Arial" charset="0"/>
              </a:rPr>
              <a:t> al </a:t>
            </a:r>
            <a:r>
              <a:rPr lang="en-US" altLang="it-IT" dirty="0" err="1">
                <a:latin typeface="Verdana" pitchFamily="34" charset="0"/>
                <a:cs typeface="Arial" charset="0"/>
              </a:rPr>
              <a:t>comune</a:t>
            </a:r>
            <a:r>
              <a:rPr lang="en-US" altLang="it-IT" dirty="0">
                <a:latin typeface="Verdana" pitchFamily="34" charset="0"/>
                <a:cs typeface="Arial" charset="0"/>
              </a:rPr>
              <a:t> </a:t>
            </a:r>
            <a:r>
              <a:rPr lang="en-US" altLang="it-IT" dirty="0" err="1">
                <a:latin typeface="Verdana" pitchFamily="34" charset="0"/>
                <a:cs typeface="Arial" charset="0"/>
              </a:rPr>
              <a:t>di</a:t>
            </a:r>
            <a:r>
              <a:rPr lang="en-US" altLang="it-IT" dirty="0">
                <a:latin typeface="Verdana" pitchFamily="34" charset="0"/>
                <a:cs typeface="Arial" charset="0"/>
              </a:rPr>
              <a:t> </a:t>
            </a:r>
            <a:r>
              <a:rPr lang="en-US" altLang="it-IT" dirty="0" err="1">
                <a:latin typeface="Verdana" pitchFamily="34" charset="0"/>
                <a:cs typeface="Arial" charset="0"/>
              </a:rPr>
              <a:t>Rocca</a:t>
            </a:r>
            <a:r>
              <a:rPr lang="en-US" altLang="it-IT" dirty="0">
                <a:latin typeface="Verdana" pitchFamily="34" charset="0"/>
                <a:cs typeface="Arial" charset="0"/>
              </a:rPr>
              <a:t> </a:t>
            </a:r>
            <a:r>
              <a:rPr lang="en-US" altLang="it-IT" dirty="0" err="1">
                <a:latin typeface="Verdana" pitchFamily="34" charset="0"/>
                <a:cs typeface="Arial" charset="0"/>
              </a:rPr>
              <a:t>d’Arce</a:t>
            </a:r>
            <a:r>
              <a:rPr lang="en-US" altLang="it-IT" dirty="0">
                <a:latin typeface="Verdana" pitchFamily="34" charset="0"/>
                <a:cs typeface="Arial" charset="0"/>
              </a:rPr>
              <a:t> (Fr)</a:t>
            </a:r>
            <a:endParaRPr lang="it-IT" altLang="it-IT" dirty="0">
              <a:latin typeface="Verdana" pitchFamily="34" charset="0"/>
              <a:cs typeface="Arial" charset="0"/>
            </a:endParaRPr>
          </a:p>
        </p:txBody>
      </p:sp>
      <p:pic>
        <p:nvPicPr>
          <p:cNvPr id="8" name="Picture 10" descr="C:\Documents and Settings\xp\Desktop\monitor rocca\Rocca DArce 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4414" y="2285992"/>
            <a:ext cx="6769100" cy="3998913"/>
          </a:xfrm>
          <a:prstGeom prst="rect">
            <a:avLst/>
          </a:prstGeom>
          <a:noFill/>
          <a:ln w="222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99167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sellaDiTesto 10"/>
          <p:cNvSpPr txBox="1"/>
          <p:nvPr/>
        </p:nvSpPr>
        <p:spPr>
          <a:xfrm>
            <a:off x="0" y="35716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Tecniche di monitoraggio per il controllo degli interventi </a:t>
            </a:r>
          </a:p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di stabilizzazione e opere di sostegno</a:t>
            </a:r>
            <a:endParaRPr lang="it-IT" sz="2000" b="1" i="1" dirty="0">
              <a:solidFill>
                <a:schemeClr val="accent2"/>
              </a:solidFill>
            </a:endParaRPr>
          </a:p>
        </p:txBody>
      </p:sp>
      <p:pic>
        <p:nvPicPr>
          <p:cNvPr id="7" name="Picture 4" descr="P901002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66813" y="1171575"/>
            <a:ext cx="6923087" cy="4679950"/>
          </a:xfrm>
          <a:prstGeom prst="rect">
            <a:avLst/>
          </a:prstGeom>
          <a:noFill/>
          <a:ln w="22225" algn="ctr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1962150" y="6167438"/>
            <a:ext cx="533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altLang="it-IT" sz="1400">
                <a:solidFill>
                  <a:srgbClr val="004C07"/>
                </a:solidFill>
              </a:rPr>
              <a:t>Fase di installazione dei sensori sul fusto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357563" y="5181600"/>
            <a:ext cx="1979612" cy="87947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50000"/>
              </a:spcBef>
              <a:buClr>
                <a:srgbClr val="990000"/>
              </a:buClr>
              <a:buFont typeface="Wingdings" pitchFamily="2" charset="2"/>
              <a:buNone/>
            </a:pPr>
            <a:r>
              <a:rPr lang="it-IT" altLang="it-IT" sz="2400">
                <a:latin typeface="Calibri" pitchFamily="34" charset="0"/>
                <a:cs typeface="Arial" charset="0"/>
              </a:rPr>
              <a:t>Sensore a Fibra Ottica</a:t>
            </a:r>
          </a:p>
        </p:txBody>
      </p:sp>
    </p:spTree>
    <p:extLst>
      <p:ext uri="{BB962C8B-B14F-4D97-AF65-F5344CB8AC3E}">
        <p14:creationId xmlns:p14="http://schemas.microsoft.com/office/powerpoint/2010/main" xmlns="" val="299167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sellaDiTesto 10"/>
          <p:cNvSpPr txBox="1"/>
          <p:nvPr/>
        </p:nvSpPr>
        <p:spPr>
          <a:xfrm>
            <a:off x="0" y="35716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Tecniche di monitoraggio per il controllo degli interventi </a:t>
            </a:r>
          </a:p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di stabilizzazione e opere di sostegno</a:t>
            </a:r>
            <a:endParaRPr lang="it-IT" sz="2000" b="1" i="1" dirty="0">
              <a:solidFill>
                <a:schemeClr val="accent2"/>
              </a:solidFill>
            </a:endParaRPr>
          </a:p>
        </p:txBody>
      </p:sp>
      <p:pic>
        <p:nvPicPr>
          <p:cNvPr id="7" name="Picture 4" descr="P902007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50975" y="1341438"/>
            <a:ext cx="6242050" cy="4435475"/>
          </a:xfrm>
          <a:prstGeom prst="rect">
            <a:avLst/>
          </a:prstGeom>
          <a:noFill/>
          <a:ln w="22225" algn="ctr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1905000" y="6015038"/>
            <a:ext cx="533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altLang="it-IT" sz="1400">
                <a:solidFill>
                  <a:srgbClr val="004C07"/>
                </a:solidFill>
              </a:rPr>
              <a:t>Fase di getto del calcestruzzo in fondazione</a:t>
            </a:r>
          </a:p>
        </p:txBody>
      </p:sp>
    </p:spTree>
    <p:extLst>
      <p:ext uri="{BB962C8B-B14F-4D97-AF65-F5344CB8AC3E}">
        <p14:creationId xmlns:p14="http://schemas.microsoft.com/office/powerpoint/2010/main" xmlns="" val="299167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sellaDiTesto 10"/>
          <p:cNvSpPr txBox="1"/>
          <p:nvPr/>
        </p:nvSpPr>
        <p:spPr>
          <a:xfrm>
            <a:off x="0" y="35716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Tecniche di monitoraggio per il controllo degli interventi </a:t>
            </a:r>
          </a:p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di stabilizzazione e opere di sostegno</a:t>
            </a:r>
            <a:endParaRPr lang="it-IT" sz="2000" b="1" i="1" dirty="0">
              <a:solidFill>
                <a:schemeClr val="accent2"/>
              </a:solidFill>
            </a:endParaRPr>
          </a:p>
        </p:txBody>
      </p:sp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6372225" y="1571625"/>
          <a:ext cx="2714625" cy="5181600"/>
        </p:xfrm>
        <a:graphic>
          <a:graphicData uri="http://schemas.openxmlformats.org/presentationml/2006/ole">
            <p:oleObj spid="_x0000_s52226" name="AutoCAD Drawing" r:id="rId6" imgW="9307902" imgH="5201728" progId="AutoCAD.Drawing.17">
              <p:embed/>
            </p:oleObj>
          </a:graphicData>
        </a:graphic>
      </p:graphicFrame>
      <p:graphicFrame>
        <p:nvGraphicFramePr>
          <p:cNvPr id="8" name="Group 5"/>
          <p:cNvGraphicFramePr>
            <a:graphicFrameLocks noGrp="1"/>
          </p:cNvGraphicFramePr>
          <p:nvPr/>
        </p:nvGraphicFramePr>
        <p:xfrm>
          <a:off x="323850" y="1676400"/>
          <a:ext cx="6600826" cy="3902073"/>
        </p:xfrm>
        <a:graphic>
          <a:graphicData uri="http://schemas.openxmlformats.org/drawingml/2006/table">
            <a:tbl>
              <a:tblPr/>
              <a:tblGrid>
                <a:gridCol w="628871"/>
                <a:gridCol w="747847"/>
                <a:gridCol w="831283"/>
                <a:gridCol w="866822"/>
                <a:gridCol w="747847"/>
                <a:gridCol w="724670"/>
                <a:gridCol w="723124"/>
                <a:gridCol w="1330362"/>
              </a:tblGrid>
              <a:tr h="213397">
                <a:tc gridSpan="8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Sensori Sezione 2</a:t>
                      </a:r>
                      <a:endParaRPr kumimoji="0" lang="it-I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213397">
                <a:tc gridSpan="8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Sensore n° 5  SN 8666 sulla fondazione inferiore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70114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Data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Misurazione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Deformazione 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Temperatura in corrispondenza del box di misura</a:t>
                      </a:r>
                      <a:endParaRPr kumimoji="0" lang="it-I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Temperatura massima esterna 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Temperatura minima esterna 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Temperatura media esterna  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Note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33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01/03/12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37.703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21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19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Installazione - Getto fondazione coincidente 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14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22/03/12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37.516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0.000000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25</a:t>
                      </a:r>
                      <a:endParaRPr kumimoji="0" lang="it-I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21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17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Muro di sostegno completamente gettato. Nessun cassero o puntello presente. Assenza di riempimento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7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11/05/12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37.502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-0.000047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31</a:t>
                      </a:r>
                      <a:endParaRPr kumimoji="0" lang="it-I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30.9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11.9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16.5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Rinterro muro eseguito. Fodera di rivestimento in fase di esecuzione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9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02/06/12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37.495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-0.000070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29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30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23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Struttura in esercizio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97"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Informazioni aggiuntive: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b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213397"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  Getto fondazione eseguito in data 01/03/2012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b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213397"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  Getto elevazione I° tratto eseguito in data 08/03/2012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b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213397"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  Getto elevazione II° tratto eseguito in data 15/03/2012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b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213397"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  Rinterro muro eseguito in data 03/05/2012</a:t>
                      </a:r>
                      <a:endParaRPr kumimoji="0" lang="it-I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b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9167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sellaDiTesto 10"/>
          <p:cNvSpPr txBox="1"/>
          <p:nvPr/>
        </p:nvSpPr>
        <p:spPr>
          <a:xfrm>
            <a:off x="0" y="35716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Tecniche di monitoraggio per il controllo degli interventi </a:t>
            </a:r>
          </a:p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di stabilizzazione e opere di sostegno</a:t>
            </a:r>
            <a:endParaRPr lang="it-IT" sz="2000" b="1" i="1" dirty="0">
              <a:solidFill>
                <a:schemeClr val="accent2"/>
              </a:solidFill>
            </a:endParaRPr>
          </a:p>
        </p:txBody>
      </p:sp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6300788" y="1500188"/>
          <a:ext cx="2719387" cy="5181600"/>
        </p:xfrm>
        <a:graphic>
          <a:graphicData uri="http://schemas.openxmlformats.org/presentationml/2006/ole">
            <p:oleObj spid="_x0000_s53250" name="AutoCAD Drawing" r:id="rId6" imgW="9307902" imgH="5201728" progId="AutoCAD.Drawing.17">
              <p:embed/>
            </p:oleObj>
          </a:graphicData>
        </a:graphic>
      </p:graphicFrame>
      <p:graphicFrame>
        <p:nvGraphicFramePr>
          <p:cNvPr id="8" name="Group 5"/>
          <p:cNvGraphicFramePr>
            <a:graphicFrameLocks noGrp="1"/>
          </p:cNvGraphicFramePr>
          <p:nvPr/>
        </p:nvGraphicFramePr>
        <p:xfrm>
          <a:off x="323850" y="1676400"/>
          <a:ext cx="6534151" cy="3924504"/>
        </p:xfrm>
        <a:graphic>
          <a:graphicData uri="http://schemas.openxmlformats.org/drawingml/2006/table">
            <a:tbl>
              <a:tblPr/>
              <a:tblGrid>
                <a:gridCol w="622594"/>
                <a:gridCol w="740300"/>
                <a:gridCol w="822383"/>
                <a:gridCol w="858005"/>
                <a:gridCol w="740300"/>
                <a:gridCol w="717069"/>
                <a:gridCol w="718617"/>
                <a:gridCol w="1314883"/>
              </a:tblGrid>
              <a:tr h="213334">
                <a:tc gridSpan="8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Sensori Sezione 2</a:t>
                      </a:r>
                      <a:endParaRPr kumimoji="0" lang="it-I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213334">
                <a:tc gridSpan="8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Sensore n° 6  SN 8667 sulla fondazione superiore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70097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Data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Misurazione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Deformazione </a:t>
                      </a:r>
                      <a:endParaRPr kumimoji="0" lang="it-I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Temperatura in corrispondenza del box di misura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Temperatura massima esterna 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Temperatura minima esterna 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Temperatura media esterna  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Note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4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01/03/12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37.501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21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19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Installazione - Getto fondazione coincidente 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097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22/03/12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37.434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0.000000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25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21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17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Muro di sostegno completamente gettato. Nessun cassero o puntello presente. Assenza di riempimento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15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11/05/12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37.420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-0.000047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31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30.9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11.9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16.5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Rinterro muro eseguito. Fodera di rivestimento in fase di esecuzione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6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02/06/12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37.415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-0.000063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29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30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23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Struttura in esercizio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34"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Informazioni aggiuntive: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b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213334"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  Getto fondazione eseguito in data 01/03/2012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b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213334"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  Getto elevazione I° tratto eseguito in data 08/03/2012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b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213334"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  Getto elevazione II° tratto eseguito in data 15/03/2012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b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213334"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  Rinterro muro eseguito in data 03/05/2012</a:t>
                      </a:r>
                      <a:endParaRPr kumimoji="0" lang="it-I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12" marB="45712" anchor="b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9167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sellaDiTesto 10"/>
          <p:cNvSpPr txBox="1"/>
          <p:nvPr/>
        </p:nvSpPr>
        <p:spPr>
          <a:xfrm>
            <a:off x="0" y="35716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Tecniche di monitoraggio per il controllo degli interventi </a:t>
            </a:r>
          </a:p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di stabilizzazione e opere di sostegno</a:t>
            </a:r>
            <a:endParaRPr lang="it-IT" sz="2000" b="1" i="1" dirty="0">
              <a:solidFill>
                <a:schemeClr val="accent2"/>
              </a:solidFill>
            </a:endParaRPr>
          </a:p>
        </p:txBody>
      </p:sp>
      <p:graphicFrame>
        <p:nvGraphicFramePr>
          <p:cNvPr id="7" name="Group 4"/>
          <p:cNvGraphicFramePr>
            <a:graphicFrameLocks noGrp="1"/>
          </p:cNvGraphicFramePr>
          <p:nvPr/>
        </p:nvGraphicFramePr>
        <p:xfrm>
          <a:off x="323850" y="1752600"/>
          <a:ext cx="6635749" cy="3908423"/>
        </p:xfrm>
        <a:graphic>
          <a:graphicData uri="http://schemas.openxmlformats.org/drawingml/2006/table">
            <a:tbl>
              <a:tblPr/>
              <a:tblGrid>
                <a:gridCol w="632934"/>
                <a:gridCol w="752093"/>
                <a:gridCol w="834111"/>
                <a:gridCol w="872800"/>
                <a:gridCol w="750545"/>
                <a:gridCol w="727333"/>
                <a:gridCol w="730427"/>
                <a:gridCol w="1335506"/>
              </a:tblGrid>
              <a:tr h="213385">
                <a:tc gridSpan="8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Sensori Sezione 2</a:t>
                      </a:r>
                      <a:endParaRPr kumimoji="0" lang="it-I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213385">
                <a:tc gridSpan="8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Sensore n° 7  SN 8668 sul fusto esterno</a:t>
                      </a:r>
                    </a:p>
                  </a:txBody>
                  <a:tcPr marL="91436" marR="91436" marT="45730" marB="4573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70108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Data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Misurazione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Deformazione 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Temperatura in corrispondenza del box di misura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Temperatura massima esterna 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Temperatura minima esterna 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Temperatura media esterna  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Note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31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01/03/12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37.714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it-I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21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19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Installazione - Getto fondazione coincidente 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08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22/03/12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37.936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0.000000</a:t>
                      </a:r>
                      <a:endParaRPr kumimoji="0" lang="it-I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25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21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17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Muro di sostegno completamente gettato. Nessun cassero o puntello presente. Assenza di riempimento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3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11/05/12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37.903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-0.000110</a:t>
                      </a:r>
                      <a:endParaRPr kumimoji="0" lang="it-I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31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30.9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11.9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16.5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Rinterro muro eseguito. Fodera di rivestimento in fase di esecuzione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01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02/06/12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37.891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-0.000150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29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30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23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Struttura in esercizio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85"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Informazioni aggiuntive: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b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213385"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  Getto fondazione eseguito in data 01/03/2012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b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213385"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  Getto elevazione I° tratto eseguito in data 08/03/2012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b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213385"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  Getto elevazione II° tratto eseguito in data 15/03/2012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b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213385"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  Rinterro muro eseguito in data 03/05/2012</a:t>
                      </a:r>
                      <a:endParaRPr kumimoji="0" lang="it-I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marT="45730" marB="45730" anchor="b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Object 71"/>
          <p:cNvGraphicFramePr>
            <a:graphicFrameLocks noChangeAspect="1"/>
          </p:cNvGraphicFramePr>
          <p:nvPr/>
        </p:nvGraphicFramePr>
        <p:xfrm>
          <a:off x="6172200" y="1500188"/>
          <a:ext cx="2971800" cy="5105400"/>
        </p:xfrm>
        <a:graphic>
          <a:graphicData uri="http://schemas.openxmlformats.org/presentationml/2006/ole">
            <p:oleObj spid="_x0000_s54274" name="AutoCAD Drawing" r:id="rId6" imgW="9307902" imgH="5201728" progId="AutoCAD.Drawing.17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9167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sellaDiTesto 10"/>
          <p:cNvSpPr txBox="1"/>
          <p:nvPr/>
        </p:nvSpPr>
        <p:spPr>
          <a:xfrm>
            <a:off x="0" y="35716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Tecniche di monitoraggio per il controllo degli interventi </a:t>
            </a:r>
          </a:p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di stabilizzazione e opere di sostegno</a:t>
            </a:r>
            <a:endParaRPr lang="it-IT" sz="2000" b="1" i="1" dirty="0">
              <a:solidFill>
                <a:schemeClr val="accent2"/>
              </a:solidFill>
            </a:endParaRPr>
          </a:p>
        </p:txBody>
      </p:sp>
      <p:graphicFrame>
        <p:nvGraphicFramePr>
          <p:cNvPr id="7" name="Group 4"/>
          <p:cNvGraphicFramePr>
            <a:graphicFrameLocks noGrp="1"/>
          </p:cNvGraphicFramePr>
          <p:nvPr/>
        </p:nvGraphicFramePr>
        <p:xfrm>
          <a:off x="323850" y="1752600"/>
          <a:ext cx="6483351" cy="3907201"/>
        </p:xfrm>
        <a:graphic>
          <a:graphicData uri="http://schemas.openxmlformats.org/drawingml/2006/table">
            <a:tbl>
              <a:tblPr/>
              <a:tblGrid>
                <a:gridCol w="617094"/>
                <a:gridCol w="736181"/>
                <a:gridCol w="815059"/>
                <a:gridCol w="852178"/>
                <a:gridCol w="734635"/>
                <a:gridCol w="709890"/>
                <a:gridCol w="712983"/>
                <a:gridCol w="1305331"/>
              </a:tblGrid>
              <a:tr h="213297">
                <a:tc gridSpan="8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Sensori Sezione 2</a:t>
                      </a:r>
                      <a:endParaRPr kumimoji="0" lang="it-I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213297">
                <a:tc gridSpan="8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Sensore n° 8  SN 8669 sul fusto interno</a:t>
                      </a:r>
                    </a:p>
                  </a:txBody>
                  <a:tcPr marL="91435" marR="91435" marT="45697" marB="4569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70091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Data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Misurazione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Deformazione 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Temperatura in corrispondenza del box di misura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Temperatura massima esterna </a:t>
                      </a:r>
                      <a:endParaRPr kumimoji="0" lang="it-I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Temperatura minima esterna 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Temperatura media esterna  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Note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0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01/03/12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39.264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it-I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21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19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Installazione - Getto fondazione coincidente 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091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22/03/12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39.263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0.000000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25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21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17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Muro di sostegno completamente gettato. Nessun cassero o puntello presente. Assenza di riempimento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10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11/05/12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39.250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-0.000043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31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30.9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11.9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16.5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Rinterro muro eseguito. Fodera di rivestimento in fase di esecuzione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62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02/06/12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39.239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-0.000080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29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30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23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Struttura in esercizio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297"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Informazioni aggiuntive: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b" horzOverflow="overflow">
                    <a:lnL cap="flat"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213297"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  Getto fondazione eseguito in data 01/03/2012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b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213297"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  Getto elevazione I° tratto eseguito in data 08/03/2012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b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213297"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  Getto elevazione II° tratto eseguito in data 15/03/2012</a:t>
                      </a:r>
                      <a:endParaRPr kumimoji="0" lang="it-IT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b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213297"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  Rinterro muro eseguito in data 03/05/2012</a:t>
                      </a:r>
                      <a:endParaRPr kumimoji="0" lang="it-I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97" marB="45697" anchor="b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Object 71"/>
          <p:cNvGraphicFramePr>
            <a:graphicFrameLocks noChangeAspect="1"/>
          </p:cNvGraphicFramePr>
          <p:nvPr/>
        </p:nvGraphicFramePr>
        <p:xfrm>
          <a:off x="6300788" y="1428750"/>
          <a:ext cx="2762250" cy="5181600"/>
        </p:xfrm>
        <a:graphic>
          <a:graphicData uri="http://schemas.openxmlformats.org/presentationml/2006/ole">
            <p:oleObj spid="_x0000_s55298" name="AutoCAD Drawing" r:id="rId6" imgW="9307902" imgH="5201728" progId="AutoCAD.Drawing.17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9167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sellaDiTesto 10"/>
          <p:cNvSpPr txBox="1"/>
          <p:nvPr/>
        </p:nvSpPr>
        <p:spPr>
          <a:xfrm>
            <a:off x="0" y="35716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Tecniche di monitoraggio per il controllo degli interventi </a:t>
            </a:r>
          </a:p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di stabilizzazione e opere di sostegno</a:t>
            </a:r>
            <a:endParaRPr lang="it-IT" sz="2000" b="1" i="1" dirty="0">
              <a:solidFill>
                <a:schemeClr val="accent2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142844" y="2793122"/>
            <a:ext cx="87868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b="1" i="1" u="sng" dirty="0" smtClean="0">
                <a:solidFill>
                  <a:schemeClr val="accent1"/>
                </a:solidFill>
              </a:rPr>
              <a:t>Conclusioni</a:t>
            </a:r>
            <a:endParaRPr lang="it-IT" sz="4000" b="1" i="1" u="sng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167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sellaDiTesto 10"/>
          <p:cNvSpPr txBox="1"/>
          <p:nvPr/>
        </p:nvSpPr>
        <p:spPr>
          <a:xfrm>
            <a:off x="0" y="35716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Tecniche di monitoraggio per il controllo degli interventi </a:t>
            </a:r>
          </a:p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di stabilizzazione e opere di sostegno</a:t>
            </a:r>
            <a:endParaRPr lang="it-IT" sz="2000" b="1" i="1" dirty="0">
              <a:solidFill>
                <a:schemeClr val="accent2"/>
              </a:solidFill>
            </a:endParaRPr>
          </a:p>
        </p:txBody>
      </p:sp>
      <p:pic>
        <p:nvPicPr>
          <p:cNvPr id="7" name="Picture 12" descr="C:\Documents and Settings\xp\Desktop\monitor rocca\Rocca DArce 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350" y="1341438"/>
            <a:ext cx="6553200" cy="4979987"/>
          </a:xfrm>
          <a:prstGeom prst="rect">
            <a:avLst/>
          </a:prstGeom>
          <a:noFill/>
          <a:ln w="22225" algn="ctr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99167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sellaDiTesto 10"/>
          <p:cNvSpPr txBox="1"/>
          <p:nvPr/>
        </p:nvSpPr>
        <p:spPr>
          <a:xfrm>
            <a:off x="0" y="35716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Tecniche di monitoraggio per il controllo degli interventi </a:t>
            </a:r>
          </a:p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di stabilizzazione e opere di sostegno</a:t>
            </a:r>
            <a:endParaRPr lang="it-IT" sz="2000" b="1" i="1" dirty="0">
              <a:solidFill>
                <a:schemeClr val="accent2"/>
              </a:solidFill>
            </a:endParaRPr>
          </a:p>
        </p:txBody>
      </p:sp>
      <p:pic>
        <p:nvPicPr>
          <p:cNvPr id="7" name="Picture 5" descr="C:\Documents and Settings\xp\Desktop\monitor rocca\ubicazione sensori Rocc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6025" y="1144588"/>
            <a:ext cx="6964363" cy="4899025"/>
          </a:xfrm>
          <a:prstGeom prst="rect">
            <a:avLst/>
          </a:prstGeom>
          <a:noFill/>
          <a:ln w="22225" algn="ctr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497013" y="6248400"/>
            <a:ext cx="6400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it-IT" sz="1400">
                <a:solidFill>
                  <a:srgbClr val="004C07"/>
                </a:solidFill>
              </a:rPr>
              <a:t>Identificazione delle barre di ancoraggio strumentate</a:t>
            </a:r>
            <a:r>
              <a:rPr lang="it-IT" altLang="it-IT" sz="1400">
                <a:solidFill>
                  <a:srgbClr val="004C07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299167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sellaDiTesto 10"/>
          <p:cNvSpPr txBox="1"/>
          <p:nvPr/>
        </p:nvSpPr>
        <p:spPr>
          <a:xfrm>
            <a:off x="0" y="35716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Tecniche di monitoraggio per il controllo degli interventi </a:t>
            </a:r>
          </a:p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di stabilizzazione e opere di sostegno</a:t>
            </a:r>
            <a:endParaRPr lang="it-IT" sz="2000" b="1" i="1" dirty="0">
              <a:solidFill>
                <a:schemeClr val="accent2"/>
              </a:solidFill>
            </a:endParaRPr>
          </a:p>
        </p:txBody>
      </p:sp>
      <p:pic>
        <p:nvPicPr>
          <p:cNvPr id="7" name="Picture 6" descr="C:\Documents and Settings\xp\Desktop\monitor rocca\posizionameno sensori Rocca.JPG"/>
          <p:cNvPicPr>
            <a:picLocks noChangeAspect="1" noChangeArrowheads="1"/>
          </p:cNvPicPr>
          <p:nvPr/>
        </p:nvPicPr>
        <p:blipFill>
          <a:blip r:embed="rId5" cstate="print"/>
          <a:srcRect l="2877" b="3418"/>
          <a:stretch>
            <a:fillRect/>
          </a:stretch>
        </p:blipFill>
        <p:spPr bwMode="auto">
          <a:xfrm>
            <a:off x="1142976" y="1176338"/>
            <a:ext cx="7286676" cy="508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1295400" y="6215063"/>
            <a:ext cx="6934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it-IT" sz="1400">
                <a:solidFill>
                  <a:srgbClr val="004C07"/>
                </a:solidFill>
              </a:rPr>
              <a:t>Posizionamento sensori sulle Barre di ancoraggio</a:t>
            </a:r>
            <a:r>
              <a:rPr lang="it-IT" altLang="it-IT">
                <a:solidFill>
                  <a:srgbClr val="004C07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299167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sellaDiTesto 10"/>
          <p:cNvSpPr txBox="1"/>
          <p:nvPr/>
        </p:nvSpPr>
        <p:spPr>
          <a:xfrm>
            <a:off x="0" y="35716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Tecniche di monitoraggio per il controllo degli interventi </a:t>
            </a:r>
          </a:p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di stabilizzazione e opere di sostegno</a:t>
            </a:r>
            <a:endParaRPr lang="it-IT" sz="2000" b="1" i="1" dirty="0">
              <a:solidFill>
                <a:schemeClr val="accent2"/>
              </a:solidFill>
            </a:endParaRPr>
          </a:p>
        </p:txBody>
      </p:sp>
      <p:pic>
        <p:nvPicPr>
          <p:cNvPr id="7" name="Picture 10" descr="P616004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4414" y="1631950"/>
            <a:ext cx="6927850" cy="4513263"/>
          </a:xfrm>
          <a:prstGeom prst="rect">
            <a:avLst/>
          </a:prstGeom>
          <a:noFill/>
          <a:ln w="22225" algn="ctr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99167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sellaDiTesto 10"/>
          <p:cNvSpPr txBox="1"/>
          <p:nvPr/>
        </p:nvSpPr>
        <p:spPr>
          <a:xfrm>
            <a:off x="0" y="35716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Tecniche di monitoraggio per il controllo degli interventi </a:t>
            </a:r>
          </a:p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di stabilizzazione e opere di sostegno</a:t>
            </a:r>
            <a:endParaRPr lang="it-IT" sz="2000" b="1" i="1" dirty="0">
              <a:solidFill>
                <a:schemeClr val="accent2"/>
              </a:solidFill>
            </a:endParaRPr>
          </a:p>
        </p:txBody>
      </p:sp>
      <p:pic>
        <p:nvPicPr>
          <p:cNvPr id="7" name="Picture 8" descr="P616002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2988" y="1619250"/>
            <a:ext cx="7081837" cy="4319588"/>
          </a:xfrm>
          <a:prstGeom prst="rect">
            <a:avLst/>
          </a:prstGeom>
          <a:noFill/>
          <a:ln w="22225" algn="ctr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99167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sellaDiTesto 10"/>
          <p:cNvSpPr txBox="1"/>
          <p:nvPr/>
        </p:nvSpPr>
        <p:spPr>
          <a:xfrm>
            <a:off x="0" y="35716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Tecniche di monitoraggio per il controllo degli interventi </a:t>
            </a:r>
          </a:p>
          <a:p>
            <a:pPr algn="ctr"/>
            <a:r>
              <a:rPr lang="it-IT" sz="2000" b="1" i="1" dirty="0" smtClean="0">
                <a:solidFill>
                  <a:schemeClr val="accent2"/>
                </a:solidFill>
              </a:rPr>
              <a:t>di stabilizzazione e opere di sostegno</a:t>
            </a:r>
            <a:endParaRPr lang="it-IT" sz="2000" b="1" i="1" dirty="0">
              <a:solidFill>
                <a:schemeClr val="accent2"/>
              </a:solidFill>
            </a:endParaRPr>
          </a:p>
        </p:txBody>
      </p:sp>
      <p:pic>
        <p:nvPicPr>
          <p:cNvPr id="7" name="Picture 9" descr="P616003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4438" y="1543050"/>
            <a:ext cx="6829425" cy="4319588"/>
          </a:xfrm>
          <a:prstGeom prst="rect">
            <a:avLst/>
          </a:prstGeom>
          <a:noFill/>
          <a:ln w="22225" algn="ctr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1524000" y="6096000"/>
            <a:ext cx="6019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it-IT" sz="1400">
                <a:solidFill>
                  <a:srgbClr val="004C07"/>
                </a:solidFill>
              </a:rPr>
              <a:t>Barra di ancoraggio n°1</a:t>
            </a:r>
            <a:r>
              <a:rPr lang="it-IT" altLang="it-IT" sz="1400">
                <a:solidFill>
                  <a:srgbClr val="004C07"/>
                </a:solidFill>
              </a:rPr>
              <a:t> - </a:t>
            </a:r>
            <a:r>
              <a:rPr lang="en-US" altLang="it-IT" sz="1400">
                <a:solidFill>
                  <a:srgbClr val="004C07"/>
                </a:solidFill>
              </a:rPr>
              <a:t>installazione sensore a fibra ottica N.1</a:t>
            </a:r>
            <a:r>
              <a:rPr lang="it-IT" altLang="it-IT">
                <a:solidFill>
                  <a:srgbClr val="004C07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299167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1244</TotalTime>
  <Words>1831</Words>
  <Application>Microsoft Office PowerPoint</Application>
  <PresentationFormat>Presentazione su schermo (4:3)</PresentationFormat>
  <Paragraphs>811</Paragraphs>
  <Slides>36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Server OLE incorporati</vt:lpstr>
      </vt:variant>
      <vt:variant>
        <vt:i4>2</vt:i4>
      </vt:variant>
      <vt:variant>
        <vt:lpstr>Titoli diapositive</vt:lpstr>
      </vt:variant>
      <vt:variant>
        <vt:i4>36</vt:i4>
      </vt:variant>
    </vt:vector>
  </HeadingPairs>
  <TitlesOfParts>
    <vt:vector size="39" baseType="lpstr">
      <vt:lpstr>Tema di Office</vt:lpstr>
      <vt:lpstr>AutoCAD Drawing</vt:lpstr>
      <vt:lpstr>Grafico</vt:lpstr>
      <vt:lpstr>SEMINARIO: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Corso Base I: Il Controllo dei materiali e delle strutture: La verifica di Edifici Esistenti</dc:title>
  <dc:creator>dolly</dc:creator>
  <cp:lastModifiedBy>dolly</cp:lastModifiedBy>
  <cp:revision>167</cp:revision>
  <dcterms:created xsi:type="dcterms:W3CDTF">2014-05-02T08:31:20Z</dcterms:created>
  <dcterms:modified xsi:type="dcterms:W3CDTF">2014-06-03T12:02:54Z</dcterms:modified>
</cp:coreProperties>
</file>