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306" r:id="rId2"/>
    <p:sldId id="296" r:id="rId3"/>
    <p:sldId id="260" r:id="rId4"/>
    <p:sldId id="297" r:id="rId5"/>
    <p:sldId id="298" r:id="rId6"/>
    <p:sldId id="299" r:id="rId7"/>
    <p:sldId id="300" r:id="rId8"/>
    <p:sldId id="303" r:id="rId9"/>
    <p:sldId id="304" r:id="rId10"/>
    <p:sldId id="305" r:id="rId11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>
        <p:scale>
          <a:sx n="70" d="100"/>
          <a:sy n="70" d="100"/>
        </p:scale>
        <p:origin x="-2730" y="-8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8CD5-EC2B-4310-A062-E44A857F1396}" type="datetimeFigureOut">
              <a:rPr lang="it-IT" smtClean="0"/>
              <a:pPr/>
              <a:t>03/06/2014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7B128-95FF-4C02-8A6D-30598BB20F5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8CD5-EC2B-4310-A062-E44A857F1396}" type="datetimeFigureOut">
              <a:rPr lang="it-IT" smtClean="0"/>
              <a:pPr/>
              <a:t>03/06/2014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7B128-95FF-4C02-8A6D-30598BB20F5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8CD5-EC2B-4310-A062-E44A857F1396}" type="datetimeFigureOut">
              <a:rPr lang="it-IT" smtClean="0"/>
              <a:pPr/>
              <a:t>03/06/2014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7B128-95FF-4C02-8A6D-30598BB20F5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8CD5-EC2B-4310-A062-E44A857F1396}" type="datetimeFigureOut">
              <a:rPr lang="it-IT" smtClean="0"/>
              <a:pPr/>
              <a:t>03/06/2014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7B128-95FF-4C02-8A6D-30598BB20F5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8CD5-EC2B-4310-A062-E44A857F1396}" type="datetimeFigureOut">
              <a:rPr lang="it-IT" smtClean="0"/>
              <a:pPr/>
              <a:t>03/06/2014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7B128-95FF-4C02-8A6D-30598BB20F5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8CD5-EC2B-4310-A062-E44A857F1396}" type="datetimeFigureOut">
              <a:rPr lang="it-IT" smtClean="0"/>
              <a:pPr/>
              <a:t>03/06/2014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7B128-95FF-4C02-8A6D-30598BB20F5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8CD5-EC2B-4310-A062-E44A857F1396}" type="datetimeFigureOut">
              <a:rPr lang="it-IT" smtClean="0"/>
              <a:pPr/>
              <a:t>03/06/2014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7B128-95FF-4C02-8A6D-30598BB20F5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8CD5-EC2B-4310-A062-E44A857F1396}" type="datetimeFigureOut">
              <a:rPr lang="it-IT" smtClean="0"/>
              <a:pPr/>
              <a:t>03/06/2014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7B128-95FF-4C02-8A6D-30598BB20F5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8CD5-EC2B-4310-A062-E44A857F1396}" type="datetimeFigureOut">
              <a:rPr lang="it-IT" smtClean="0"/>
              <a:pPr/>
              <a:t>03/06/2014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7B128-95FF-4C02-8A6D-30598BB20F5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8CD5-EC2B-4310-A062-E44A857F1396}" type="datetimeFigureOut">
              <a:rPr lang="it-IT" smtClean="0"/>
              <a:pPr/>
              <a:t>03/06/2014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7B128-95FF-4C02-8A6D-30598BB20F5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9B8CD5-EC2B-4310-A062-E44A857F1396}" type="datetimeFigureOut">
              <a:rPr lang="it-IT" smtClean="0"/>
              <a:pPr/>
              <a:t>03/06/2014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7B128-95FF-4C02-8A6D-30598BB20F5D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9B8CD5-EC2B-4310-A062-E44A857F1396}" type="datetimeFigureOut">
              <a:rPr lang="it-IT" smtClean="0"/>
              <a:pPr/>
              <a:t>03/06/2014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B7B128-95FF-4C02-8A6D-30598BB20F5D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 descr="data:image/jpeg;base64,/9j/4AAQSkZJRgABAQAAAQABAAD/2wCEAAkGBhQQEBQUEhQUFRQVFBQUFhQWFBQVFBQWFBUVFhQWFxUXHCYeFxkjGRUUHy8gIycpLCwsFR4xNTAqNSYrLCkBCQoKDgwOGg8PGikcHxwsKSkpKSksLCksLCksLSkpKSwpLCksLCkpLCwpLCkpKSwsKSwpLCkpLCkpKSksLCkpLP/AABEIAH4BcAMBIgACEQEDEQH/xAAbAAABBQEBAAAAAAAAAAAAAAACAAEDBAYFB//EAFEQAAEDAgMEBgQJCAYHCQAAAAEAAgMEEQUSIQYTMUEHIlFhcZEUUoGhFTJTcpKxssHwIyQzNUJiorMlNHN0gpMXQ2OEwtHhFlRkg6PD0tPx/8QAGQEAAwEBAQAAAAAAAAAAAAAAAAECAwQF/8QAIxEBAQEBAQACAQQDAQAAAAAAAAERAiESMVEDMkFxImGBQv/aAAwDAQACEQMRAD8A9UKEoyEBC7I5glDdEUKpJXSTJXTB7pJrpXQAzyZGOd6rXO+iCfuTxuuAe0A+YC5e1c5joKt44tppyPHduA95VrCZc9PC7tijP8ITzzQuJrpkrpYBXSuhukgCuldCldGA90k10xKCESmumuldAPdJNdK6YOldMmugHuldNdK6Ae6V0N0roGnuldNdK6C06V0N0roArpXQXSugDSQpXTI90robpXQYrpXQ3SugDuldBdK6AO6V0F0roArpXQ5kroC+4ICpXBRkLGNKjKEoyEJVwgpk6ZURJXTFV31jRK2I/Gc17x4MLAfthBOP0gzZcLq++FzfpWCl2Inz4dSE8dxGD4hoB96q7fm9GGfKVFNH7HzMB9xR7Bn8ya35OWoi8BHUSNHuAWnnxw/4aK6V1WjrGuldH+0xsbj4SF1vsnzU11GJHdK6BK6MArpIbprowDukShumukQsyWZCSkngFdK6FK6Ae6V0yZAPdK6V0xKeA90kN0rpA6Sa6YlAGmuhuldMCuldDmSugCukgunugHSumukgHuldMkgHumumJSBQBXTXTJIAkkKdAdhzVE4K29ige1csrexXIQEKZwUZC1lRURTFGQgKpJlhvhJztoLC+7ZTup78t6bTEeNiFuHG2p4DXy1+5ecYe3qUVYeNRiT5STp+TqGPgi/hEa05VGi2y6xoo/XroP8A080p+wPNNsUbNq2fJ104H/mBkv1yFFtD1q/Dm9klRLbuZC5t/ORqWzgy1mIt7aiJ4Hz4WN+tifuYV+nKpcULcfmaf0b4WRA8t5E0yhnjlLitsvOZmkNnrG8YsWbID/s2Nip5fZYyD2L0S/Yil0dJNdK6lJ0roSUkYDSShoLnENaBcuJAAAF7kngFxGbZRSX3DJ6gD9uKF7oz4SHqn2LLbfYoJcSo6GU2p3OZJLfQPJe4MaT2XYPNehsYGgAAADQACwAGllfxz7VZkZt3SNSskEc++p3Hhv4XsBt3nS3fwWlimDwHNIc1wBBBuCDwII4rm7SYFHW074ZADmacruLmOAu1w7LEIdlaN0NDTRSCz2Qsa4HiCOI80vBcwqrauniJEj3MsbHNHIBcd5bwVVu31AeFVGewDMSfZZd5+oIOotw5eFl4n0awA40dBZgqS3uIu0W7OKvjidS38CSV7FQ4vHOTuyTYXuWPa32OcACpautZCwvke1jGi5c4hrW8tSpsy84xWvbV4/FSzEbmAZmxnUSTGIPbfttmFvmW5qJzv0JNrVR7YRyAmGGplb67YHhh+a51g/2XVan6RaQybqRz4JPVnjfF4XLhYLS39nLw7gs7t1sw2vpHsygysBdE7mHDg3wdwPinM0eNFmFr8dL6a964Um3FI348jmfPikYfJzV16VpEbAeIYwG/aGi/vCrY9LalnJ5QyHXXg0pTNxPiDB9rKWreWQTNe9rcxaLg2BAJF+OpHmusvCJ6d+B18Erczoyxr2nm+NzQJWHhqCT5NXuVNUtkY17CHNc0Oa4cHNcAWnyIV98fH2K6mJUxKS4u1VU8QbqIgTVDhBHztmBL3/4WBzvEAc1Mm1M9Q/6QaC5HpMdwbW14+Wqv0W0UE2YxyBwY0uccrrADibkLybonpAMUe1wDt3DMBpcXa9jb2PcSvasyrvmc3FdZGQm6U6MTMijL5XPkbHdjbNaXHLcl1tLnlfwWvuvK+kmna3FaFzWgOc+MuIAGa0zbXtz1PmvUyU+uZJP9jo90rprpXWeIPdY/Huk+mpHOY6Odz2kjLuywaaXzPtdt+YvxWuJXn3TXGDQwut1hUNaDzsY5Ljw0HkFfHMvUlVz9tzhVfv4IpQMokja/Le+XML2v7VaXI2TP5hS/3eL7IXWups9K/Z0kN0rowhJIbpXQGokaoHsVoFBIxedzXZYovaonNVt8arvatZWdiBwVeaoa1zGk9Z5dlHblbmPuVstXn20OJvON0uXSGDLFIb6bysDg0eN2M81tzNRju7a1ZioKgtNnujMTPny9RoHfdy5u1uHiDDY2tAApn0jh2DcysJ9wKs7VjfVNDTcnTGokH7lKMw85HRhWttYDJh1WBqfR5XDxa0kW+irn4E/hTr+ti9KOTKWpf4bx8TR9kpsPflxWsB0zU9LJ5GRpP8KrYJPvsS3nENw2l85HyuP3eSh2hqfR62ol7cKkcB3wPf8AfI1XBfwWzeH+k4M9h09JbVP8N++RzD72eS7WyuI+kUUEh+MYwHDse27Xt8Q5pCLZmk3NFTs9SGMfwjiufsn+SlraflHUmVg/2dQ0P8t5vEs8TfXdiq2uc9oPWYQHDsLmhw9xCkzLEbP4o/4Wqg/SKoc5sXe+lawPHjZ/8JW2TsxN8PdJMldImG6TNiXVjGzwazRNLcnyjAS4AfvAkkdt1k9nulSopDuqphma3Q5rsnZ3XPxrdhA8V7KuNtBslTVzbTxjNawkb1ZGntDuftuO5bcdzPj0udT6otn9rqatH5GVpfa5jd1ZBbich1IHaL+K7BXiW1XRzPh/5xTvdJEw5s46ssX7xy8geY4cwt30abWvrqdwmIMsRDXOGhe06tce/Qg+Hel1+nM3n0XmfcbEnReMdGv66k8Kn7RXsxXjHRv+u3/7z9oqv0/29f0OfqvaLrzfpN2Kkkf6ZShxkAbvGtvnOQdWRltcwFgRxs245r0ZPdZc9fG7Ec3HkezfS9LFaOsZvGjq7xvVlbbTrNOj/cfFel4LtHT1jc1PKx9uLb2e0G/xmHUc1z9o9h6WuBMjMsnysdmv9ulnDuN+K8t2i2MqcJkE8T3OjB6s7Ltcwk6B4HAHhzB4cwtvjx+p9eVp5090XG2zdbDqvvp5B9JmX6yquwe0pr6Nsj7CRpLJAOBc3g63LMLFSbby5aCe/MRt+nKxv3rHLLjP6qlt/s36ZQWaLywgSR9pyt67P8Tb277LkdEO0e9gdSvPXhu5l+LoieQ/dcbdwcF6AzgPAD6l4ztBCcGxhs0YO6eTKB2sfpMzxBufJa8/5S83/i5749ouuJQjf1kk3FkAdTxa6F5INQ/2ECMdha7tUuLY0GUwkhs90uRsAvo98ujDp+yLlx7mkq1h1CKeFkbSTkbYuNruNrvcbftOdr7VnmJeUdFzv6Yn/s6j+Y1exXXjPRc7+l5O9lR9sL2VX+r+6f0ff28x6Sz/AEph/wA6P+cxenkry/pL/WmH/Oj/AJzV6TW592/dW3mV2TN8UOt1ST2J9/t5F+o5VftS1sxgp43VFQLZo2Oa1sYPOWQ6M4jTU9y4+L7dVFCWGsow2J5y7yKbeWdqbEOaNbA6XHBXdhdln0MUhmcHzzSbyR41B46ZiNdST/iK5fSrikLqGSIPY6USRHI0glnW/at8Xqk8bHVTJPlhzNxtaWqbLGyRhzMe0Oae1p1HuWG6aB+YRf3pn8qVaDYQ/wBG0v8AZD6ys900f1CL+8t/lTKv0/Oyn7nVwDaWNlHTNY2adwhjaRDE+QNIaLgvAyg8tSoZ+kyKF2Wop6uC5sHSRGzvC3H2Lt7KC1DSgfIRfZCu11BHPG6OVocxwsQe/S47Cotm0bPl6HDMViqYxJC9sjDzab2PYRyPcVaXkOxj34djMlHmJY9xj8ernicf3svFeu3R1z8aXUw6Sa6V1KWsBRB3auLjm0PopZenqZswcbwQulDcttHZdQdfcuW3pDZzpMRH+4z/AHNXmzm2bHc1T2LjUGOQ1G/3b2u9HkdFKRwa5rQ51z2WPHtBHIrj4n0kN3Mm4pa4zZHCJrqOdrTIRZt3FtgL21PYsvjOxU9BDGykGY10bKOsdc5hI839J8RnkB8Qq4nmUWO3sFtW+sFTvuoWyb6G4y/mstzC/X5jln54C/CZ60gh0tU2vHdFDKwQj/LjB8XFdHpIwySlEL6Nv6WL4MeBpZsxa2F/i1xcLfvrUYvgoOHy0zRp6O+IDlpHYe8LedS3fyzsceg/L4rUyjVsEEUDO50pdLJb2GP3LvVUAexzfWa5vsII+9Zvoupn/BzZpdZahxmc7tGVrI/4GNWrcFezWfTzjoqn3hlceMUNJTO+dEH5h5koOlKTdvhPy0FRS375HwEf8a6nR1h25diI/wDHyAeGRr2+6QIOkbDzK/DgBf8AP4gfm6ud7mrWXej/APTWRxZWgdgA8gs7VuFPijHnRtRTOYTyz0zt4PaWPd/lrTOWP6UKd5od7FfeQvDm9tpA6J/8L0uftE+3KhhLMMpawfGjqPTHE+pPKTLfu3chH+ELsbabTOpTTCIZryCWTsFOwtEjj3dcfgFddmEMNEKZw6hgENuGhZl5cOPuWU2Lw99WyofVt1Efwd85kLSJHD5znnXhfwVzN/pXlbCtxeKExB7wN9I2Nlz8Zzh1fd7yFaXnmG7OVFZDIanSSmYaakJv+khcCajxc5rR7Cu/Qbd0romGWURyFozscHBzHgdYcO26MZ2fhXG1TY8YlppHWa+KHd3PVEmUkjsBcCLeHetZdeb7TYfhdbKZvSzFKQLubmLXEAAEtc3Qi3EEI6DHZKdoa3FKaVo0Bmp5XPA7MzSCfanZM8Vmt/VysZG90hAYGuLydGhoBuTfQhef9D+G2bUzhpbHLJkiB5tYXnS/ja/cVLU1sFWA2sxFr473MMEb4Y39z3HM8j2rQU211BGxrGTRtY0ANaGuDQBwAGXT/wDe1OeTCzJkaC68a6OXD4af3+lW8yfqWxrcdhlBAxQsBvoyFgsDyBLLrN0WzuHwStljxORsjSS14aLi+h4t10JVc3JZ+T5mR6vf8cvNZTANp2uxGtpXv62+zRAniBGwPY3tNw427yjw/amnjvvK8TXGmaLKW992N1WYx3BsMqJnTx1joZXOzktDnNzadYAtu03F9DzUc8z+Sk+9eoXXM2mniZRzma273Tg6/O4s0eJNrd9lkaXaWWNuX4SpJAODpaaUv7NcjmglKeopKlzXV1eJmtIcIGMdHAXDm5ti5w7iUTnKJzi10RYY6GgzvBG+kLwCLdUAMafA2uO1X+kqcMw6QnQbyn90zHfcVNLtrR5crKmNrrWacriBYaHJYXt2clnMa9GrI93Pij3MvmytiaxtxwOjO9P7u0T72vQ28Ae5ZDpRwI1FCXtF5IDvR2lnCQeFjf8Aw96hpdoomANGKNdlAHXp2l1hwuWgHguw7bOicMpqGEEWOj9b8dMqJvN0vZdZHos31SGOlIMNGHMh7TJJ+1f9xhc0fP7l6W7gfArI4DjmHUUAhZUsytLnEkPGrnE+rwF7exDie0cU18mJCJhAsGQ3Nra9dwN76+afXvWnZtYvou/W8nzKj7QXsq8ow3AaKmlEsOJvZIL9bdg8eIN263Woh2ojDSHYjGdLB/o9nAgjj+ybi/JP9T2+Dua4PSML4th4/ej/AJrV6aXAc7d/hxXmOI0VFVTMnkxR7pGZcjgxgDcpuLAMtoVo6TaenDXNmrhMHC2sWQjiCbtbqjr2SHZuKFHjb8YqpYonuio4bZ3sOWSocSbDN+ywgOPVsbW7dA6TaeKmwvdRNZGHSxhrBYFwabuPa4iwufNcTBcOpqKRz4MUDGuFj+SuS0HQG4tcdq7eJOw2op3xyVWd8gbeodd0t22LSDlADbj4rbDzKPNP+Wg2GNsNpb/It+srO9NH9Ri/vLf5cqqbNxUtMWiXEd9HG7NFDle2NruTiLG9uQ4Dir22GI0NeyGJ1WxjWzCR1g8OcA17bN043cEc+daWf5a0uyUgdQUpB/1EY8mi664Xn9JWU9IMtHiIZHyhnjdNG2/HKQGuHmgrMYbOwsqcUjZG7QinhMRcDe4L35u7yU3naXx265uAxen7QS1EesUJzZ+Rys3TfpEOI8F6osthGOYZSRiOCWNjR2B5Lj2udlu48PwVd/7bUX/eGeT/AP4p9Xf+F167iShp6hsjWvYbtcLtPIhS3UIasp7oM9k4IXmY7hB347URsfx9SC/uTj3KcPQVNK19swBAc1wvyc03afEFRSRq0HJnMVTwrHJosPbBEyKMWZG0MaOwNFgncxXnxqBzFrz0zscXDKDdOqDa28nMnjeOJv8AwoMUoN4+nPyc28PsikA95C67mKNzVtOkVXcFWraMSxujeOq8WPh+ArjggLVWoQlRxxBosAALk6drjd3mVOWoCFaQWUbom+q3yClKFMI9031W+QT7tvqt8giITJlod031W+QTbpvqt8giKV1Wlody31W+QTbpvqt8gjTXRo0O6b6rfIJbpvqjyCJNdANu29g8glu2+q3yCdJA2svtvQFrI6yFgMtK/PlAHXiPVlbbnob+xd7DayOohZLHlcx7Q4Gw9oPeNQR3KyfPu/6LG4fJ8FVfo7tKOoeXQO4CGU8Yj3HkfBP7i5dmJNnmD4YxPQfFpeQ5xBa7dj1W+QWS2f8A1xifzaT+UFqZ6lsbS6RzWNAuXOcGtHtOid20dbrj7cMHwdVaD9C7kFb2djHodNoP6vDyHybVmtp9r4aqnmpqUS1EkjHRgxRucwEjiX2sjwx2KuhijbHT0zWRtjzSOM0hDGhocGtOUcOeqeXDy562e6Hqt8go54hkd1R8V3IdhWaGzFY/9NiMvhFGxg9iEdHrD8eqrXnn+XsPIBLJ+U5n8p+jyMfB0WgOsnIeuVpDEPVb5BZJnRtA1tmT1jAOTZyB5WR/9ipY/wBDiFU3szlsg94ujJ+TuW/a7twwfB1VoP0TuQV7Ao2+i0/Vb+gh5D5NqyeO4VipppIhJBVMewtPV3UwB0u3UNJ56q3hO20cDIoayOWle1rY80jSYnFrQNJBpbRPPPKfx88a/dt9VvkFldp2D4RwzQfpJ+Q+TWohnbI0OY5rmuFw5pDmkciCOKzG1H6xwz+0n/lpc7qeb61O6b6rfILIYywV+IR0rQDDTET1BA0L/wDVRE+ZI8V1dqtovQ4hkGeeU5IIxxe71req3Qk94RbK4F6HAGuOaZ53kz73L5HanXsHAImz055NdgMHqt+iEt231W+QTgpKUbThK6ZK6RNVn0S4+I7UIIB7PvT2sdNf+S8526IkjVEHKMOt4dicWB/HBLDSX7fYexGHfj/ooRp4FPflwKWHKlcy6hfEpA+3ciGqU8F9UnxqBzF0Hxqu+Na89IvKk5qBzVaexROatZWdiqWoC1WXNUbmrSVFiuQhIUzmqMtVypxGU1kZahIVECyYoimTIyZPZMgiTJFJMySTJII6o4zg8dXC6GYXY7zaR8VzT2g294V1NdMTx5ZROrqCulhJj3lTu2R1Mx/JuZECGkW0c/LYWPMc1q4NhGSEPrpZKuQa2eS2EHuibYfdqu1jODRVcRjmbdvEEGzmkahzXcjos1Fi8+F/k6zPNSjRlU1pc9jbGzZmjU9mbmrt36a78vpsKamZG0Nja1jRoGtaGgDst7lIoKSrZKwPjc17Dwc05gfJSrP+2XokkP45pXTISSFJEAlHUU7ZGlr2h7ToWuAIPsKJJP09ZOp2TlpCZMMk3Zvd1NIS6B/EkNvqw66WWfxvbVrqqifLFJHLA+USwFpzBzm5Whht1gTwWux7a5lM7dRtM9SR1YI9T2XeRfINfFVsE2Ze6YVdcWvqSBlYLbuAcmttxcL8dVU89rWX+afZrBpZJTW1v6dwtFF+zTxnWw7XkcXcVqEJKa6j7Z9daNJBdK6CHdK6C6e6A1Lmm3h3pgeXYmjcizm/gvMdnp2SX0Ps8U7TfTnyuhIBtbS+valKy2v1IHoxf/kkHA8fcgz8x+CicRxPby017UjGD2HXsRNf7FE5vMJOl4FJUWGvubH8eCZ8ajadNOB7eXgiZJx7uPZ7EvofaJ8SgfGui5t1BJGr56TeVBzFG5iuPYoXMWs7jO8qpYoy1Wi1RuatJ0myqxagLVYc1RkK50j41AQhspnICFcpYjshsjTJ6QCEyMhNZPSCmRJrJ6RkyJMjTsCmc0EWIBB4g218b8k90ro0mUrthshL6GZ9M46ujBJgfw4sv1b25KqzGJqfSupZwBpvqeaaWM9+QPzN8CtpdOn859VXy/0y9HtFQz23dSA69ssk07HeGVzwbrqtogeEl/CWY/8AuJ8R2dpprGaCJ9+BLG5vpAA+9cj/AEcUIPVjey/qTSj63Kt5P/F1zh375/zZ/wD7FXqZIIdZZ2MH71RI3yvKqLujyk4HfnxqJLfWpaPYKgjJtTtceZkLpL/TJCN5OyRQl2upHEtp/Sal4NssLqgj6TnAIGYRXVZu9xoojfqNmfJO4cOs5xLW+zXVbGClbG2zGtaOxoAHkE9kfOFs/hzsF2ego2kQssTq57iXPee1ziukllSyqfkm+/ZJXSsllS0iuldKyayNB7pJWSsjQ//Z"/>
          <p:cNvSpPr>
            <a:spLocks noChangeAspect="1" noChangeArrowheads="1"/>
          </p:cNvSpPr>
          <p:nvPr/>
        </p:nvSpPr>
        <p:spPr bwMode="auto">
          <a:xfrm>
            <a:off x="178562" y="151280"/>
            <a:ext cx="8785925" cy="6527078"/>
          </a:xfrm>
          <a:prstGeom prst="rect">
            <a:avLst/>
          </a:prstGeom>
          <a:ln w="57150"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 dirty="0"/>
          </a:p>
        </p:txBody>
      </p:sp>
      <p:pic>
        <p:nvPicPr>
          <p:cNvPr id="16" name="Picture 12" descr="lot_ek_edificio_terziario_8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8429"/>
          <a:stretch>
            <a:fillRect/>
          </a:stretch>
        </p:blipFill>
        <p:spPr bwMode="auto">
          <a:xfrm>
            <a:off x="0" y="1588"/>
            <a:ext cx="9144000" cy="685641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0" y="977101"/>
            <a:ext cx="9144000" cy="795508"/>
          </a:xfrm>
        </p:spPr>
        <p:txBody>
          <a:bodyPr>
            <a:normAutofit/>
          </a:bodyPr>
          <a:lstStyle/>
          <a:p>
            <a:r>
              <a:rPr lang="it-IT" sz="3200" b="1" i="1" dirty="0" smtClean="0">
                <a:solidFill>
                  <a:schemeClr val="accent1"/>
                </a:solidFill>
              </a:rPr>
              <a:t>SEMINARIO:</a:t>
            </a:r>
            <a:endParaRPr lang="it-IT" sz="3200" b="1" i="1" dirty="0">
              <a:solidFill>
                <a:schemeClr val="accent1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0" y="4529088"/>
            <a:ext cx="91688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i="1" dirty="0" smtClean="0">
                <a:solidFill>
                  <a:schemeClr val="tx2"/>
                </a:solidFill>
                <a:latin typeface="+mj-lt"/>
              </a:rPr>
              <a:t>Mercoledì 4 Giugno 2014 </a:t>
            </a:r>
            <a:endParaRPr lang="it-IT" sz="2000" b="1" i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-19100" y="3246075"/>
            <a:ext cx="9181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2400" b="1" i="1" dirty="0">
                <a:solidFill>
                  <a:schemeClr val="accent2"/>
                </a:solidFill>
              </a:rPr>
              <a:t>Strutture esistenti e di nuova realizzazione: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it-IT" altLang="it-IT" sz="2400" b="1" i="1" dirty="0">
                <a:solidFill>
                  <a:schemeClr val="accent2"/>
                </a:solidFill>
              </a:rPr>
              <a:t>V</a:t>
            </a:r>
            <a:r>
              <a:rPr lang="it-IT" altLang="it-IT" sz="2400" b="1" i="1" dirty="0" smtClean="0">
                <a:solidFill>
                  <a:schemeClr val="accent2"/>
                </a:solidFill>
              </a:rPr>
              <a:t>erifiche </a:t>
            </a:r>
            <a:r>
              <a:rPr lang="it-IT" altLang="it-IT" sz="2400" b="1" i="1" dirty="0">
                <a:solidFill>
                  <a:schemeClr val="accent2"/>
                </a:solidFill>
              </a:rPr>
              <a:t>di sicurezza - </a:t>
            </a:r>
            <a:r>
              <a:rPr lang="it-IT" altLang="it-IT" sz="2400" b="1" i="1" dirty="0" smtClean="0">
                <a:solidFill>
                  <a:schemeClr val="accent2"/>
                </a:solidFill>
              </a:rPr>
              <a:t>Monitoraggio e Controlli </a:t>
            </a:r>
            <a:r>
              <a:rPr lang="it-IT" altLang="it-IT" sz="2400" b="1" i="1" dirty="0">
                <a:solidFill>
                  <a:schemeClr val="accent2"/>
                </a:solidFill>
              </a:rPr>
              <a:t>NDT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214282" y="5286388"/>
            <a:ext cx="40719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i="1" dirty="0" smtClean="0"/>
          </a:p>
          <a:p>
            <a:r>
              <a:rPr lang="it-IT" i="1" dirty="0" smtClean="0"/>
              <a:t> </a:t>
            </a:r>
          </a:p>
          <a:p>
            <a:endParaRPr lang="it-IT" i="1" dirty="0"/>
          </a:p>
        </p:txBody>
      </p:sp>
      <p:pic>
        <p:nvPicPr>
          <p:cNvPr id="15" name="Picture 5" descr="LOGO AIPND vettorial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75" y="234831"/>
            <a:ext cx="1054339" cy="961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 Box 20"/>
          <p:cNvSpPr txBox="1">
            <a:spLocks noChangeArrowheads="1" noChangeShapeType="1"/>
          </p:cNvSpPr>
          <p:nvPr/>
        </p:nvSpPr>
        <p:spPr bwMode="auto">
          <a:xfrm>
            <a:off x="214282" y="1214422"/>
            <a:ext cx="1296988" cy="65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0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195" tIns="36195" rIns="36195" bIns="36195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1400" b="1" i="1" dirty="0">
                <a:solidFill>
                  <a:schemeClr val="accent2"/>
                </a:solidFill>
                <a:latin typeface="Times New Roman" pitchFamily="18" charset="0"/>
              </a:rPr>
              <a:t>Via A. Foresti, 5 25127 Brescia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1400" b="1" i="1" dirty="0">
                <a:solidFill>
                  <a:schemeClr val="accent2"/>
                </a:solidFill>
                <a:latin typeface="Times New Roman" pitchFamily="18" charset="0"/>
              </a:rPr>
              <a:t>www.aipnd.it</a:t>
            </a:r>
          </a:p>
        </p:txBody>
      </p:sp>
      <p:pic>
        <p:nvPicPr>
          <p:cNvPr id="20" name="Picture 2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3" y="5394325"/>
            <a:ext cx="1296987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4999" y="206455"/>
            <a:ext cx="1296987" cy="116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CasellaDiTesto 21"/>
          <p:cNvSpPr txBox="1"/>
          <p:nvPr/>
        </p:nvSpPr>
        <p:spPr>
          <a:xfrm>
            <a:off x="0" y="5572140"/>
            <a:ext cx="91688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it-IT" altLang="it-IT" sz="1600" b="1" i="1" dirty="0">
                <a:solidFill>
                  <a:schemeClr val="tx2"/>
                </a:solidFill>
              </a:rPr>
              <a:t>Aula corsi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it-IT" altLang="it-IT" sz="1600" b="1" i="1" dirty="0">
                <a:solidFill>
                  <a:schemeClr val="tx2"/>
                </a:solidFill>
              </a:rPr>
              <a:t>Auditorium Centro Pastorale Cardinal Urbani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it-IT" altLang="it-IT" sz="1600" b="1" i="1" dirty="0">
                <a:solidFill>
                  <a:schemeClr val="tx2"/>
                </a:solidFill>
              </a:rPr>
              <a:t>Via </a:t>
            </a:r>
            <a:r>
              <a:rPr lang="it-IT" altLang="it-IT" sz="1600" b="1" i="1" dirty="0" err="1">
                <a:solidFill>
                  <a:schemeClr val="tx2"/>
                </a:solidFill>
              </a:rPr>
              <a:t>Visinoni</a:t>
            </a:r>
            <a:r>
              <a:rPr lang="it-IT" altLang="it-IT" sz="1600" b="1" i="1" dirty="0">
                <a:solidFill>
                  <a:schemeClr val="tx2"/>
                </a:solidFill>
              </a:rPr>
              <a:t>, 4/c – Zelarino -  Venezia</a:t>
            </a:r>
            <a:endParaRPr lang="it-IT" sz="1600" b="1" i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4" name="CasellaDiTesto 23"/>
          <p:cNvSpPr txBox="1"/>
          <p:nvPr/>
        </p:nvSpPr>
        <p:spPr>
          <a:xfrm>
            <a:off x="0" y="1928802"/>
            <a:ext cx="91688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i="1" dirty="0" smtClean="0">
                <a:solidFill>
                  <a:schemeClr val="tx2"/>
                </a:solidFill>
                <a:latin typeface="+mj-lt"/>
              </a:rPr>
              <a:t>Sistemi Diagnostici non invasivi </a:t>
            </a:r>
          </a:p>
          <a:p>
            <a:pPr algn="ctr"/>
            <a:r>
              <a:rPr lang="it-IT" sz="2400" b="1" i="1" dirty="0" smtClean="0">
                <a:solidFill>
                  <a:schemeClr val="tx2"/>
                </a:solidFill>
                <a:latin typeface="+mj-lt"/>
              </a:rPr>
              <a:t>per l’accertamento di cause e vizi costruttivi</a:t>
            </a:r>
            <a:endParaRPr lang="it-IT" sz="2400" b="1" i="1" dirty="0">
              <a:solidFill>
                <a:schemeClr val="tx2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" descr="data:image/jpeg;base64,/9j/4AAQSkZJRgABAQAAAQABAAD/2wCEAAkGBhQQEBQUEhQUFRQVFBQUFhQWFBQVFBQWFBUVFhQWFxUXHCYeFxkjGRUUHy8gIycpLCwsFR4xNTAqNSYrLCkBCQoKDgwOGg8PGikcHxwsKSkpKSksLCksLCksLSkpKSwpLCksLCkpLCwpLCkpKSwsKSwpLCkpLCkpKSksLCkpLP/AABEIAH4BcAMBIgACEQEDEQH/xAAbAAABBQEBAAAAAAAAAAAAAAACAAEDBAYFB//EAFEQAAEDAgMEBgQJCAYHCQAAAAEAAgMEEQUSIQYTMUEHIlFhcZEUUoGhFTJTcpKxssHwIyQzNUJiorMlNHN0gpMXQ2OEwtHhFlRkg6PD0tPx/8QAGQEAAwEBAQAAAAAAAAAAAAAAAAECAwQF/8QAIxEBAQEBAQACAQQDAQAAAAAAAAERAiESMVEDMkFxImGBQv/aAAwDAQACEQMRAD8A9UKEoyEBC7I5glDdEUKpJXSTJXTB7pJrpXQAzyZGOd6rXO+iCfuTxuuAe0A+YC5e1c5joKt44tppyPHduA95VrCZc9PC7tijP8ITzzQuJrpkrpYBXSuhukgCuldCldGA90k10xKCESmumuldAPdJNdK6YOldMmugHuldNdK6Ae6V0N0roGnuldNdK6C06V0N0roArpXQXSugDSQpXTI90robpXQYrpXQ3SugDuldBdK6AO6V0F0roArpXQ5kroC+4ICpXBRkLGNKjKEoyEJVwgpk6ZURJXTFV31jRK2I/Gc17x4MLAfthBOP0gzZcLq++FzfpWCl2Inz4dSE8dxGD4hoB96q7fm9GGfKVFNH7HzMB9xR7Bn8ya35OWoi8BHUSNHuAWnnxw/4aK6V1WjrGuldH+0xsbj4SF1vsnzU11GJHdK6BK6MArpIbprowDukShumukQsyWZCSkngFdK6FK6Ae6V0yZAPdK6V0xKeA90kN0rpA6Sa6YlAGmuhuldMCuldDmSugCukgunugHSumukgHuldMkgHumumJSBQBXTXTJIAkkKdAdhzVE4K29ige1csrexXIQEKZwUZC1lRURTFGQgKpJlhvhJztoLC+7ZTup78t6bTEeNiFuHG2p4DXy1+5ecYe3qUVYeNRiT5STp+TqGPgi/hEa05VGi2y6xoo/XroP8A080p+wPNNsUbNq2fJ104H/mBkv1yFFtD1q/Dm9klRLbuZC5t/ORqWzgy1mIt7aiJ4Hz4WN+tifuYV+nKpcULcfmaf0b4WRA8t5E0yhnjlLitsvOZmkNnrG8YsWbID/s2Nip5fZYyD2L0S/Yil0dJNdK6lJ0roSUkYDSShoLnENaBcuJAAAF7kngFxGbZRSX3DJ6gD9uKF7oz4SHqn2LLbfYoJcSo6GU2p3OZJLfQPJe4MaT2XYPNehsYGgAAADQACwAGllfxz7VZkZt3SNSskEc++p3Hhv4XsBt3nS3fwWlimDwHNIc1wBBBuCDwII4rm7SYFHW074ZADmacruLmOAu1w7LEIdlaN0NDTRSCz2Qsa4HiCOI80vBcwqrauniJEj3MsbHNHIBcd5bwVVu31AeFVGewDMSfZZd5+oIOotw5eFl4n0awA40dBZgqS3uIu0W7OKvjidS38CSV7FQ4vHOTuyTYXuWPa32OcACpautZCwvke1jGi5c4hrW8tSpsy84xWvbV4/FSzEbmAZmxnUSTGIPbfttmFvmW5qJzv0JNrVR7YRyAmGGplb67YHhh+a51g/2XVan6RaQybqRz4JPVnjfF4XLhYLS39nLw7gs7t1sw2vpHsygysBdE7mHDg3wdwPinM0eNFmFr8dL6a964Um3FI348jmfPikYfJzV16VpEbAeIYwG/aGi/vCrY9LalnJ5QyHXXg0pTNxPiDB9rKWreWQTNe9rcxaLg2BAJF+OpHmusvCJ6d+B18Erczoyxr2nm+NzQJWHhqCT5NXuVNUtkY17CHNc0Oa4cHNcAWnyIV98fH2K6mJUxKS4u1VU8QbqIgTVDhBHztmBL3/4WBzvEAc1Mm1M9Q/6QaC5HpMdwbW14+Wqv0W0UE2YxyBwY0uccrrADibkLybonpAMUe1wDt3DMBpcXa9jb2PcSvasyrvmc3FdZGQm6U6MTMijL5XPkbHdjbNaXHLcl1tLnlfwWvuvK+kmna3FaFzWgOc+MuIAGa0zbXtz1PmvUyU+uZJP9jo90rprpXWeIPdY/Huk+mpHOY6Odz2kjLuywaaXzPtdt+YvxWuJXn3TXGDQwut1hUNaDzsY5Ljw0HkFfHMvUlVz9tzhVfv4IpQMokja/Le+XML2v7VaXI2TP5hS/3eL7IXWups9K/Z0kN0rowhJIbpXQGokaoHsVoFBIxedzXZYovaonNVt8arvatZWdiBwVeaoa1zGk9Z5dlHblbmPuVstXn20OJvON0uXSGDLFIb6bysDg0eN2M81tzNRju7a1ZioKgtNnujMTPny9RoHfdy5u1uHiDDY2tAApn0jh2DcysJ9wKs7VjfVNDTcnTGokH7lKMw85HRhWttYDJh1WBqfR5XDxa0kW+irn4E/hTr+ti9KOTKWpf4bx8TR9kpsPflxWsB0zU9LJ5GRpP8KrYJPvsS3nENw2l85HyuP3eSh2hqfR62ol7cKkcB3wPf8AfI1XBfwWzeH+k4M9h09JbVP8N++RzD72eS7WyuI+kUUEh+MYwHDse27Xt8Q5pCLZmk3NFTs9SGMfwjiufsn+SlraflHUmVg/2dQ0P8t5vEs8TfXdiq2uc9oPWYQHDsLmhw9xCkzLEbP4o/4Wqg/SKoc5sXe+lawPHjZ/8JW2TsxN8PdJMldImG6TNiXVjGzwazRNLcnyjAS4AfvAkkdt1k9nulSopDuqphma3Q5rsnZ3XPxrdhA8V7KuNtBslTVzbTxjNawkb1ZGntDuftuO5bcdzPj0udT6otn9rqatH5GVpfa5jd1ZBbich1IHaL+K7BXiW1XRzPh/5xTvdJEw5s46ssX7xy8geY4cwt30abWvrqdwmIMsRDXOGhe06tce/Qg+Hel1+nM3n0XmfcbEnReMdGv66k8Kn7RXsxXjHRv+u3/7z9oqv0/29f0OfqvaLrzfpN2Kkkf6ZShxkAbvGtvnOQdWRltcwFgRxs245r0ZPdZc9fG7Ec3HkezfS9LFaOsZvGjq7xvVlbbTrNOj/cfFel4LtHT1jc1PKx9uLb2e0G/xmHUc1z9o9h6WuBMjMsnysdmv9ulnDuN+K8t2i2MqcJkE8T3OjB6s7Ltcwk6B4HAHhzB4cwtvjx+p9eVp5090XG2zdbDqvvp5B9JmX6yquwe0pr6Nsj7CRpLJAOBc3g63LMLFSbby5aCe/MRt+nKxv3rHLLjP6qlt/s36ZQWaLywgSR9pyt67P8Tb277LkdEO0e9gdSvPXhu5l+LoieQ/dcbdwcF6AzgPAD6l4ztBCcGxhs0YO6eTKB2sfpMzxBufJa8/5S83/i5749ouuJQjf1kk3FkAdTxa6F5INQ/2ECMdha7tUuLY0GUwkhs90uRsAvo98ujDp+yLlx7mkq1h1CKeFkbSTkbYuNruNrvcbftOdr7VnmJeUdFzv6Yn/s6j+Y1exXXjPRc7+l5O9lR9sL2VX+r+6f0ff28x6Sz/AEph/wA6P+cxenkry/pL/WmH/Oj/AJzV6TW592/dW3mV2TN8UOt1ST2J9/t5F+o5VftS1sxgp43VFQLZo2Oa1sYPOWQ6M4jTU9y4+L7dVFCWGsow2J5y7yKbeWdqbEOaNbA6XHBXdhdln0MUhmcHzzSbyR41B46ZiNdST/iK5fSrikLqGSIPY6USRHI0glnW/at8Xqk8bHVTJPlhzNxtaWqbLGyRhzMe0Oae1p1HuWG6aB+YRf3pn8qVaDYQ/wBG0v8AZD6ys900f1CL+8t/lTKv0/Oyn7nVwDaWNlHTNY2adwhjaRDE+QNIaLgvAyg8tSoZ+kyKF2Wop6uC5sHSRGzvC3H2Lt7KC1DSgfIRfZCu11BHPG6OVocxwsQe/S47Cotm0bPl6HDMViqYxJC9sjDzab2PYRyPcVaXkOxj34djMlHmJY9xj8ernicf3svFeu3R1z8aXUw6Sa6V1KWsBRB3auLjm0PopZenqZswcbwQulDcttHZdQdfcuW3pDZzpMRH+4z/AHNXmzm2bHc1T2LjUGOQ1G/3b2u9HkdFKRwa5rQ51z2WPHtBHIrj4n0kN3Mm4pa4zZHCJrqOdrTIRZt3FtgL21PYsvjOxU9BDGykGY10bKOsdc5hI839J8RnkB8Qq4nmUWO3sFtW+sFTvuoWyb6G4y/mstzC/X5jln54C/CZ60gh0tU2vHdFDKwQj/LjB8XFdHpIwySlEL6Nv6WL4MeBpZsxa2F/i1xcLfvrUYvgoOHy0zRp6O+IDlpHYe8LedS3fyzsceg/L4rUyjVsEEUDO50pdLJb2GP3LvVUAexzfWa5vsII+9Zvoupn/BzZpdZahxmc7tGVrI/4GNWrcFezWfTzjoqn3hlceMUNJTO+dEH5h5koOlKTdvhPy0FRS375HwEf8a6nR1h25diI/wDHyAeGRr2+6QIOkbDzK/DgBf8AP4gfm6ud7mrWXej/APTWRxZWgdgA8gs7VuFPijHnRtRTOYTyz0zt4PaWPd/lrTOWP6UKd5od7FfeQvDm9tpA6J/8L0uftE+3KhhLMMpawfGjqPTHE+pPKTLfu3chH+ELsbabTOpTTCIZryCWTsFOwtEjj3dcfgFddmEMNEKZw6hgENuGhZl5cOPuWU2Lw99WyofVt1Efwd85kLSJHD5znnXhfwVzN/pXlbCtxeKExB7wN9I2Nlz8Zzh1fd7yFaXnmG7OVFZDIanSSmYaakJv+khcCajxc5rR7Cu/Qbd0romGWURyFozscHBzHgdYcO26MZ2fhXG1TY8YlppHWa+KHd3PVEmUkjsBcCLeHetZdeb7TYfhdbKZvSzFKQLubmLXEAAEtc3Qi3EEI6DHZKdoa3FKaVo0Bmp5XPA7MzSCfanZM8Vmt/VysZG90hAYGuLydGhoBuTfQhef9D+G2bUzhpbHLJkiB5tYXnS/ja/cVLU1sFWA2sxFr473MMEb4Y39z3HM8j2rQU211BGxrGTRtY0ANaGuDQBwAGXT/wDe1OeTCzJkaC68a6OXD4af3+lW8yfqWxrcdhlBAxQsBvoyFgsDyBLLrN0WzuHwStljxORsjSS14aLi+h4t10JVc3JZ+T5mR6vf8cvNZTANp2uxGtpXv62+zRAniBGwPY3tNw427yjw/amnjvvK8TXGmaLKW992N1WYx3BsMqJnTx1joZXOzktDnNzadYAtu03F9DzUc8z+Sk+9eoXXM2mniZRzma273Tg6/O4s0eJNrd9lkaXaWWNuX4SpJAODpaaUv7NcjmglKeopKlzXV1eJmtIcIGMdHAXDm5ti5w7iUTnKJzi10RYY6GgzvBG+kLwCLdUAMafA2uO1X+kqcMw6QnQbyn90zHfcVNLtrR5crKmNrrWacriBYaHJYXt2clnMa9GrI93Pij3MvmytiaxtxwOjO9P7u0T72vQ28Ae5ZDpRwI1FCXtF5IDvR2lnCQeFjf8Aw96hpdoomANGKNdlAHXp2l1hwuWgHguw7bOicMpqGEEWOj9b8dMqJvN0vZdZHos31SGOlIMNGHMh7TJJ+1f9xhc0fP7l6W7gfArI4DjmHUUAhZUsytLnEkPGrnE+rwF7exDie0cU18mJCJhAsGQ3Nra9dwN76+afXvWnZtYvou/W8nzKj7QXsq8ow3AaKmlEsOJvZIL9bdg8eIN263Woh2ojDSHYjGdLB/o9nAgjj+ybi/JP9T2+Dua4PSML4th4/ej/AJrV6aXAc7d/hxXmOI0VFVTMnkxR7pGZcjgxgDcpuLAMtoVo6TaenDXNmrhMHC2sWQjiCbtbqjr2SHZuKFHjb8YqpYonuio4bZ3sOWSocSbDN+ywgOPVsbW7dA6TaeKmwvdRNZGHSxhrBYFwabuPa4iwufNcTBcOpqKRz4MUDGuFj+SuS0HQG4tcdq7eJOw2op3xyVWd8gbeodd0t22LSDlADbj4rbDzKPNP+Wg2GNsNpb/It+srO9NH9Ri/vLf5cqqbNxUtMWiXEd9HG7NFDle2NruTiLG9uQ4Dir22GI0NeyGJ1WxjWzCR1g8OcA17bN043cEc+daWf5a0uyUgdQUpB/1EY8mi664Xn9JWU9IMtHiIZHyhnjdNG2/HKQGuHmgrMYbOwsqcUjZG7QinhMRcDe4L35u7yU3naXx265uAxen7QS1EesUJzZ+Rys3TfpEOI8F6osthGOYZSRiOCWNjR2B5Lj2udlu48PwVd/7bUX/eGeT/AP4p9Xf+F167iShp6hsjWvYbtcLtPIhS3UIasp7oM9k4IXmY7hB347URsfx9SC/uTj3KcPQVNK19swBAc1wvyc03afEFRSRq0HJnMVTwrHJosPbBEyKMWZG0MaOwNFgncxXnxqBzFrz0zscXDKDdOqDa28nMnjeOJv8AwoMUoN4+nPyc28PsikA95C67mKNzVtOkVXcFWraMSxujeOq8WPh+ArjggLVWoQlRxxBosAALk6drjd3mVOWoCFaQWUbom+q3yClKFMI9031W+QT7tvqt8giITJlod031W+QTbpvqt8giKV1Wlody31W+QTbpvqt8gjTXRo0O6b6rfIJbpvqjyCJNdANu29g8glu2+q3yCdJA2svtvQFrI6yFgMtK/PlAHXiPVlbbnob+xd7DayOohZLHlcx7Q4Gw9oPeNQR3KyfPu/6LG4fJ8FVfo7tKOoeXQO4CGU8Yj3HkfBP7i5dmJNnmD4YxPQfFpeQ5xBa7dj1W+QWS2f8A1xifzaT+UFqZ6lsbS6RzWNAuXOcGtHtOid20dbrj7cMHwdVaD9C7kFb2djHodNoP6vDyHybVmtp9r4aqnmpqUS1EkjHRgxRucwEjiX2sjwx2KuhijbHT0zWRtjzSOM0hDGhocGtOUcOeqeXDy562e6Hqt8go54hkd1R8V3IdhWaGzFY/9NiMvhFGxg9iEdHrD8eqrXnn+XsPIBLJ+U5n8p+jyMfB0WgOsnIeuVpDEPVb5BZJnRtA1tmT1jAOTZyB5WR/9ipY/wBDiFU3szlsg94ujJ+TuW/a7twwfB1VoP0TuQV7Ao2+i0/Vb+gh5D5NqyeO4VipppIhJBVMewtPV3UwB0u3UNJ56q3hO20cDIoayOWle1rY80jSYnFrQNJBpbRPPPKfx88a/dt9VvkFldp2D4RwzQfpJ+Q+TWohnbI0OY5rmuFw5pDmkciCOKzG1H6xwz+0n/lpc7qeb61O6b6rfILIYywV+IR0rQDDTET1BA0L/wDVRE+ZI8V1dqtovQ4hkGeeU5IIxxe71req3Qk94RbK4F6HAGuOaZ53kz73L5HanXsHAImz055NdgMHqt+iEt231W+QTgpKUbThK6ZK6RNVn0S4+I7UIIB7PvT2sdNf+S8526IkjVEHKMOt4dicWB/HBLDSX7fYexGHfj/ooRp4FPflwKWHKlcy6hfEpA+3ciGqU8F9UnxqBzF0Hxqu+Na89IvKk5qBzVaexROatZWdiqWoC1WXNUbmrSVFiuQhIUzmqMtVypxGU1kZahIVECyYoimTIyZPZMgiTJFJMySTJII6o4zg8dXC6GYXY7zaR8VzT2g294V1NdMTx5ZROrqCulhJj3lTu2R1Mx/JuZECGkW0c/LYWPMc1q4NhGSEPrpZKuQa2eS2EHuibYfdqu1jODRVcRjmbdvEEGzmkahzXcjos1Fi8+F/k6zPNSjRlU1pc9jbGzZmjU9mbmrt36a78vpsKamZG0Nja1jRoGtaGgDst7lIoKSrZKwPjc17Dwc05gfJSrP+2XokkP45pXTISSFJEAlHUU7ZGlr2h7ToWuAIPsKJJP09ZOp2TlpCZMMk3Zvd1NIS6B/EkNvqw66WWfxvbVrqqifLFJHLA+USwFpzBzm5Whht1gTwWux7a5lM7dRtM9SR1YI9T2XeRfINfFVsE2Ze6YVdcWvqSBlYLbuAcmttxcL8dVU89rWX+afZrBpZJTW1v6dwtFF+zTxnWw7XkcXcVqEJKa6j7Z9daNJBdK6CHdK6C6e6A1Lmm3h3pgeXYmjcizm/gvMdnp2SX0Ps8U7TfTnyuhIBtbS+valKy2v1IHoxf/kkHA8fcgz8x+CicRxPby017UjGD2HXsRNf7FE5vMJOl4FJUWGvubH8eCZ8ajadNOB7eXgiZJx7uPZ7EvofaJ8SgfGui5t1BJGr56TeVBzFG5iuPYoXMWs7jO8qpYoy1Wi1RuatJ0myqxagLVYc1RkK50j41AQhspnICFcpYjshsjTJ6QCEyMhNZPSCmRJrJ6RkyJMjTsCmc0EWIBB4g218b8k90ro0mUrthshL6GZ9M46ujBJgfw4sv1b25KqzGJqfSupZwBpvqeaaWM9+QPzN8CtpdOn859VXy/0y9HtFQz23dSA69ssk07HeGVzwbrqtogeEl/CWY/8AuJ8R2dpprGaCJ9+BLG5vpAA+9cj/AEcUIPVjey/qTSj63Kt5P/F1zh375/zZ/wD7FXqZIIdZZ2MH71RI3yvKqLujyk4HfnxqJLfWpaPYKgjJtTtceZkLpL/TJCN5OyRQl2upHEtp/Sal4NssLqgj6TnAIGYRXVZu9xoojfqNmfJO4cOs5xLW+zXVbGClbG2zGtaOxoAHkE9kfOFs/hzsF2ego2kQssTq57iXPee1ziukllSyqfkm+/ZJXSsllS0iuldKyayNB7pJWSsjQ//Z"/>
          <p:cNvSpPr>
            <a:spLocks noChangeAspect="1" noChangeArrowheads="1"/>
          </p:cNvSpPr>
          <p:nvPr/>
        </p:nvSpPr>
        <p:spPr bwMode="auto">
          <a:xfrm>
            <a:off x="178563" y="142852"/>
            <a:ext cx="8785925" cy="6527078"/>
          </a:xfrm>
          <a:prstGeom prst="rect">
            <a:avLst/>
          </a:prstGeom>
          <a:ln w="57150"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 i="1" dirty="0" smtClean="0"/>
          </a:p>
          <a:p>
            <a:endParaRPr lang="it-IT" i="1" dirty="0" smtClean="0"/>
          </a:p>
          <a:p>
            <a:endParaRPr lang="it-IT" i="1" dirty="0" smtClean="0"/>
          </a:p>
          <a:p>
            <a:endParaRPr lang="it-IT" i="1" dirty="0" smtClean="0"/>
          </a:p>
          <a:p>
            <a:endParaRPr lang="it-IT" i="1" dirty="0" smtClean="0"/>
          </a:p>
          <a:p>
            <a:endParaRPr lang="it-IT" i="1" dirty="0" smtClean="0"/>
          </a:p>
          <a:p>
            <a:endParaRPr lang="it-IT" i="1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</p:txBody>
      </p:sp>
      <p:pic>
        <p:nvPicPr>
          <p:cNvPr id="36" name="Picture 5" descr="LOGO AIPND vettoria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9376" y="212708"/>
            <a:ext cx="863600" cy="78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2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825" y="5661025"/>
            <a:ext cx="1031875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2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75401" y="198605"/>
            <a:ext cx="1000125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sellaDiTesto 1"/>
          <p:cNvSpPr txBox="1"/>
          <p:nvPr/>
        </p:nvSpPr>
        <p:spPr>
          <a:xfrm>
            <a:off x="178563" y="500042"/>
            <a:ext cx="8785925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sz="2000" b="1" dirty="0" smtClean="0">
              <a:solidFill>
                <a:schemeClr val="accent2"/>
              </a:solidFill>
            </a:endParaRPr>
          </a:p>
          <a:p>
            <a:pPr algn="ctr"/>
            <a:endParaRPr lang="it-IT" sz="2000" b="1" dirty="0" smtClean="0">
              <a:solidFill>
                <a:schemeClr val="accent2"/>
              </a:solidFill>
            </a:endParaRPr>
          </a:p>
          <a:p>
            <a:pPr algn="ctr"/>
            <a:r>
              <a:rPr lang="it-IT" sz="2000" b="1" dirty="0" smtClean="0">
                <a:solidFill>
                  <a:schemeClr val="accent2"/>
                </a:solidFill>
              </a:rPr>
              <a:t>3.0 </a:t>
            </a:r>
            <a:r>
              <a:rPr lang="it-IT" sz="2000" b="1" dirty="0" smtClean="0">
                <a:solidFill>
                  <a:schemeClr val="accent2"/>
                </a:solidFill>
              </a:rPr>
              <a:t>Le </a:t>
            </a:r>
            <a:r>
              <a:rPr lang="it-IT" sz="2000" b="1" dirty="0">
                <a:solidFill>
                  <a:schemeClr val="accent2"/>
                </a:solidFill>
              </a:rPr>
              <a:t>prove di carico sulle </a:t>
            </a:r>
            <a:r>
              <a:rPr lang="it-IT" sz="2000" b="1" dirty="0" smtClean="0">
                <a:solidFill>
                  <a:schemeClr val="accent2"/>
                </a:solidFill>
              </a:rPr>
              <a:t>strutture</a:t>
            </a:r>
            <a:endParaRPr lang="it-IT" sz="2000" b="1" dirty="0" smtClean="0">
              <a:solidFill>
                <a:schemeClr val="accent2"/>
              </a:solidFill>
            </a:endParaRPr>
          </a:p>
          <a:p>
            <a:pPr algn="ctr"/>
            <a:endParaRPr lang="it-IT" sz="2000" b="1" dirty="0">
              <a:solidFill>
                <a:schemeClr val="accent2"/>
              </a:solidFill>
            </a:endParaRPr>
          </a:p>
          <a:p>
            <a:r>
              <a:rPr lang="it-IT" b="1" dirty="0" smtClean="0"/>
              <a:t>L’entrata </a:t>
            </a:r>
            <a:r>
              <a:rPr lang="it-IT" b="1" dirty="0"/>
              <a:t>in servizio delle strutture secondo le NTC08;</a:t>
            </a:r>
            <a:endParaRPr lang="it-IT" sz="3200" dirty="0"/>
          </a:p>
          <a:p>
            <a:pPr lvl="0"/>
            <a:r>
              <a:rPr lang="it-IT" b="1" dirty="0"/>
              <a:t>Il collaudo;</a:t>
            </a:r>
            <a:endParaRPr lang="it-IT" sz="3200" dirty="0"/>
          </a:p>
          <a:p>
            <a:pPr lvl="0"/>
            <a:r>
              <a:rPr lang="it-IT" b="1" dirty="0"/>
              <a:t>Sistemi di misura per il controllo degli spostamenti e delle deformazioni;</a:t>
            </a:r>
            <a:endParaRPr lang="it-IT" sz="3200" dirty="0"/>
          </a:p>
          <a:p>
            <a:pPr lvl="0"/>
            <a:r>
              <a:rPr lang="it-IT" b="1" dirty="0"/>
              <a:t>La progettazione di una prova di carico;</a:t>
            </a:r>
            <a:endParaRPr lang="it-IT" sz="32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b="1" dirty="0"/>
              <a:t>Prova di carico su solaio;</a:t>
            </a:r>
            <a:endParaRPr lang="it-IT" sz="32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b="1" dirty="0"/>
              <a:t>Prova di carico su pali di fondazione;</a:t>
            </a:r>
            <a:endParaRPr lang="it-IT" sz="32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b="1" dirty="0"/>
              <a:t>Prova di carico su tiranti in roccia;</a:t>
            </a:r>
            <a:endParaRPr lang="it-IT" sz="32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b="1" dirty="0"/>
              <a:t>Prova di carico su ponti e viadotti;</a:t>
            </a:r>
            <a:endParaRPr lang="it-IT" sz="3200" dirty="0"/>
          </a:p>
          <a:p>
            <a:pPr lvl="0"/>
            <a:r>
              <a:rPr lang="it-IT" b="1" dirty="0"/>
              <a:t>Esercitazioni pratiche in aula;</a:t>
            </a:r>
            <a:endParaRPr lang="it-IT" sz="3200" dirty="0"/>
          </a:p>
          <a:p>
            <a:pPr lvl="0"/>
            <a:r>
              <a:rPr lang="it-IT" b="1" dirty="0"/>
              <a:t>Discussione di casi reali;</a:t>
            </a:r>
            <a:endParaRPr lang="it-IT" sz="3200" dirty="0"/>
          </a:p>
          <a:p>
            <a:pPr lvl="0"/>
            <a:r>
              <a:rPr lang="it-IT" b="1" dirty="0"/>
              <a:t>Redazione di una relazione di collaudo sulla scorta di prove di carico eseguite;</a:t>
            </a:r>
            <a:endParaRPr lang="it-IT" sz="32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4788024" y="6289575"/>
            <a:ext cx="41044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 smtClean="0"/>
              <a:t>                                                                </a:t>
            </a:r>
            <a:r>
              <a:rPr lang="it-IT" sz="1400" b="1" i="1" dirty="0" smtClean="0">
                <a:solidFill>
                  <a:schemeClr val="accent2"/>
                </a:solidFill>
              </a:rPr>
              <a:t>Offerta Formativa</a:t>
            </a:r>
            <a:endParaRPr lang="it-IT" sz="1400" b="1" i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0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" descr="data:image/jpeg;base64,/9j/4AAQSkZJRgABAQAAAQABAAD/2wCEAAkGBhQQEBQUEhQUFRQVFBQUFhQWFBQVFBQWFBUVFhQWFxUXHCYeFxkjGRUUHy8gIycpLCwsFR4xNTAqNSYrLCkBCQoKDgwOGg8PGikcHxwsKSkpKSksLCksLCksLSkpKSwpLCksLCkpLCwpLCkpKSwsKSwpLCkpLCkpKSksLCkpLP/AABEIAH4BcAMBIgACEQEDEQH/xAAbAAABBQEBAAAAAAAAAAAAAAACAAEDBAYFB//EAFEQAAEDAgMEBgQJCAYHCQAAAAEAAgMEEQUSIQYTMUEHIlFhcZEUUoGhFTJTcpKxssHwIyQzNUJiorMlNHN0gpMXQ2OEwtHhFlRkg6PD0tPx/8QAGQEAAwEBAQAAAAAAAAAAAAAAAAECAwQF/8QAIxEBAQEBAQACAQQDAQAAAAAAAAERAiESMVEDMkFxImGBQv/aAAwDAQACEQMRAD8A9UKEoyEBC7I5glDdEUKpJXSTJXTB7pJrpXQAzyZGOd6rXO+iCfuTxuuAe0A+YC5e1c5joKt44tppyPHduA95VrCZc9PC7tijP8ITzzQuJrpkrpYBXSuhukgCuldCldGA90k10xKCESmumuldAPdJNdK6YOldMmugHuldNdK6Ae6V0N0roGnuldNdK6C06V0N0roArpXQXSugDSQpXTI90robpXQYrpXQ3SugDuldBdK6AO6V0F0roArpXQ5kroC+4ICpXBRkLGNKjKEoyEJVwgpk6ZURJXTFV31jRK2I/Gc17x4MLAfthBOP0gzZcLq++FzfpWCl2Inz4dSE8dxGD4hoB96q7fm9GGfKVFNH7HzMB9xR7Bn8ya35OWoi8BHUSNHuAWnnxw/4aK6V1WjrGuldH+0xsbj4SF1vsnzU11GJHdK6BK6MArpIbprowDukShumukQsyWZCSkngFdK6FK6Ae6V0yZAPdK6V0xKeA90kN0rpA6Sa6YlAGmuhuldMCuldDmSugCukgunugHSumukgHuldMkgHumumJSBQBXTXTJIAkkKdAdhzVE4K29ige1csrexXIQEKZwUZC1lRURTFGQgKpJlhvhJztoLC+7ZTup78t6bTEeNiFuHG2p4DXy1+5ecYe3qUVYeNRiT5STp+TqGPgi/hEa05VGi2y6xoo/XroP8A080p+wPNNsUbNq2fJ104H/mBkv1yFFtD1q/Dm9klRLbuZC5t/ORqWzgy1mIt7aiJ4Hz4WN+tifuYV+nKpcULcfmaf0b4WRA8t5E0yhnjlLitsvOZmkNnrG8YsWbID/s2Nip5fZYyD2L0S/Yil0dJNdK6lJ0roSUkYDSShoLnENaBcuJAAAF7kngFxGbZRSX3DJ6gD9uKF7oz4SHqn2LLbfYoJcSo6GU2p3OZJLfQPJe4MaT2XYPNehsYGgAAADQACwAGllfxz7VZkZt3SNSskEc++p3Hhv4XsBt3nS3fwWlimDwHNIc1wBBBuCDwII4rm7SYFHW074ZADmacruLmOAu1w7LEIdlaN0NDTRSCz2Qsa4HiCOI80vBcwqrauniJEj3MsbHNHIBcd5bwVVu31AeFVGewDMSfZZd5+oIOotw5eFl4n0awA40dBZgqS3uIu0W7OKvjidS38CSV7FQ4vHOTuyTYXuWPa32OcACpautZCwvke1jGi5c4hrW8tSpsy84xWvbV4/FSzEbmAZmxnUSTGIPbfttmFvmW5qJzv0JNrVR7YRyAmGGplb67YHhh+a51g/2XVan6RaQybqRz4JPVnjfF4XLhYLS39nLw7gs7t1sw2vpHsygysBdE7mHDg3wdwPinM0eNFmFr8dL6a964Um3FI348jmfPikYfJzV16VpEbAeIYwG/aGi/vCrY9LalnJ5QyHXXg0pTNxPiDB9rKWreWQTNe9rcxaLg2BAJF+OpHmusvCJ6d+B18Erczoyxr2nm+NzQJWHhqCT5NXuVNUtkY17CHNc0Oa4cHNcAWnyIV98fH2K6mJUxKS4u1VU8QbqIgTVDhBHztmBL3/4WBzvEAc1Mm1M9Q/6QaC5HpMdwbW14+Wqv0W0UE2YxyBwY0uccrrADibkLybonpAMUe1wDt3DMBpcXa9jb2PcSvasyrvmc3FdZGQm6U6MTMijL5XPkbHdjbNaXHLcl1tLnlfwWvuvK+kmna3FaFzWgOc+MuIAGa0zbXtz1PmvUyU+uZJP9jo90rprpXWeIPdY/Huk+mpHOY6Odz2kjLuywaaXzPtdt+YvxWuJXn3TXGDQwut1hUNaDzsY5Ljw0HkFfHMvUlVz9tzhVfv4IpQMokja/Le+XML2v7VaXI2TP5hS/3eL7IXWups9K/Z0kN0rowhJIbpXQGokaoHsVoFBIxedzXZYovaonNVt8arvatZWdiBwVeaoa1zGk9Z5dlHblbmPuVstXn20OJvON0uXSGDLFIb6bysDg0eN2M81tzNRju7a1ZioKgtNnujMTPny9RoHfdy5u1uHiDDY2tAApn0jh2DcysJ9wKs7VjfVNDTcnTGokH7lKMw85HRhWttYDJh1WBqfR5XDxa0kW+irn4E/hTr+ti9KOTKWpf4bx8TR9kpsPflxWsB0zU9LJ5GRpP8KrYJPvsS3nENw2l85HyuP3eSh2hqfR62ol7cKkcB3wPf8AfI1XBfwWzeH+k4M9h09JbVP8N++RzD72eS7WyuI+kUUEh+MYwHDse27Xt8Q5pCLZmk3NFTs9SGMfwjiufsn+SlraflHUmVg/2dQ0P8t5vEs8TfXdiq2uc9oPWYQHDsLmhw9xCkzLEbP4o/4Wqg/SKoc5sXe+lawPHjZ/8JW2TsxN8PdJMldImG6TNiXVjGzwazRNLcnyjAS4AfvAkkdt1k9nulSopDuqphma3Q5rsnZ3XPxrdhA8V7KuNtBslTVzbTxjNawkb1ZGntDuftuO5bcdzPj0udT6otn9rqatH5GVpfa5jd1ZBbich1IHaL+K7BXiW1XRzPh/5xTvdJEw5s46ssX7xy8geY4cwt30abWvrqdwmIMsRDXOGhe06tce/Qg+Hel1+nM3n0XmfcbEnReMdGv66k8Kn7RXsxXjHRv+u3/7z9oqv0/29f0OfqvaLrzfpN2Kkkf6ZShxkAbvGtvnOQdWRltcwFgRxs245r0ZPdZc9fG7Ec3HkezfS9LFaOsZvGjq7xvVlbbTrNOj/cfFel4LtHT1jc1PKx9uLb2e0G/xmHUc1z9o9h6WuBMjMsnysdmv9ulnDuN+K8t2i2MqcJkE8T3OjB6s7Ltcwk6B4HAHhzB4cwtvjx+p9eVp5090XG2zdbDqvvp5B9JmX6yquwe0pr6Nsj7CRpLJAOBc3g63LMLFSbby5aCe/MRt+nKxv3rHLLjP6qlt/s36ZQWaLywgSR9pyt67P8Tb277LkdEO0e9gdSvPXhu5l+LoieQ/dcbdwcF6AzgPAD6l4ztBCcGxhs0YO6eTKB2sfpMzxBufJa8/5S83/i5749ouuJQjf1kk3FkAdTxa6F5INQ/2ECMdha7tUuLY0GUwkhs90uRsAvo98ujDp+yLlx7mkq1h1CKeFkbSTkbYuNruNrvcbftOdr7VnmJeUdFzv6Yn/s6j+Y1exXXjPRc7+l5O9lR9sL2VX+r+6f0ff28x6Sz/AEph/wA6P+cxenkry/pL/WmH/Oj/AJzV6TW592/dW3mV2TN8UOt1ST2J9/t5F+o5VftS1sxgp43VFQLZo2Oa1sYPOWQ6M4jTU9y4+L7dVFCWGsow2J5y7yKbeWdqbEOaNbA6XHBXdhdln0MUhmcHzzSbyR41B46ZiNdST/iK5fSrikLqGSIPY6USRHI0glnW/at8Xqk8bHVTJPlhzNxtaWqbLGyRhzMe0Oae1p1HuWG6aB+YRf3pn8qVaDYQ/wBG0v8AZD6ys900f1CL+8t/lTKv0/Oyn7nVwDaWNlHTNY2adwhjaRDE+QNIaLgvAyg8tSoZ+kyKF2Wop6uC5sHSRGzvC3H2Lt7KC1DSgfIRfZCu11BHPG6OVocxwsQe/S47Cotm0bPl6HDMViqYxJC9sjDzab2PYRyPcVaXkOxj34djMlHmJY9xj8ernicf3svFeu3R1z8aXUw6Sa6V1KWsBRB3auLjm0PopZenqZswcbwQulDcttHZdQdfcuW3pDZzpMRH+4z/AHNXmzm2bHc1T2LjUGOQ1G/3b2u9HkdFKRwa5rQ51z2WPHtBHIrj4n0kN3Mm4pa4zZHCJrqOdrTIRZt3FtgL21PYsvjOxU9BDGykGY10bKOsdc5hI839J8RnkB8Qq4nmUWO3sFtW+sFTvuoWyb6G4y/mstzC/X5jln54C/CZ60gh0tU2vHdFDKwQj/LjB8XFdHpIwySlEL6Nv6WL4MeBpZsxa2F/i1xcLfvrUYvgoOHy0zRp6O+IDlpHYe8LedS3fyzsceg/L4rUyjVsEEUDO50pdLJb2GP3LvVUAexzfWa5vsII+9Zvoupn/BzZpdZahxmc7tGVrI/4GNWrcFezWfTzjoqn3hlceMUNJTO+dEH5h5koOlKTdvhPy0FRS375HwEf8a6nR1h25diI/wDHyAeGRr2+6QIOkbDzK/DgBf8AP4gfm6ud7mrWXej/APTWRxZWgdgA8gs7VuFPijHnRtRTOYTyz0zt4PaWPd/lrTOWP6UKd5od7FfeQvDm9tpA6J/8L0uftE+3KhhLMMpawfGjqPTHE+pPKTLfu3chH+ELsbabTOpTTCIZryCWTsFOwtEjj3dcfgFddmEMNEKZw6hgENuGhZl5cOPuWU2Lw99WyofVt1Efwd85kLSJHD5znnXhfwVzN/pXlbCtxeKExB7wN9I2Nlz8Zzh1fd7yFaXnmG7OVFZDIanSSmYaakJv+khcCajxc5rR7Cu/Qbd0romGWURyFozscHBzHgdYcO26MZ2fhXG1TY8YlppHWa+KHd3PVEmUkjsBcCLeHetZdeb7TYfhdbKZvSzFKQLubmLXEAAEtc3Qi3EEI6DHZKdoa3FKaVo0Bmp5XPA7MzSCfanZM8Vmt/VysZG90hAYGuLydGhoBuTfQhef9D+G2bUzhpbHLJkiB5tYXnS/ja/cVLU1sFWA2sxFr473MMEb4Y39z3HM8j2rQU211BGxrGTRtY0ANaGuDQBwAGXT/wDe1OeTCzJkaC68a6OXD4af3+lW8yfqWxrcdhlBAxQsBvoyFgsDyBLLrN0WzuHwStljxORsjSS14aLi+h4t10JVc3JZ+T5mR6vf8cvNZTANp2uxGtpXv62+zRAniBGwPY3tNw427yjw/amnjvvK8TXGmaLKW992N1WYx3BsMqJnTx1joZXOzktDnNzadYAtu03F9DzUc8z+Sk+9eoXXM2mniZRzma273Tg6/O4s0eJNrd9lkaXaWWNuX4SpJAODpaaUv7NcjmglKeopKlzXV1eJmtIcIGMdHAXDm5ti5w7iUTnKJzi10RYY6GgzvBG+kLwCLdUAMafA2uO1X+kqcMw6QnQbyn90zHfcVNLtrR5crKmNrrWacriBYaHJYXt2clnMa9GrI93Pij3MvmytiaxtxwOjO9P7u0T72vQ28Ae5ZDpRwI1FCXtF5IDvR2lnCQeFjf8Aw96hpdoomANGKNdlAHXp2l1hwuWgHguw7bOicMpqGEEWOj9b8dMqJvN0vZdZHos31SGOlIMNGHMh7TJJ+1f9xhc0fP7l6W7gfArI4DjmHUUAhZUsytLnEkPGrnE+rwF7exDie0cU18mJCJhAsGQ3Nra9dwN76+afXvWnZtYvou/W8nzKj7QXsq8ow3AaKmlEsOJvZIL9bdg8eIN263Woh2ojDSHYjGdLB/o9nAgjj+ybi/JP9T2+Dua4PSML4th4/ej/AJrV6aXAc7d/hxXmOI0VFVTMnkxR7pGZcjgxgDcpuLAMtoVo6TaenDXNmrhMHC2sWQjiCbtbqjr2SHZuKFHjb8YqpYonuio4bZ3sOWSocSbDN+ywgOPVsbW7dA6TaeKmwvdRNZGHSxhrBYFwabuPa4iwufNcTBcOpqKRz4MUDGuFj+SuS0HQG4tcdq7eJOw2op3xyVWd8gbeodd0t22LSDlADbj4rbDzKPNP+Wg2GNsNpb/It+srO9NH9Ri/vLf5cqqbNxUtMWiXEd9HG7NFDle2NruTiLG9uQ4Dir22GI0NeyGJ1WxjWzCR1g8OcA17bN043cEc+daWf5a0uyUgdQUpB/1EY8mi664Xn9JWU9IMtHiIZHyhnjdNG2/HKQGuHmgrMYbOwsqcUjZG7QinhMRcDe4L35u7yU3naXx265uAxen7QS1EesUJzZ+Rys3TfpEOI8F6osthGOYZSRiOCWNjR2B5Lj2udlu48PwVd/7bUX/eGeT/AP4p9Xf+F167iShp6hsjWvYbtcLtPIhS3UIasp7oM9k4IXmY7hB347URsfx9SC/uTj3KcPQVNK19swBAc1wvyc03afEFRSRq0HJnMVTwrHJosPbBEyKMWZG0MaOwNFgncxXnxqBzFrz0zscXDKDdOqDa28nMnjeOJv8AwoMUoN4+nPyc28PsikA95C67mKNzVtOkVXcFWraMSxujeOq8WPh+ArjggLVWoQlRxxBosAALk6drjd3mVOWoCFaQWUbom+q3yClKFMI9031W+QT7tvqt8giITJlod031W+QTbpvqt8giKV1Wlody31W+QTbpvqt8gjTXRo0O6b6rfIJbpvqjyCJNdANu29g8glu2+q3yCdJA2svtvQFrI6yFgMtK/PlAHXiPVlbbnob+xd7DayOohZLHlcx7Q4Gw9oPeNQR3KyfPu/6LG4fJ8FVfo7tKOoeXQO4CGU8Yj3HkfBP7i5dmJNnmD4YxPQfFpeQ5xBa7dj1W+QWS2f8A1xifzaT+UFqZ6lsbS6RzWNAuXOcGtHtOid20dbrj7cMHwdVaD9C7kFb2djHodNoP6vDyHybVmtp9r4aqnmpqUS1EkjHRgxRucwEjiX2sjwx2KuhijbHT0zWRtjzSOM0hDGhocGtOUcOeqeXDy562e6Hqt8go54hkd1R8V3IdhWaGzFY/9NiMvhFGxg9iEdHrD8eqrXnn+XsPIBLJ+U5n8p+jyMfB0WgOsnIeuVpDEPVb5BZJnRtA1tmT1jAOTZyB5WR/9ipY/wBDiFU3szlsg94ujJ+TuW/a7twwfB1VoP0TuQV7Ao2+i0/Vb+gh5D5NqyeO4VipppIhJBVMewtPV3UwB0u3UNJ56q3hO20cDIoayOWle1rY80jSYnFrQNJBpbRPPPKfx88a/dt9VvkFldp2D4RwzQfpJ+Q+TWohnbI0OY5rmuFw5pDmkciCOKzG1H6xwz+0n/lpc7qeb61O6b6rfILIYywV+IR0rQDDTET1BA0L/wDVRE+ZI8V1dqtovQ4hkGeeU5IIxxe71req3Qk94RbK4F6HAGuOaZ53kz73L5HanXsHAImz055NdgMHqt+iEt231W+QTgpKUbThK6ZK6RNVn0S4+I7UIIB7PvT2sdNf+S8526IkjVEHKMOt4dicWB/HBLDSX7fYexGHfj/ooRp4FPflwKWHKlcy6hfEpA+3ciGqU8F9UnxqBzF0Hxqu+Na89IvKk5qBzVaexROatZWdiqWoC1WXNUbmrSVFiuQhIUzmqMtVypxGU1kZahIVECyYoimTIyZPZMgiTJFJMySTJII6o4zg8dXC6GYXY7zaR8VzT2g294V1NdMTx5ZROrqCulhJj3lTu2R1Mx/JuZECGkW0c/LYWPMc1q4NhGSEPrpZKuQa2eS2EHuibYfdqu1jODRVcRjmbdvEEGzmkahzXcjos1Fi8+F/k6zPNSjRlU1pc9jbGzZmjU9mbmrt36a78vpsKamZG0Nja1jRoGtaGgDst7lIoKSrZKwPjc17Dwc05gfJSrP+2XokkP45pXTISSFJEAlHUU7ZGlr2h7ToWuAIPsKJJP09ZOp2TlpCZMMk3Zvd1NIS6B/EkNvqw66WWfxvbVrqqifLFJHLA+USwFpzBzm5Whht1gTwWux7a5lM7dRtM9SR1YI9T2XeRfINfFVsE2Ze6YVdcWvqSBlYLbuAcmttxcL8dVU89rWX+afZrBpZJTW1v6dwtFF+zTxnWw7XkcXcVqEJKa6j7Z9daNJBdK6CHdK6C6e6A1Lmm3h3pgeXYmjcizm/gvMdnp2SX0Ps8U7TfTnyuhIBtbS+valKy2v1IHoxf/kkHA8fcgz8x+CicRxPby017UjGD2HXsRNf7FE5vMJOl4FJUWGvubH8eCZ8ajadNOB7eXgiZJx7uPZ7EvofaJ8SgfGui5t1BJGr56TeVBzFG5iuPYoXMWs7jO8qpYoy1Wi1RuatJ0myqxagLVYc1RkK50j41AQhspnICFcpYjshsjTJ6QCEyMhNZPSCmRJrJ6RkyJMjTsCmc0EWIBB4g218b8k90ro0mUrthshL6GZ9M46ujBJgfw4sv1b25KqzGJqfSupZwBpvqeaaWM9+QPzN8CtpdOn859VXy/0y9HtFQz23dSA69ssk07HeGVzwbrqtogeEl/CWY/8AuJ8R2dpprGaCJ9+BLG5vpAA+9cj/AEcUIPVjey/qTSj63Kt5P/F1zh375/zZ/wD7FXqZIIdZZ2MH71RI3yvKqLujyk4HfnxqJLfWpaPYKgjJtTtceZkLpL/TJCN5OyRQl2upHEtp/Sal4NssLqgj6TnAIGYRXVZu9xoojfqNmfJO4cOs5xLW+zXVbGClbG2zGtaOxoAHkE9kfOFs/hzsF2ego2kQssTq57iXPee1ziukllSyqfkm+/ZJXSsllS0iuldKyayNB7pJWSsjQ//Z"/>
          <p:cNvSpPr>
            <a:spLocks noChangeAspect="1" noChangeArrowheads="1"/>
          </p:cNvSpPr>
          <p:nvPr/>
        </p:nvSpPr>
        <p:spPr bwMode="auto">
          <a:xfrm>
            <a:off x="178563" y="142852"/>
            <a:ext cx="8785925" cy="6527078"/>
          </a:xfrm>
          <a:prstGeom prst="rect">
            <a:avLst/>
          </a:prstGeom>
          <a:ln w="57150"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 i="1" dirty="0" smtClean="0"/>
          </a:p>
          <a:p>
            <a:endParaRPr lang="it-IT" i="1" dirty="0" smtClean="0"/>
          </a:p>
          <a:p>
            <a:endParaRPr lang="it-IT" i="1" dirty="0" smtClean="0"/>
          </a:p>
          <a:p>
            <a:endParaRPr lang="it-IT" i="1" dirty="0" smtClean="0"/>
          </a:p>
          <a:p>
            <a:endParaRPr lang="it-IT" i="1" dirty="0" smtClean="0"/>
          </a:p>
          <a:p>
            <a:endParaRPr lang="it-IT" i="1" dirty="0" smtClean="0"/>
          </a:p>
          <a:p>
            <a:endParaRPr lang="it-IT" i="1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</p:txBody>
      </p:sp>
      <p:pic>
        <p:nvPicPr>
          <p:cNvPr id="36" name="Picture 5" descr="LOGO AIPND vettoria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9376" y="212708"/>
            <a:ext cx="863600" cy="78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2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825" y="5661025"/>
            <a:ext cx="1031875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2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75401" y="198605"/>
            <a:ext cx="1000125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sellaDiTesto 1"/>
          <p:cNvSpPr txBox="1"/>
          <p:nvPr/>
        </p:nvSpPr>
        <p:spPr>
          <a:xfrm>
            <a:off x="178563" y="1021291"/>
            <a:ext cx="878592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i="1" u="sng" dirty="0" smtClean="0">
                <a:solidFill>
                  <a:schemeClr val="accent2"/>
                </a:solidFill>
              </a:rPr>
              <a:t>Offerta Formativa:</a:t>
            </a:r>
          </a:p>
          <a:p>
            <a:pPr algn="just"/>
            <a:endParaRPr lang="it-IT" sz="2800" b="1" i="1" u="sng" dirty="0" smtClean="0">
              <a:solidFill>
                <a:schemeClr val="accent2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it-IT" sz="2000" b="1" i="1" u="sng" dirty="0"/>
              <a:t>Corso Base I – Il Controllo dei materiali e delle Strutture: La verifica di Edifici </a:t>
            </a:r>
            <a:r>
              <a:rPr lang="it-IT" sz="2000" b="1" i="1" u="sng" dirty="0" smtClean="0"/>
              <a:t>Esistenti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it-IT" sz="2000" b="1" i="1" u="sng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it-IT" sz="2000" b="1" i="1" u="sng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it-IT" sz="2000" b="1" i="1" u="sng" dirty="0" smtClean="0"/>
          </a:p>
          <a:p>
            <a:pPr marL="342900" indent="-342900" algn="just"/>
            <a:endParaRPr lang="it-IT" sz="2000" b="1" i="1" u="sng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it-IT" sz="2000" b="1" i="1" u="sng" dirty="0"/>
              <a:t>Corso Base II – Controllo strutturale: </a:t>
            </a:r>
            <a:r>
              <a:rPr lang="it-IT" sz="2000" b="1" i="1" dirty="0"/>
              <a:t>Le fasi costruttive, l’entrata in servizio, la manutenzione e la protezione sismica</a:t>
            </a:r>
            <a:endParaRPr lang="it-IT" sz="2000" b="1" i="1" u="sng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4210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" descr="data:image/jpeg;base64,/9j/4AAQSkZJRgABAQAAAQABAAD/2wCEAAkGBhQQEBQUEhQUFRQVFBQUFhQWFBQVFBQWFBUVFhQWFxUXHCYeFxkjGRUUHy8gIycpLCwsFR4xNTAqNSYrLCkBCQoKDgwOGg8PGikcHxwsKSkpKSksLCksLCksLSkpKSwpLCksLCkpLCwpLCkpKSwsKSwpLCkpLCkpKSksLCkpLP/AABEIAH4BcAMBIgACEQEDEQH/xAAbAAABBQEBAAAAAAAAAAAAAAACAAEDBAYFB//EAFEQAAEDAgMEBgQJCAYHCQAAAAEAAgMEEQUSIQYTMUEHIlFhcZEUUoGhFTJTcpKxssHwIyQzNUJiorMlNHN0gpMXQ2OEwtHhFlRkg6PD0tPx/8QAGQEAAwEBAQAAAAAAAAAAAAAAAAECAwQF/8QAIxEBAQEBAQACAQQDAQAAAAAAAAERAiESMVEDMkFxImGBQv/aAAwDAQACEQMRAD8A9UKEoyEBC7I5glDdEUKpJXSTJXTB7pJrpXQAzyZGOd6rXO+iCfuTxuuAe0A+YC5e1c5joKt44tppyPHduA95VrCZc9PC7tijP8ITzzQuJrpkrpYBXSuhukgCuldCldGA90k10xKCESmumuldAPdJNdK6YOldMmugHuldNdK6Ae6V0N0roGnuldNdK6C06V0N0roArpXQXSugDSQpXTI90robpXQYrpXQ3SugDuldBdK6AO6V0F0roArpXQ5kroC+4ICpXBRkLGNKjKEoyEJVwgpk6ZURJXTFV31jRK2I/Gc17x4MLAfthBOP0gzZcLq++FzfpWCl2Inz4dSE8dxGD4hoB96q7fm9GGfKVFNH7HzMB9xR7Bn8ya35OWoi8BHUSNHuAWnnxw/4aK6V1WjrGuldH+0xsbj4SF1vsnzU11GJHdK6BK6MArpIbprowDukShumukQsyWZCSkngFdK6FK6Ae6V0yZAPdK6V0xKeA90kN0rpA6Sa6YlAGmuhuldMCuldDmSugCukgunugHSumukgHuldMkgHumumJSBQBXTXTJIAkkKdAdhzVE4K29ige1csrexXIQEKZwUZC1lRURTFGQgKpJlhvhJztoLC+7ZTup78t6bTEeNiFuHG2p4DXy1+5ecYe3qUVYeNRiT5STp+TqGPgi/hEa05VGi2y6xoo/XroP8A080p+wPNNsUbNq2fJ104H/mBkv1yFFtD1q/Dm9klRLbuZC5t/ORqWzgy1mIt7aiJ4Hz4WN+tifuYV+nKpcULcfmaf0b4WRA8t5E0yhnjlLitsvOZmkNnrG8YsWbID/s2Nip5fZYyD2L0S/Yil0dJNdK6lJ0roSUkYDSShoLnENaBcuJAAAF7kngFxGbZRSX3DJ6gD9uKF7oz4SHqn2LLbfYoJcSo6GU2p3OZJLfQPJe4MaT2XYPNehsYGgAAADQACwAGllfxz7VZkZt3SNSskEc++p3Hhv4XsBt3nS3fwWlimDwHNIc1wBBBuCDwII4rm7SYFHW074ZADmacruLmOAu1w7LEIdlaN0NDTRSCz2Qsa4HiCOI80vBcwqrauniJEj3MsbHNHIBcd5bwVVu31AeFVGewDMSfZZd5+oIOotw5eFl4n0awA40dBZgqS3uIu0W7OKvjidS38CSV7FQ4vHOTuyTYXuWPa32OcACpautZCwvke1jGi5c4hrW8tSpsy84xWvbV4/FSzEbmAZmxnUSTGIPbfttmFvmW5qJzv0JNrVR7YRyAmGGplb67YHhh+a51g/2XVan6RaQybqRz4JPVnjfF4XLhYLS39nLw7gs7t1sw2vpHsygysBdE7mHDg3wdwPinM0eNFmFr8dL6a964Um3FI348jmfPikYfJzV16VpEbAeIYwG/aGi/vCrY9LalnJ5QyHXXg0pTNxPiDB9rKWreWQTNe9rcxaLg2BAJF+OpHmusvCJ6d+B18Erczoyxr2nm+NzQJWHhqCT5NXuVNUtkY17CHNc0Oa4cHNcAWnyIV98fH2K6mJUxKS4u1VU8QbqIgTVDhBHztmBL3/4WBzvEAc1Mm1M9Q/6QaC5HpMdwbW14+Wqv0W0UE2YxyBwY0uccrrADibkLybonpAMUe1wDt3DMBpcXa9jb2PcSvasyrvmc3FdZGQm6U6MTMijL5XPkbHdjbNaXHLcl1tLnlfwWvuvK+kmna3FaFzWgOc+MuIAGa0zbXtz1PmvUyU+uZJP9jo90rprpXWeIPdY/Huk+mpHOY6Odz2kjLuywaaXzPtdt+YvxWuJXn3TXGDQwut1hUNaDzsY5Ljw0HkFfHMvUlVz9tzhVfv4IpQMokja/Le+XML2v7VaXI2TP5hS/3eL7IXWups9K/Z0kN0rowhJIbpXQGokaoHsVoFBIxedzXZYovaonNVt8arvatZWdiBwVeaoa1zGk9Z5dlHblbmPuVstXn20OJvON0uXSGDLFIb6bysDg0eN2M81tzNRju7a1ZioKgtNnujMTPny9RoHfdy5u1uHiDDY2tAApn0jh2DcysJ9wKs7VjfVNDTcnTGokH7lKMw85HRhWttYDJh1WBqfR5XDxa0kW+irn4E/hTr+ti9KOTKWpf4bx8TR9kpsPflxWsB0zU9LJ5GRpP8KrYJPvsS3nENw2l85HyuP3eSh2hqfR62ol7cKkcB3wPf8AfI1XBfwWzeH+k4M9h09JbVP8N++RzD72eS7WyuI+kUUEh+MYwHDse27Xt8Q5pCLZmk3NFTs9SGMfwjiufsn+SlraflHUmVg/2dQ0P8t5vEs8TfXdiq2uc9oPWYQHDsLmhw9xCkzLEbP4o/4Wqg/SKoc5sXe+lawPHjZ/8JW2TsxN8PdJMldImG6TNiXVjGzwazRNLcnyjAS4AfvAkkdt1k9nulSopDuqphma3Q5rsnZ3XPxrdhA8V7KuNtBslTVzbTxjNawkb1ZGntDuftuO5bcdzPj0udT6otn9rqatH5GVpfa5jd1ZBbich1IHaL+K7BXiW1XRzPh/5xTvdJEw5s46ssX7xy8geY4cwt30abWvrqdwmIMsRDXOGhe06tce/Qg+Hel1+nM3n0XmfcbEnReMdGv66k8Kn7RXsxXjHRv+u3/7z9oqv0/29f0OfqvaLrzfpN2Kkkf6ZShxkAbvGtvnOQdWRltcwFgRxs245r0ZPdZc9fG7Ec3HkezfS9LFaOsZvGjq7xvVlbbTrNOj/cfFel4LtHT1jc1PKx9uLb2e0G/xmHUc1z9o9h6WuBMjMsnysdmv9ulnDuN+K8t2i2MqcJkE8T3OjB6s7Ltcwk6B4HAHhzB4cwtvjx+p9eVp5090XG2zdbDqvvp5B9JmX6yquwe0pr6Nsj7CRpLJAOBc3g63LMLFSbby5aCe/MRt+nKxv3rHLLjP6qlt/s36ZQWaLywgSR9pyt67P8Tb277LkdEO0e9gdSvPXhu5l+LoieQ/dcbdwcF6AzgPAD6l4ztBCcGxhs0YO6eTKB2sfpMzxBufJa8/5S83/i5749ouuJQjf1kk3FkAdTxa6F5INQ/2ECMdha7tUuLY0GUwkhs90uRsAvo98ujDp+yLlx7mkq1h1CKeFkbSTkbYuNruNrvcbftOdr7VnmJeUdFzv6Yn/s6j+Y1exXXjPRc7+l5O9lR9sL2VX+r+6f0ff28x6Sz/AEph/wA6P+cxenkry/pL/WmH/Oj/AJzV6TW592/dW3mV2TN8UOt1ST2J9/t5F+o5VftS1sxgp43VFQLZo2Oa1sYPOWQ6M4jTU9y4+L7dVFCWGsow2J5y7yKbeWdqbEOaNbA6XHBXdhdln0MUhmcHzzSbyR41B46ZiNdST/iK5fSrikLqGSIPY6USRHI0glnW/at8Xqk8bHVTJPlhzNxtaWqbLGyRhzMe0Oae1p1HuWG6aB+YRf3pn8qVaDYQ/wBG0v8AZD6ys900f1CL+8t/lTKv0/Oyn7nVwDaWNlHTNY2adwhjaRDE+QNIaLgvAyg8tSoZ+kyKF2Wop6uC5sHSRGzvC3H2Lt7KC1DSgfIRfZCu11BHPG6OVocxwsQe/S47Cotm0bPl6HDMViqYxJC9sjDzab2PYRyPcVaXkOxj34djMlHmJY9xj8ernicf3svFeu3R1z8aXUw6Sa6V1KWsBRB3auLjm0PopZenqZswcbwQulDcttHZdQdfcuW3pDZzpMRH+4z/AHNXmzm2bHc1T2LjUGOQ1G/3b2u9HkdFKRwa5rQ51z2WPHtBHIrj4n0kN3Mm4pa4zZHCJrqOdrTIRZt3FtgL21PYsvjOxU9BDGykGY10bKOsdc5hI839J8RnkB8Qq4nmUWO3sFtW+sFTvuoWyb6G4y/mstzC/X5jln54C/CZ60gh0tU2vHdFDKwQj/LjB8XFdHpIwySlEL6Nv6WL4MeBpZsxa2F/i1xcLfvrUYvgoOHy0zRp6O+IDlpHYe8LedS3fyzsceg/L4rUyjVsEEUDO50pdLJb2GP3LvVUAexzfWa5vsII+9Zvoupn/BzZpdZahxmc7tGVrI/4GNWrcFezWfTzjoqn3hlceMUNJTO+dEH5h5koOlKTdvhPy0FRS375HwEf8a6nR1h25diI/wDHyAeGRr2+6QIOkbDzK/DgBf8AP4gfm6ud7mrWXej/APTWRxZWgdgA8gs7VuFPijHnRtRTOYTyz0zt4PaWPd/lrTOWP6UKd5od7FfeQvDm9tpA6J/8L0uftE+3KhhLMMpawfGjqPTHE+pPKTLfu3chH+ELsbabTOpTTCIZryCWTsFOwtEjj3dcfgFddmEMNEKZw6hgENuGhZl5cOPuWU2Lw99WyofVt1Efwd85kLSJHD5znnXhfwVzN/pXlbCtxeKExB7wN9I2Nlz8Zzh1fd7yFaXnmG7OVFZDIanSSmYaakJv+khcCajxc5rR7Cu/Qbd0romGWURyFozscHBzHgdYcO26MZ2fhXG1TY8YlppHWa+KHd3PVEmUkjsBcCLeHetZdeb7TYfhdbKZvSzFKQLubmLXEAAEtc3Qi3EEI6DHZKdoa3FKaVo0Bmp5XPA7MzSCfanZM8Vmt/VysZG90hAYGuLydGhoBuTfQhef9D+G2bUzhpbHLJkiB5tYXnS/ja/cVLU1sFWA2sxFr473MMEb4Y39z3HM8j2rQU211BGxrGTRtY0ANaGuDQBwAGXT/wDe1OeTCzJkaC68a6OXD4af3+lW8yfqWxrcdhlBAxQsBvoyFgsDyBLLrN0WzuHwStljxORsjSS14aLi+h4t10JVc3JZ+T5mR6vf8cvNZTANp2uxGtpXv62+zRAniBGwPY3tNw427yjw/amnjvvK8TXGmaLKW992N1WYx3BsMqJnTx1joZXOzktDnNzadYAtu03F9DzUc8z+Sk+9eoXXM2mniZRzma273Tg6/O4s0eJNrd9lkaXaWWNuX4SpJAODpaaUv7NcjmglKeopKlzXV1eJmtIcIGMdHAXDm5ti5w7iUTnKJzi10RYY6GgzvBG+kLwCLdUAMafA2uO1X+kqcMw6QnQbyn90zHfcVNLtrR5crKmNrrWacriBYaHJYXt2clnMa9GrI93Pij3MvmytiaxtxwOjO9P7u0T72vQ28Ae5ZDpRwI1FCXtF5IDvR2lnCQeFjf8Aw96hpdoomANGKNdlAHXp2l1hwuWgHguw7bOicMpqGEEWOj9b8dMqJvN0vZdZHos31SGOlIMNGHMh7TJJ+1f9xhc0fP7l6W7gfArI4DjmHUUAhZUsytLnEkPGrnE+rwF7exDie0cU18mJCJhAsGQ3Nra9dwN76+afXvWnZtYvou/W8nzKj7QXsq8ow3AaKmlEsOJvZIL9bdg8eIN263Woh2ojDSHYjGdLB/o9nAgjj+ybi/JP9T2+Dua4PSML4th4/ej/AJrV6aXAc7d/hxXmOI0VFVTMnkxR7pGZcjgxgDcpuLAMtoVo6TaenDXNmrhMHC2sWQjiCbtbqjr2SHZuKFHjb8YqpYonuio4bZ3sOWSocSbDN+ywgOPVsbW7dA6TaeKmwvdRNZGHSxhrBYFwabuPa4iwufNcTBcOpqKRz4MUDGuFj+SuS0HQG4tcdq7eJOw2op3xyVWd8gbeodd0t22LSDlADbj4rbDzKPNP+Wg2GNsNpb/It+srO9NH9Ri/vLf5cqqbNxUtMWiXEd9HG7NFDle2NruTiLG9uQ4Dir22GI0NeyGJ1WxjWzCR1g8OcA17bN043cEc+daWf5a0uyUgdQUpB/1EY8mi664Xn9JWU9IMtHiIZHyhnjdNG2/HKQGuHmgrMYbOwsqcUjZG7QinhMRcDe4L35u7yU3naXx265uAxen7QS1EesUJzZ+Rys3TfpEOI8F6osthGOYZSRiOCWNjR2B5Lj2udlu48PwVd/7bUX/eGeT/AP4p9Xf+F167iShp6hsjWvYbtcLtPIhS3UIasp7oM9k4IXmY7hB347URsfx9SC/uTj3KcPQVNK19swBAc1wvyc03afEFRSRq0HJnMVTwrHJosPbBEyKMWZG0MaOwNFgncxXnxqBzFrz0zscXDKDdOqDa28nMnjeOJv8AwoMUoN4+nPyc28PsikA95C67mKNzVtOkVXcFWraMSxujeOq8WPh+ArjggLVWoQlRxxBosAALk6drjd3mVOWoCFaQWUbom+q3yClKFMI9031W+QT7tvqt8giITJlod031W+QTbpvqt8giKV1Wlody31W+QTbpvqt8gjTXRo0O6b6rfIJbpvqjyCJNdANu29g8glu2+q3yCdJA2svtvQFrI6yFgMtK/PlAHXiPVlbbnob+xd7DayOohZLHlcx7Q4Gw9oPeNQR3KyfPu/6LG4fJ8FVfo7tKOoeXQO4CGU8Yj3HkfBP7i5dmJNnmD4YxPQfFpeQ5xBa7dj1W+QWS2f8A1xifzaT+UFqZ6lsbS6RzWNAuXOcGtHtOid20dbrj7cMHwdVaD9C7kFb2djHodNoP6vDyHybVmtp9r4aqnmpqUS1EkjHRgxRucwEjiX2sjwx2KuhijbHT0zWRtjzSOM0hDGhocGtOUcOeqeXDy562e6Hqt8go54hkd1R8V3IdhWaGzFY/9NiMvhFGxg9iEdHrD8eqrXnn+XsPIBLJ+U5n8p+jyMfB0WgOsnIeuVpDEPVb5BZJnRtA1tmT1jAOTZyB5WR/9ipY/wBDiFU3szlsg94ujJ+TuW/a7twwfB1VoP0TuQV7Ao2+i0/Vb+gh5D5NqyeO4VipppIhJBVMewtPV3UwB0u3UNJ56q3hO20cDIoayOWle1rY80jSYnFrQNJBpbRPPPKfx88a/dt9VvkFldp2D4RwzQfpJ+Q+TWohnbI0OY5rmuFw5pDmkciCOKzG1H6xwz+0n/lpc7qeb61O6b6rfILIYywV+IR0rQDDTET1BA0L/wDVRE+ZI8V1dqtovQ4hkGeeU5IIxxe71req3Qk94RbK4F6HAGuOaZ53kz73L5HanXsHAImz055NdgMHqt+iEt231W+QTgpKUbThK6ZK6RNVn0S4+I7UIIB7PvT2sdNf+S8526IkjVEHKMOt4dicWB/HBLDSX7fYexGHfj/ooRp4FPflwKWHKlcy6hfEpA+3ciGqU8F9UnxqBzF0Hxqu+Na89IvKk5qBzVaexROatZWdiqWoC1WXNUbmrSVFiuQhIUzmqMtVypxGU1kZahIVECyYoimTIyZPZMgiTJFJMySTJII6o4zg8dXC6GYXY7zaR8VzT2g294V1NdMTx5ZROrqCulhJj3lTu2R1Mx/JuZECGkW0c/LYWPMc1q4NhGSEPrpZKuQa2eS2EHuibYfdqu1jODRVcRjmbdvEEGzmkahzXcjos1Fi8+F/k6zPNSjRlU1pc9jbGzZmjU9mbmrt36a78vpsKamZG0Nja1jRoGtaGgDst7lIoKSrZKwPjc17Dwc05gfJSrP+2XokkP45pXTISSFJEAlHUU7ZGlr2h7ToWuAIPsKJJP09ZOp2TlpCZMMk3Zvd1NIS6B/EkNvqw66WWfxvbVrqqifLFJHLA+USwFpzBzm5Whht1gTwWux7a5lM7dRtM9SR1YI9T2XeRfINfFVsE2Ze6YVdcWvqSBlYLbuAcmttxcL8dVU89rWX+afZrBpZJTW1v6dwtFF+zTxnWw7XkcXcVqEJKa6j7Z9daNJBdK6CHdK6C6e6A1Lmm3h3pgeXYmjcizm/gvMdnp2SX0Ps8U7TfTnyuhIBtbS+valKy2v1IHoxf/kkHA8fcgz8x+CicRxPby017UjGD2HXsRNf7FE5vMJOl4FJUWGvubH8eCZ8ajadNOB7eXgiZJx7uPZ7EvofaJ8SgfGui5t1BJGr56TeVBzFG5iuPYoXMWs7jO8qpYoy1Wi1RuatJ0myqxagLVYc1RkK50j41AQhspnICFcpYjshsjTJ6QCEyMhNZPSCmRJrJ6RkyJMjTsCmc0EWIBB4g218b8k90ro0mUrthshL6GZ9M46ujBJgfw4sv1b25KqzGJqfSupZwBpvqeaaWM9+QPzN8CtpdOn859VXy/0y9HtFQz23dSA69ssk07HeGVzwbrqtogeEl/CWY/8AuJ8R2dpprGaCJ9+BLG5vpAA+9cj/AEcUIPVjey/qTSj63Kt5P/F1zh375/zZ/wD7FXqZIIdZZ2MH71RI3yvKqLujyk4HfnxqJLfWpaPYKgjJtTtceZkLpL/TJCN5OyRQl2upHEtp/Sal4NssLqgj6TnAIGYRXVZu9xoojfqNmfJO4cOs5xLW+zXVbGClbG2zGtaOxoAHkE9kfOFs/hzsF2ego2kQssTq57iXPee1ziukllSyqfkm+/ZJXSsllS0iuldKyayNB7pJWSsjQ//Z"/>
          <p:cNvSpPr>
            <a:spLocks noChangeAspect="1" noChangeArrowheads="1"/>
          </p:cNvSpPr>
          <p:nvPr/>
        </p:nvSpPr>
        <p:spPr bwMode="auto">
          <a:xfrm>
            <a:off x="178563" y="142852"/>
            <a:ext cx="8785925" cy="6527078"/>
          </a:xfrm>
          <a:prstGeom prst="rect">
            <a:avLst/>
          </a:prstGeom>
          <a:ln w="57150"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 i="1" dirty="0" smtClean="0"/>
          </a:p>
          <a:p>
            <a:endParaRPr lang="it-IT" i="1" dirty="0" smtClean="0"/>
          </a:p>
          <a:p>
            <a:endParaRPr lang="it-IT" i="1" dirty="0" smtClean="0"/>
          </a:p>
          <a:p>
            <a:endParaRPr lang="it-IT" i="1" dirty="0" smtClean="0"/>
          </a:p>
          <a:p>
            <a:endParaRPr lang="it-IT" i="1" dirty="0" smtClean="0"/>
          </a:p>
          <a:p>
            <a:endParaRPr lang="it-IT" i="1" dirty="0" smtClean="0"/>
          </a:p>
          <a:p>
            <a:endParaRPr lang="it-IT" i="1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</p:txBody>
      </p:sp>
      <p:pic>
        <p:nvPicPr>
          <p:cNvPr id="36" name="Picture 5" descr="LOGO AIPND vettoria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9376" y="212708"/>
            <a:ext cx="863600" cy="78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2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825" y="5661025"/>
            <a:ext cx="1031875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2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75401" y="198605"/>
            <a:ext cx="1000125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sellaDiTesto 1"/>
          <p:cNvSpPr txBox="1"/>
          <p:nvPr/>
        </p:nvSpPr>
        <p:spPr>
          <a:xfrm>
            <a:off x="165826" y="1003929"/>
            <a:ext cx="8785925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i="1" u="sng" dirty="0" smtClean="0">
                <a:solidFill>
                  <a:schemeClr val="accent2"/>
                </a:solidFill>
              </a:rPr>
              <a:t>Corso </a:t>
            </a:r>
            <a:r>
              <a:rPr lang="it-IT" sz="2400" b="1" i="1" u="sng" dirty="0">
                <a:solidFill>
                  <a:schemeClr val="accent2"/>
                </a:solidFill>
              </a:rPr>
              <a:t>Base I – Il Controllo dei materiali e delle Strutture: </a:t>
            </a:r>
            <a:endParaRPr lang="it-IT" sz="2400" b="1" i="1" u="sng" dirty="0" smtClean="0">
              <a:solidFill>
                <a:schemeClr val="accent2"/>
              </a:solidFill>
            </a:endParaRPr>
          </a:p>
          <a:p>
            <a:pPr algn="ctr"/>
            <a:r>
              <a:rPr lang="it-IT" sz="2400" b="1" i="1" u="sng" dirty="0" smtClean="0">
                <a:solidFill>
                  <a:schemeClr val="accent2"/>
                </a:solidFill>
              </a:rPr>
              <a:t>La </a:t>
            </a:r>
            <a:r>
              <a:rPr lang="it-IT" sz="2400" b="1" i="1" u="sng" dirty="0">
                <a:solidFill>
                  <a:schemeClr val="accent2"/>
                </a:solidFill>
              </a:rPr>
              <a:t>verifica di Edifici Esistenti </a:t>
            </a:r>
            <a:r>
              <a:rPr lang="it-IT" sz="2400" b="1" i="1" u="sng" dirty="0" smtClean="0">
                <a:solidFill>
                  <a:schemeClr val="accent2"/>
                </a:solidFill>
              </a:rPr>
              <a:t>(24 ore)</a:t>
            </a:r>
          </a:p>
          <a:p>
            <a:endParaRPr lang="it-IT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b="1" dirty="0" smtClean="0"/>
              <a:t>1.0 La </a:t>
            </a:r>
            <a:r>
              <a:rPr lang="it-IT" b="1" dirty="0"/>
              <a:t>verifica di sicurezza su edifici esistenti in calcestruzzo armato secondo le NTC08 </a:t>
            </a:r>
            <a:endParaRPr lang="it-IT" b="1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it-IT" b="1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it-IT" b="1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b="1" dirty="0"/>
              <a:t>2.0 La verifica di sicurezza su edifici in calcestruzzo armato soggetti a carico di incendio secondo le NTC08  </a:t>
            </a:r>
            <a:endParaRPr lang="it-IT" b="1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b="1" dirty="0" smtClean="0"/>
              <a:t>3.0 La </a:t>
            </a:r>
            <a:r>
              <a:rPr lang="it-IT" b="1" dirty="0"/>
              <a:t>verifica di sicurezza su edifici in muratura secondo le </a:t>
            </a:r>
            <a:r>
              <a:rPr lang="it-IT" b="1" dirty="0" smtClean="0"/>
              <a:t>NTC08 </a:t>
            </a:r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4788024" y="6289575"/>
            <a:ext cx="41044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 smtClean="0"/>
              <a:t>                                                                </a:t>
            </a:r>
            <a:r>
              <a:rPr lang="it-IT" sz="1400" b="1" i="1" dirty="0" smtClean="0">
                <a:solidFill>
                  <a:schemeClr val="accent2"/>
                </a:solidFill>
              </a:rPr>
              <a:t>Offerta Formativa</a:t>
            </a:r>
            <a:endParaRPr lang="it-IT" sz="1400" b="1" i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" descr="data:image/jpeg;base64,/9j/4AAQSkZJRgABAQAAAQABAAD/2wCEAAkGBhQQEBQUEhQUFRQVFBQUFhQWFBQVFBQWFBUVFhQWFxUXHCYeFxkjGRUUHy8gIycpLCwsFR4xNTAqNSYrLCkBCQoKDgwOGg8PGikcHxwsKSkpKSksLCksLCksLSkpKSwpLCksLCkpLCwpLCkpKSwsKSwpLCkpLCkpKSksLCkpLP/AABEIAH4BcAMBIgACEQEDEQH/xAAbAAABBQEBAAAAAAAAAAAAAAACAAEDBAYFB//EAFEQAAEDAgMEBgQJCAYHCQAAAAEAAgMEEQUSIQYTMUEHIlFhcZEUUoGhFTJTcpKxssHwIyQzNUJiorMlNHN0gpMXQ2OEwtHhFlRkg6PD0tPx/8QAGQEAAwEBAQAAAAAAAAAAAAAAAAECAwQF/8QAIxEBAQEBAQACAQQDAQAAAAAAAAERAiESMVEDMkFxImGBQv/aAAwDAQACEQMRAD8A9UKEoyEBC7I5glDdEUKpJXSTJXTB7pJrpXQAzyZGOd6rXO+iCfuTxuuAe0A+YC5e1c5joKt44tppyPHduA95VrCZc9PC7tijP8ITzzQuJrpkrpYBXSuhukgCuldCldGA90k10xKCESmumuldAPdJNdK6YOldMmugHuldNdK6Ae6V0N0roGnuldNdK6C06V0N0roArpXQXSugDSQpXTI90robpXQYrpXQ3SugDuldBdK6AO6V0F0roArpXQ5kroC+4ICpXBRkLGNKjKEoyEJVwgpk6ZURJXTFV31jRK2I/Gc17x4MLAfthBOP0gzZcLq++FzfpWCl2Inz4dSE8dxGD4hoB96q7fm9GGfKVFNH7HzMB9xR7Bn8ya35OWoi8BHUSNHuAWnnxw/4aK6V1WjrGuldH+0xsbj4SF1vsnzU11GJHdK6BK6MArpIbprowDukShumukQsyWZCSkngFdK6FK6Ae6V0yZAPdK6V0xKeA90kN0rpA6Sa6YlAGmuhuldMCuldDmSugCukgunugHSumukgHuldMkgHumumJSBQBXTXTJIAkkKdAdhzVE4K29ige1csrexXIQEKZwUZC1lRURTFGQgKpJlhvhJztoLC+7ZTup78t6bTEeNiFuHG2p4DXy1+5ecYe3qUVYeNRiT5STp+TqGPgi/hEa05VGi2y6xoo/XroP8A080p+wPNNsUbNq2fJ104H/mBkv1yFFtD1q/Dm9klRLbuZC5t/ORqWzgy1mIt7aiJ4Hz4WN+tifuYV+nKpcULcfmaf0b4WRA8t5E0yhnjlLitsvOZmkNnrG8YsWbID/s2Nip5fZYyD2L0S/Yil0dJNdK6lJ0roSUkYDSShoLnENaBcuJAAAF7kngFxGbZRSX3DJ6gD9uKF7oz4SHqn2LLbfYoJcSo6GU2p3OZJLfQPJe4MaT2XYPNehsYGgAAADQACwAGllfxz7VZkZt3SNSskEc++p3Hhv4XsBt3nS3fwWlimDwHNIc1wBBBuCDwII4rm7SYFHW074ZADmacruLmOAu1w7LEIdlaN0NDTRSCz2Qsa4HiCOI80vBcwqrauniJEj3MsbHNHIBcd5bwVVu31AeFVGewDMSfZZd5+oIOotw5eFl4n0awA40dBZgqS3uIu0W7OKvjidS38CSV7FQ4vHOTuyTYXuWPa32OcACpautZCwvke1jGi5c4hrW8tSpsy84xWvbV4/FSzEbmAZmxnUSTGIPbfttmFvmW5qJzv0JNrVR7YRyAmGGplb67YHhh+a51g/2XVan6RaQybqRz4JPVnjfF4XLhYLS39nLw7gs7t1sw2vpHsygysBdE7mHDg3wdwPinM0eNFmFr8dL6a964Um3FI348jmfPikYfJzV16VpEbAeIYwG/aGi/vCrY9LalnJ5QyHXXg0pTNxPiDB9rKWreWQTNe9rcxaLg2BAJF+OpHmusvCJ6d+B18Erczoyxr2nm+NzQJWHhqCT5NXuVNUtkY17CHNc0Oa4cHNcAWnyIV98fH2K6mJUxKS4u1VU8QbqIgTVDhBHztmBL3/4WBzvEAc1Mm1M9Q/6QaC5HpMdwbW14+Wqv0W0UE2YxyBwY0uccrrADibkLybonpAMUe1wDt3DMBpcXa9jb2PcSvasyrvmc3FdZGQm6U6MTMijL5XPkbHdjbNaXHLcl1tLnlfwWvuvK+kmna3FaFzWgOc+MuIAGa0zbXtz1PmvUyU+uZJP9jo90rprpXWeIPdY/Huk+mpHOY6Odz2kjLuywaaXzPtdt+YvxWuJXn3TXGDQwut1hUNaDzsY5Ljw0HkFfHMvUlVz9tzhVfv4IpQMokja/Le+XML2v7VaXI2TP5hS/3eL7IXWups9K/Z0kN0rowhJIbpXQGokaoHsVoFBIxedzXZYovaonNVt8arvatZWdiBwVeaoa1zGk9Z5dlHblbmPuVstXn20OJvON0uXSGDLFIb6bysDg0eN2M81tzNRju7a1ZioKgtNnujMTPny9RoHfdy5u1uHiDDY2tAApn0jh2DcysJ9wKs7VjfVNDTcnTGokH7lKMw85HRhWttYDJh1WBqfR5XDxa0kW+irn4E/hTr+ti9KOTKWpf4bx8TR9kpsPflxWsB0zU9LJ5GRpP8KrYJPvsS3nENw2l85HyuP3eSh2hqfR62ol7cKkcB3wPf8AfI1XBfwWzeH+k4M9h09JbVP8N++RzD72eS7WyuI+kUUEh+MYwHDse27Xt8Q5pCLZmk3NFTs9SGMfwjiufsn+SlraflHUmVg/2dQ0P8t5vEs8TfXdiq2uc9oPWYQHDsLmhw9xCkzLEbP4o/4Wqg/SKoc5sXe+lawPHjZ/8JW2TsxN8PdJMldImG6TNiXVjGzwazRNLcnyjAS4AfvAkkdt1k9nulSopDuqphma3Q5rsnZ3XPxrdhA8V7KuNtBslTVzbTxjNawkb1ZGntDuftuO5bcdzPj0udT6otn9rqatH5GVpfa5jd1ZBbich1IHaL+K7BXiW1XRzPh/5xTvdJEw5s46ssX7xy8geY4cwt30abWvrqdwmIMsRDXOGhe06tce/Qg+Hel1+nM3n0XmfcbEnReMdGv66k8Kn7RXsxXjHRv+u3/7z9oqv0/29f0OfqvaLrzfpN2Kkkf6ZShxkAbvGtvnOQdWRltcwFgRxs245r0ZPdZc9fG7Ec3HkezfS9LFaOsZvGjq7xvVlbbTrNOj/cfFel4LtHT1jc1PKx9uLb2e0G/xmHUc1z9o9h6WuBMjMsnysdmv9ulnDuN+K8t2i2MqcJkE8T3OjB6s7Ltcwk6B4HAHhzB4cwtvjx+p9eVp5090XG2zdbDqvvp5B9JmX6yquwe0pr6Nsj7CRpLJAOBc3g63LMLFSbby5aCe/MRt+nKxv3rHLLjP6qlt/s36ZQWaLywgSR9pyt67P8Tb277LkdEO0e9gdSvPXhu5l+LoieQ/dcbdwcF6AzgPAD6l4ztBCcGxhs0YO6eTKB2sfpMzxBufJa8/5S83/i5749ouuJQjf1kk3FkAdTxa6F5INQ/2ECMdha7tUuLY0GUwkhs90uRsAvo98ujDp+yLlx7mkq1h1CKeFkbSTkbYuNruNrvcbftOdr7VnmJeUdFzv6Yn/s6j+Y1exXXjPRc7+l5O9lR9sL2VX+r+6f0ff28x6Sz/AEph/wA6P+cxenkry/pL/WmH/Oj/AJzV6TW592/dW3mV2TN8UOt1ST2J9/t5F+o5VftS1sxgp43VFQLZo2Oa1sYPOWQ6M4jTU9y4+L7dVFCWGsow2J5y7yKbeWdqbEOaNbA6XHBXdhdln0MUhmcHzzSbyR41B46ZiNdST/iK5fSrikLqGSIPY6USRHI0glnW/at8Xqk8bHVTJPlhzNxtaWqbLGyRhzMe0Oae1p1HuWG6aB+YRf3pn8qVaDYQ/wBG0v8AZD6ys900f1CL+8t/lTKv0/Oyn7nVwDaWNlHTNY2adwhjaRDE+QNIaLgvAyg8tSoZ+kyKF2Wop6uC5sHSRGzvC3H2Lt7KC1DSgfIRfZCu11BHPG6OVocxwsQe/S47Cotm0bPl6HDMViqYxJC9sjDzab2PYRyPcVaXkOxj34djMlHmJY9xj8ernicf3svFeu3R1z8aXUw6Sa6V1KWsBRB3auLjm0PopZenqZswcbwQulDcttHZdQdfcuW3pDZzpMRH+4z/AHNXmzm2bHc1T2LjUGOQ1G/3b2u9HkdFKRwa5rQ51z2WPHtBHIrj4n0kN3Mm4pa4zZHCJrqOdrTIRZt3FtgL21PYsvjOxU9BDGykGY10bKOsdc5hI839J8RnkB8Qq4nmUWO3sFtW+sFTvuoWyb6G4y/mstzC/X5jln54C/CZ60gh0tU2vHdFDKwQj/LjB8XFdHpIwySlEL6Nv6WL4MeBpZsxa2F/i1xcLfvrUYvgoOHy0zRp6O+IDlpHYe8LedS3fyzsceg/L4rUyjVsEEUDO50pdLJb2GP3LvVUAexzfWa5vsII+9Zvoupn/BzZpdZahxmc7tGVrI/4GNWrcFezWfTzjoqn3hlceMUNJTO+dEH5h5koOlKTdvhPy0FRS375HwEf8a6nR1h25diI/wDHyAeGRr2+6QIOkbDzK/DgBf8AP4gfm6ud7mrWXej/APTWRxZWgdgA8gs7VuFPijHnRtRTOYTyz0zt4PaWPd/lrTOWP6UKd5od7FfeQvDm9tpA6J/8L0uftE+3KhhLMMpawfGjqPTHE+pPKTLfu3chH+ELsbabTOpTTCIZryCWTsFOwtEjj3dcfgFddmEMNEKZw6hgENuGhZl5cOPuWU2Lw99WyofVt1Efwd85kLSJHD5znnXhfwVzN/pXlbCtxeKExB7wN9I2Nlz8Zzh1fd7yFaXnmG7OVFZDIanSSmYaakJv+khcCajxc5rR7Cu/Qbd0romGWURyFozscHBzHgdYcO26MZ2fhXG1TY8YlppHWa+KHd3PVEmUkjsBcCLeHetZdeb7TYfhdbKZvSzFKQLubmLXEAAEtc3Qi3EEI6DHZKdoa3FKaVo0Bmp5XPA7MzSCfanZM8Vmt/VysZG90hAYGuLydGhoBuTfQhef9D+G2bUzhpbHLJkiB5tYXnS/ja/cVLU1sFWA2sxFr473MMEb4Y39z3HM8j2rQU211BGxrGTRtY0ANaGuDQBwAGXT/wDe1OeTCzJkaC68a6OXD4af3+lW8yfqWxrcdhlBAxQsBvoyFgsDyBLLrN0WzuHwStljxORsjSS14aLi+h4t10JVc3JZ+T5mR6vf8cvNZTANp2uxGtpXv62+zRAniBGwPY3tNw427yjw/amnjvvK8TXGmaLKW992N1WYx3BsMqJnTx1joZXOzktDnNzadYAtu03F9DzUc8z+Sk+9eoXXM2mniZRzma273Tg6/O4s0eJNrd9lkaXaWWNuX4SpJAODpaaUv7NcjmglKeopKlzXV1eJmtIcIGMdHAXDm5ti5w7iUTnKJzi10RYY6GgzvBG+kLwCLdUAMafA2uO1X+kqcMw6QnQbyn90zHfcVNLtrR5crKmNrrWacriBYaHJYXt2clnMa9GrI93Pij3MvmytiaxtxwOjO9P7u0T72vQ28Ae5ZDpRwI1FCXtF5IDvR2lnCQeFjf8Aw96hpdoomANGKNdlAHXp2l1hwuWgHguw7bOicMpqGEEWOj9b8dMqJvN0vZdZHos31SGOlIMNGHMh7TJJ+1f9xhc0fP7l6W7gfArI4DjmHUUAhZUsytLnEkPGrnE+rwF7exDie0cU18mJCJhAsGQ3Nra9dwN76+afXvWnZtYvou/W8nzKj7QXsq8ow3AaKmlEsOJvZIL9bdg8eIN263Woh2ojDSHYjGdLB/o9nAgjj+ybi/JP9T2+Dua4PSML4th4/ej/AJrV6aXAc7d/hxXmOI0VFVTMnkxR7pGZcjgxgDcpuLAMtoVo6TaenDXNmrhMHC2sWQjiCbtbqjr2SHZuKFHjb8YqpYonuio4bZ3sOWSocSbDN+ywgOPVsbW7dA6TaeKmwvdRNZGHSxhrBYFwabuPa4iwufNcTBcOpqKRz4MUDGuFj+SuS0HQG4tcdq7eJOw2op3xyVWd8gbeodd0t22LSDlADbj4rbDzKPNP+Wg2GNsNpb/It+srO9NH9Ri/vLf5cqqbNxUtMWiXEd9HG7NFDle2NruTiLG9uQ4Dir22GI0NeyGJ1WxjWzCR1g8OcA17bN043cEc+daWf5a0uyUgdQUpB/1EY8mi664Xn9JWU9IMtHiIZHyhnjdNG2/HKQGuHmgrMYbOwsqcUjZG7QinhMRcDe4L35u7yU3naXx265uAxen7QS1EesUJzZ+Rys3TfpEOI8F6osthGOYZSRiOCWNjR2B5Lj2udlu48PwVd/7bUX/eGeT/AP4p9Xf+F167iShp6hsjWvYbtcLtPIhS3UIasp7oM9k4IXmY7hB347URsfx9SC/uTj3KcPQVNK19swBAc1wvyc03afEFRSRq0HJnMVTwrHJosPbBEyKMWZG0MaOwNFgncxXnxqBzFrz0zscXDKDdOqDa28nMnjeOJv8AwoMUoN4+nPyc28PsikA95C67mKNzVtOkVXcFWraMSxujeOq8WPh+ArjggLVWoQlRxxBosAALk6drjd3mVOWoCFaQWUbom+q3yClKFMI9031W+QT7tvqt8giITJlod031W+QTbpvqt8giKV1Wlody31W+QTbpvqt8gjTXRo0O6b6rfIJbpvqjyCJNdANu29g8glu2+q3yCdJA2svtvQFrI6yFgMtK/PlAHXiPVlbbnob+xd7DayOohZLHlcx7Q4Gw9oPeNQR3KyfPu/6LG4fJ8FVfo7tKOoeXQO4CGU8Yj3HkfBP7i5dmJNnmD4YxPQfFpeQ5xBa7dj1W+QWS2f8A1xifzaT+UFqZ6lsbS6RzWNAuXOcGtHtOid20dbrj7cMHwdVaD9C7kFb2djHodNoP6vDyHybVmtp9r4aqnmpqUS1EkjHRgxRucwEjiX2sjwx2KuhijbHT0zWRtjzSOM0hDGhocGtOUcOeqeXDy562e6Hqt8go54hkd1R8V3IdhWaGzFY/9NiMvhFGxg9iEdHrD8eqrXnn+XsPIBLJ+U5n8p+jyMfB0WgOsnIeuVpDEPVb5BZJnRtA1tmT1jAOTZyB5WR/9ipY/wBDiFU3szlsg94ujJ+TuW/a7twwfB1VoP0TuQV7Ao2+i0/Vb+gh5D5NqyeO4VipppIhJBVMewtPV3UwB0u3UNJ56q3hO20cDIoayOWle1rY80jSYnFrQNJBpbRPPPKfx88a/dt9VvkFldp2D4RwzQfpJ+Q+TWohnbI0OY5rmuFw5pDmkciCOKzG1H6xwz+0n/lpc7qeb61O6b6rfILIYywV+IR0rQDDTET1BA0L/wDVRE+ZI8V1dqtovQ4hkGeeU5IIxxe71req3Qk94RbK4F6HAGuOaZ53kz73L5HanXsHAImz055NdgMHqt+iEt231W+QTgpKUbThK6ZK6RNVn0S4+I7UIIB7PvT2sdNf+S8526IkjVEHKMOt4dicWB/HBLDSX7fYexGHfj/ooRp4FPflwKWHKlcy6hfEpA+3ciGqU8F9UnxqBzF0Hxqu+Na89IvKk5qBzVaexROatZWdiqWoC1WXNUbmrSVFiuQhIUzmqMtVypxGU1kZahIVECyYoimTIyZPZMgiTJFJMySTJII6o4zg8dXC6GYXY7zaR8VzT2g294V1NdMTx5ZROrqCulhJj3lTu2R1Mx/JuZECGkW0c/LYWPMc1q4NhGSEPrpZKuQa2eS2EHuibYfdqu1jODRVcRjmbdvEEGzmkahzXcjos1Fi8+F/k6zPNSjRlU1pc9jbGzZmjU9mbmrt36a78vpsKamZG0Nja1jRoGtaGgDst7lIoKSrZKwPjc17Dwc05gfJSrP+2XokkP45pXTISSFJEAlHUU7ZGlr2h7ToWuAIPsKJJP09ZOp2TlpCZMMk3Zvd1NIS6B/EkNvqw66WWfxvbVrqqifLFJHLA+USwFpzBzm5Whht1gTwWux7a5lM7dRtM9SR1YI9T2XeRfINfFVsE2Ze6YVdcWvqSBlYLbuAcmttxcL8dVU89rWX+afZrBpZJTW1v6dwtFF+zTxnWw7XkcXcVqEJKa6j7Z9daNJBdK6CHdK6C6e6A1Lmm3h3pgeXYmjcizm/gvMdnp2SX0Ps8U7TfTnyuhIBtbS+valKy2v1IHoxf/kkHA8fcgz8x+CicRxPby017UjGD2HXsRNf7FE5vMJOl4FJUWGvubH8eCZ8ajadNOB7eXgiZJx7uPZ7EvofaJ8SgfGui5t1BJGr56TeVBzFG5iuPYoXMWs7jO8qpYoy1Wi1RuatJ0myqxagLVYc1RkK50j41AQhspnICFcpYjshsjTJ6QCEyMhNZPSCmRJrJ6RkyJMjTsCmc0EWIBB4g218b8k90ro0mUrthshL6GZ9M46ujBJgfw4sv1b25KqzGJqfSupZwBpvqeaaWM9+QPzN8CtpdOn859VXy/0y9HtFQz23dSA69ssk07HeGVzwbrqtogeEl/CWY/8AuJ8R2dpprGaCJ9+BLG5vpAA+9cj/AEcUIPVjey/qTSj63Kt5P/F1zh375/zZ/wD7FXqZIIdZZ2MH71RI3yvKqLujyk4HfnxqJLfWpaPYKgjJtTtceZkLpL/TJCN5OyRQl2upHEtp/Sal4NssLqgj6TnAIGYRXVZu9xoojfqNmfJO4cOs5xLW+zXVbGClbG2zGtaOxoAHkE9kfOFs/hzsF2ego2kQssTq57iXPee1ziukllSyqfkm+/ZJXSsllS0iuldKyayNB7pJWSsjQ//Z"/>
          <p:cNvSpPr>
            <a:spLocks noChangeAspect="1" noChangeArrowheads="1"/>
          </p:cNvSpPr>
          <p:nvPr/>
        </p:nvSpPr>
        <p:spPr bwMode="auto">
          <a:xfrm>
            <a:off x="178563" y="142852"/>
            <a:ext cx="8785925" cy="6527078"/>
          </a:xfrm>
          <a:prstGeom prst="rect">
            <a:avLst/>
          </a:prstGeom>
          <a:ln w="57150"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 i="1" dirty="0" smtClean="0"/>
          </a:p>
          <a:p>
            <a:endParaRPr lang="it-IT" i="1" dirty="0" smtClean="0"/>
          </a:p>
          <a:p>
            <a:endParaRPr lang="it-IT" i="1" dirty="0" smtClean="0"/>
          </a:p>
          <a:p>
            <a:endParaRPr lang="it-IT" i="1" dirty="0" smtClean="0"/>
          </a:p>
          <a:p>
            <a:endParaRPr lang="it-IT" i="1" dirty="0" smtClean="0"/>
          </a:p>
          <a:p>
            <a:endParaRPr lang="it-IT" i="1" dirty="0" smtClean="0"/>
          </a:p>
          <a:p>
            <a:endParaRPr lang="it-IT" i="1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</p:txBody>
      </p:sp>
      <p:pic>
        <p:nvPicPr>
          <p:cNvPr id="36" name="Picture 5" descr="LOGO AIPND vettoria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9376" y="212708"/>
            <a:ext cx="863600" cy="78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2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825" y="5661025"/>
            <a:ext cx="1031875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2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75401" y="198605"/>
            <a:ext cx="1000125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sellaDiTesto 1"/>
          <p:cNvSpPr txBox="1"/>
          <p:nvPr/>
        </p:nvSpPr>
        <p:spPr>
          <a:xfrm>
            <a:off x="178563" y="332656"/>
            <a:ext cx="8785925" cy="1115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smtClean="0">
                <a:solidFill>
                  <a:schemeClr val="accent2"/>
                </a:solidFill>
              </a:rPr>
              <a:t>1.0  La </a:t>
            </a:r>
            <a:r>
              <a:rPr lang="it-IT" sz="2000" b="1" dirty="0">
                <a:solidFill>
                  <a:schemeClr val="accent2"/>
                </a:solidFill>
              </a:rPr>
              <a:t>verifica di sicurezza su edifici esistenti in </a:t>
            </a:r>
            <a:endParaRPr lang="it-IT" sz="2000" b="1" dirty="0" smtClean="0">
              <a:solidFill>
                <a:schemeClr val="accent2"/>
              </a:solidFill>
            </a:endParaRPr>
          </a:p>
          <a:p>
            <a:pPr algn="ctr"/>
            <a:r>
              <a:rPr lang="it-IT" sz="2000" b="1" dirty="0" smtClean="0">
                <a:solidFill>
                  <a:schemeClr val="accent2"/>
                </a:solidFill>
              </a:rPr>
              <a:t>calcestruzzo </a:t>
            </a:r>
            <a:r>
              <a:rPr lang="it-IT" sz="2000" b="1" dirty="0">
                <a:solidFill>
                  <a:schemeClr val="accent2"/>
                </a:solidFill>
              </a:rPr>
              <a:t>armato </a:t>
            </a:r>
            <a:r>
              <a:rPr lang="it-IT" sz="2000" b="1" dirty="0" smtClean="0">
                <a:solidFill>
                  <a:schemeClr val="accent2"/>
                </a:solidFill>
              </a:rPr>
              <a:t>secondo </a:t>
            </a:r>
            <a:r>
              <a:rPr lang="it-IT" sz="2000" b="1" dirty="0">
                <a:solidFill>
                  <a:schemeClr val="accent2"/>
                </a:solidFill>
              </a:rPr>
              <a:t>le </a:t>
            </a:r>
            <a:r>
              <a:rPr lang="it-IT" sz="2000" b="1" dirty="0" smtClean="0">
                <a:solidFill>
                  <a:schemeClr val="accent2"/>
                </a:solidFill>
              </a:rPr>
              <a:t>NTC08 </a:t>
            </a:r>
            <a:endParaRPr lang="it-IT" sz="2000" b="1" dirty="0" smtClean="0">
              <a:solidFill>
                <a:schemeClr val="accent2"/>
              </a:solidFill>
            </a:endParaRPr>
          </a:p>
          <a:p>
            <a:pPr algn="ctr"/>
            <a:endParaRPr lang="it-IT" sz="1050" dirty="0">
              <a:solidFill>
                <a:schemeClr val="accent2"/>
              </a:solidFill>
            </a:endParaRPr>
          </a:p>
          <a:p>
            <a:pPr marL="742950" lvl="1" indent="-285750" algn="just"/>
            <a:endParaRPr lang="it-IT" sz="1600" b="1" dirty="0" smtClean="0"/>
          </a:p>
        </p:txBody>
      </p:sp>
      <p:sp>
        <p:nvSpPr>
          <p:cNvPr id="7" name="CasellaDiTesto 6"/>
          <p:cNvSpPr txBox="1"/>
          <p:nvPr/>
        </p:nvSpPr>
        <p:spPr>
          <a:xfrm>
            <a:off x="4788024" y="6289575"/>
            <a:ext cx="41044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 smtClean="0"/>
              <a:t>                                                                </a:t>
            </a:r>
            <a:r>
              <a:rPr lang="it-IT" sz="1400" b="1" i="1" dirty="0" smtClean="0">
                <a:solidFill>
                  <a:schemeClr val="accent2"/>
                </a:solidFill>
              </a:rPr>
              <a:t>Offerta Formativa</a:t>
            </a:r>
            <a:endParaRPr lang="it-IT" sz="1400" b="1" i="1" dirty="0">
              <a:solidFill>
                <a:schemeClr val="accent2"/>
              </a:solidFill>
            </a:endParaRP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179512" y="747137"/>
            <a:ext cx="8784976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900113" marR="0" lvl="0" indent="-17621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it-IT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900113" marR="0" lvl="0" indent="-17621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Una proposta procedurale per l’attuazione della verifica di sicurezza su edifici in c.a.; 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900113" marR="0" lvl="0" indent="-17621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Attività decisionali e predisposizione degli elaborati tecnici;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900113" marR="0" lvl="0" indent="-17621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Il piano di indagine;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1433513" marR="0" lvl="0" indent="-2730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Il Controllo dei calcestruzzi in opera; 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1433513" marR="0" lvl="1" indent="-2730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Indagine Magnetometrica; 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1433513" marR="0" lvl="1" indent="-2730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Carotaggi; 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1433513" marR="0" lvl="1" indent="-2730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Prove di Carbonatazione; 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1433513" marR="0" lvl="1" indent="-2730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Metodo di Penetrazione; 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1433513" marR="0" lvl="1" indent="-2730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Metodo di Estrazione; 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1433513" marR="0" lvl="1" indent="-2730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Metodo </a:t>
            </a:r>
            <a:r>
              <a:rPr kumimoji="0" lang="it-IT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Sclerometrico</a:t>
            </a: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; 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1433513" marR="0" lvl="1" indent="-2730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Metodo Ultrasonoro ; 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1433513" marR="0" lvl="1" indent="-2730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Metodo </a:t>
            </a:r>
            <a:r>
              <a:rPr kumimoji="0" lang="it-IT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Sonreb</a:t>
            </a: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; 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1433513" marR="0" lvl="1" indent="-2730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Campagne sperimentali condotte su casi reali; 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982663" marR="0" lvl="0" indent="-2587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Controllo degli acciai in opera; 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1433513" marR="0" lvl="1" indent="-2730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La caratterizzazione meccanica;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1433513" marR="0" lvl="1" indent="-2730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Metodo del Potenziale di Corrosione; 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1160463" marR="0" lvl="0" indent="-4365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Definizione degli organismi strutturali e materici da sottoporre a verifica; 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1433513" marR="0" lvl="1" indent="-2730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Definizione di un ordine prioritario per l’esecuzione della verifica statica; 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1433513" marR="0" lvl="1" indent="-2730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Verifica di sicurezza e determinazioni tecniche; 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982663" marR="0" lvl="0" indent="-1778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Esercitazioni pratiche in aula; 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982663" marR="0" lvl="0" indent="-1778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Discussione di un caso reale; 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982663" marR="0" lvl="0" indent="-1778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Redazione di elaborati grafici di supporto</a:t>
            </a:r>
            <a:r>
              <a:rPr kumimoji="0" lang="it-IT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; </a:t>
            </a:r>
            <a:endParaRPr kumimoji="0" lang="it-IT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7526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" descr="data:image/jpeg;base64,/9j/4AAQSkZJRgABAQAAAQABAAD/2wCEAAkGBhQQEBQUEhQUFRQVFBQUFhQWFBQVFBQWFBUVFhQWFxUXHCYeFxkjGRUUHy8gIycpLCwsFR4xNTAqNSYrLCkBCQoKDgwOGg8PGikcHxwsKSkpKSksLCksLCksLSkpKSwpLCksLCkpLCwpLCkpKSwsKSwpLCkpLCkpKSksLCkpLP/AABEIAH4BcAMBIgACEQEDEQH/xAAbAAABBQEBAAAAAAAAAAAAAAACAAEDBAYFB//EAFEQAAEDAgMEBgQJCAYHCQAAAAEAAgMEEQUSIQYTMUEHIlFhcZEUUoGhFTJTcpKxssHwIyQzNUJiorMlNHN0gpMXQ2OEwtHhFlRkg6PD0tPx/8QAGQEAAwEBAQAAAAAAAAAAAAAAAAECAwQF/8QAIxEBAQEBAQACAQQDAQAAAAAAAAERAiESMVEDMkFxImGBQv/aAAwDAQACEQMRAD8A9UKEoyEBC7I5glDdEUKpJXSTJXTB7pJrpXQAzyZGOd6rXO+iCfuTxuuAe0A+YC5e1c5joKt44tppyPHduA95VrCZc9PC7tijP8ITzzQuJrpkrpYBXSuhukgCuldCldGA90k10xKCESmumuldAPdJNdK6YOldMmugHuldNdK6Ae6V0N0roGnuldNdK6C06V0N0roArpXQXSugDSQpXTI90robpXQYrpXQ3SugDuldBdK6AO6V0F0roArpXQ5kroC+4ICpXBRkLGNKjKEoyEJVwgpk6ZURJXTFV31jRK2I/Gc17x4MLAfthBOP0gzZcLq++FzfpWCl2Inz4dSE8dxGD4hoB96q7fm9GGfKVFNH7HzMB9xR7Bn8ya35OWoi8BHUSNHuAWnnxw/4aK6V1WjrGuldH+0xsbj4SF1vsnzU11GJHdK6BK6MArpIbprowDukShumukQsyWZCSkngFdK6FK6Ae6V0yZAPdK6V0xKeA90kN0rpA6Sa6YlAGmuhuldMCuldDmSugCukgunugHSumukgHuldMkgHumumJSBQBXTXTJIAkkKdAdhzVE4K29ige1csrexXIQEKZwUZC1lRURTFGQgKpJlhvhJztoLC+7ZTup78t6bTEeNiFuHG2p4DXy1+5ecYe3qUVYeNRiT5STp+TqGPgi/hEa05VGi2y6xoo/XroP8A080p+wPNNsUbNq2fJ104H/mBkv1yFFtD1q/Dm9klRLbuZC5t/ORqWzgy1mIt7aiJ4Hz4WN+tifuYV+nKpcULcfmaf0b4WRA8t5E0yhnjlLitsvOZmkNnrG8YsWbID/s2Nip5fZYyD2L0S/Yil0dJNdK6lJ0roSUkYDSShoLnENaBcuJAAAF7kngFxGbZRSX3DJ6gD9uKF7oz4SHqn2LLbfYoJcSo6GU2p3OZJLfQPJe4MaT2XYPNehsYGgAAADQACwAGllfxz7VZkZt3SNSskEc++p3Hhv4XsBt3nS3fwWlimDwHNIc1wBBBuCDwII4rm7SYFHW074ZADmacruLmOAu1w7LEIdlaN0NDTRSCz2Qsa4HiCOI80vBcwqrauniJEj3MsbHNHIBcd5bwVVu31AeFVGewDMSfZZd5+oIOotw5eFl4n0awA40dBZgqS3uIu0W7OKvjidS38CSV7FQ4vHOTuyTYXuWPa32OcACpautZCwvke1jGi5c4hrW8tSpsy84xWvbV4/FSzEbmAZmxnUSTGIPbfttmFvmW5qJzv0JNrVR7YRyAmGGplb67YHhh+a51g/2XVan6RaQybqRz4JPVnjfF4XLhYLS39nLw7gs7t1sw2vpHsygysBdE7mHDg3wdwPinM0eNFmFr8dL6a964Um3FI348jmfPikYfJzV16VpEbAeIYwG/aGi/vCrY9LalnJ5QyHXXg0pTNxPiDB9rKWreWQTNe9rcxaLg2BAJF+OpHmusvCJ6d+B18Erczoyxr2nm+NzQJWHhqCT5NXuVNUtkY17CHNc0Oa4cHNcAWnyIV98fH2K6mJUxKS4u1VU8QbqIgTVDhBHztmBL3/4WBzvEAc1Mm1M9Q/6QaC5HpMdwbW14+Wqv0W0UE2YxyBwY0uccrrADibkLybonpAMUe1wDt3DMBpcXa9jb2PcSvasyrvmc3FdZGQm6U6MTMijL5XPkbHdjbNaXHLcl1tLnlfwWvuvK+kmna3FaFzWgOc+MuIAGa0zbXtz1PmvUyU+uZJP9jo90rprpXWeIPdY/Huk+mpHOY6Odz2kjLuywaaXzPtdt+YvxWuJXn3TXGDQwut1hUNaDzsY5Ljw0HkFfHMvUlVz9tzhVfv4IpQMokja/Le+XML2v7VaXI2TP5hS/3eL7IXWups9K/Z0kN0rowhJIbpXQGokaoHsVoFBIxedzXZYovaonNVt8arvatZWdiBwVeaoa1zGk9Z5dlHblbmPuVstXn20OJvON0uXSGDLFIb6bysDg0eN2M81tzNRju7a1ZioKgtNnujMTPny9RoHfdy5u1uHiDDY2tAApn0jh2DcysJ9wKs7VjfVNDTcnTGokH7lKMw85HRhWttYDJh1WBqfR5XDxa0kW+irn4E/hTr+ti9KOTKWpf4bx8TR9kpsPflxWsB0zU9LJ5GRpP8KrYJPvsS3nENw2l85HyuP3eSh2hqfR62ol7cKkcB3wPf8AfI1XBfwWzeH+k4M9h09JbVP8N++RzD72eS7WyuI+kUUEh+MYwHDse27Xt8Q5pCLZmk3NFTs9SGMfwjiufsn+SlraflHUmVg/2dQ0P8t5vEs8TfXdiq2uc9oPWYQHDsLmhw9xCkzLEbP4o/4Wqg/SKoc5sXe+lawPHjZ/8JW2TsxN8PdJMldImG6TNiXVjGzwazRNLcnyjAS4AfvAkkdt1k9nulSopDuqphma3Q5rsnZ3XPxrdhA8V7KuNtBslTVzbTxjNawkb1ZGntDuftuO5bcdzPj0udT6otn9rqatH5GVpfa5jd1ZBbich1IHaL+K7BXiW1XRzPh/5xTvdJEw5s46ssX7xy8geY4cwt30abWvrqdwmIMsRDXOGhe06tce/Qg+Hel1+nM3n0XmfcbEnReMdGv66k8Kn7RXsxXjHRv+u3/7z9oqv0/29f0OfqvaLrzfpN2Kkkf6ZShxkAbvGtvnOQdWRltcwFgRxs245r0ZPdZc9fG7Ec3HkezfS9LFaOsZvGjq7xvVlbbTrNOj/cfFel4LtHT1jc1PKx9uLb2e0G/xmHUc1z9o9h6WuBMjMsnysdmv9ulnDuN+K8t2i2MqcJkE8T3OjB6s7Ltcwk6B4HAHhzB4cwtvjx+p9eVp5090XG2zdbDqvvp5B9JmX6yquwe0pr6Nsj7CRpLJAOBc3g63LMLFSbby5aCe/MRt+nKxv3rHLLjP6qlt/s36ZQWaLywgSR9pyt67P8Tb277LkdEO0e9gdSvPXhu5l+LoieQ/dcbdwcF6AzgPAD6l4ztBCcGxhs0YO6eTKB2sfpMzxBufJa8/5S83/i5749ouuJQjf1kk3FkAdTxa6F5INQ/2ECMdha7tUuLY0GUwkhs90uRsAvo98ujDp+yLlx7mkq1h1CKeFkbSTkbYuNruNrvcbftOdr7VnmJeUdFzv6Yn/s6j+Y1exXXjPRc7+l5O9lR9sL2VX+r+6f0ff28x6Sz/AEph/wA6P+cxenkry/pL/WmH/Oj/AJzV6TW592/dW3mV2TN8UOt1ST2J9/t5F+o5VftS1sxgp43VFQLZo2Oa1sYPOWQ6M4jTU9y4+L7dVFCWGsow2J5y7yKbeWdqbEOaNbA6XHBXdhdln0MUhmcHzzSbyR41B46ZiNdST/iK5fSrikLqGSIPY6USRHI0glnW/at8Xqk8bHVTJPlhzNxtaWqbLGyRhzMe0Oae1p1HuWG6aB+YRf3pn8qVaDYQ/wBG0v8AZD6ys900f1CL+8t/lTKv0/Oyn7nVwDaWNlHTNY2adwhjaRDE+QNIaLgvAyg8tSoZ+kyKF2Wop6uC5sHSRGzvC3H2Lt7KC1DSgfIRfZCu11BHPG6OVocxwsQe/S47Cotm0bPl6HDMViqYxJC9sjDzab2PYRyPcVaXkOxj34djMlHmJY9xj8ernicf3svFeu3R1z8aXUw6Sa6V1KWsBRB3auLjm0PopZenqZswcbwQulDcttHZdQdfcuW3pDZzpMRH+4z/AHNXmzm2bHc1T2LjUGOQ1G/3b2u9HkdFKRwa5rQ51z2WPHtBHIrj4n0kN3Mm4pa4zZHCJrqOdrTIRZt3FtgL21PYsvjOxU9BDGykGY10bKOsdc5hI839J8RnkB8Qq4nmUWO3sFtW+sFTvuoWyb6G4y/mstzC/X5jln54C/CZ60gh0tU2vHdFDKwQj/LjB8XFdHpIwySlEL6Nv6WL4MeBpZsxa2F/i1xcLfvrUYvgoOHy0zRp6O+IDlpHYe8LedS3fyzsceg/L4rUyjVsEEUDO50pdLJb2GP3LvVUAexzfWa5vsII+9Zvoupn/BzZpdZahxmc7tGVrI/4GNWrcFezWfTzjoqn3hlceMUNJTO+dEH5h5koOlKTdvhPy0FRS375HwEf8a6nR1h25diI/wDHyAeGRr2+6QIOkbDzK/DgBf8AP4gfm6ud7mrWXej/APTWRxZWgdgA8gs7VuFPijHnRtRTOYTyz0zt4PaWPd/lrTOWP6UKd5od7FfeQvDm9tpA6J/8L0uftE+3KhhLMMpawfGjqPTHE+pPKTLfu3chH+ELsbabTOpTTCIZryCWTsFOwtEjj3dcfgFddmEMNEKZw6hgENuGhZl5cOPuWU2Lw99WyofVt1Efwd85kLSJHD5znnXhfwVzN/pXlbCtxeKExB7wN9I2Nlz8Zzh1fd7yFaXnmG7OVFZDIanSSmYaakJv+khcCajxc5rR7Cu/Qbd0romGWURyFozscHBzHgdYcO26MZ2fhXG1TY8YlppHWa+KHd3PVEmUkjsBcCLeHetZdeb7TYfhdbKZvSzFKQLubmLXEAAEtc3Qi3EEI6DHZKdoa3FKaVo0Bmp5XPA7MzSCfanZM8Vmt/VysZG90hAYGuLydGhoBuTfQhef9D+G2bUzhpbHLJkiB5tYXnS/ja/cVLU1sFWA2sxFr473MMEb4Y39z3HM8j2rQU211BGxrGTRtY0ANaGuDQBwAGXT/wDe1OeTCzJkaC68a6OXD4af3+lW8yfqWxrcdhlBAxQsBvoyFgsDyBLLrN0WzuHwStljxORsjSS14aLi+h4t10JVc3JZ+T5mR6vf8cvNZTANp2uxGtpXv62+zRAniBGwPY3tNw427yjw/amnjvvK8TXGmaLKW992N1WYx3BsMqJnTx1joZXOzktDnNzadYAtu03F9DzUc8z+Sk+9eoXXM2mniZRzma273Tg6/O4s0eJNrd9lkaXaWWNuX4SpJAODpaaUv7NcjmglKeopKlzXV1eJmtIcIGMdHAXDm5ti5w7iUTnKJzi10RYY6GgzvBG+kLwCLdUAMafA2uO1X+kqcMw6QnQbyn90zHfcVNLtrR5crKmNrrWacriBYaHJYXt2clnMa9GrI93Pij3MvmytiaxtxwOjO9P7u0T72vQ28Ae5ZDpRwI1FCXtF5IDvR2lnCQeFjf8Aw96hpdoomANGKNdlAHXp2l1hwuWgHguw7bOicMpqGEEWOj9b8dMqJvN0vZdZHos31SGOlIMNGHMh7TJJ+1f9xhc0fP7l6W7gfArI4DjmHUUAhZUsytLnEkPGrnE+rwF7exDie0cU18mJCJhAsGQ3Nra9dwN76+afXvWnZtYvou/W8nzKj7QXsq8ow3AaKmlEsOJvZIL9bdg8eIN263Woh2ojDSHYjGdLB/o9nAgjj+ybi/JP9T2+Dua4PSML4th4/ej/AJrV6aXAc7d/hxXmOI0VFVTMnkxR7pGZcjgxgDcpuLAMtoVo6TaenDXNmrhMHC2sWQjiCbtbqjr2SHZuKFHjb8YqpYonuio4bZ3sOWSocSbDN+ywgOPVsbW7dA6TaeKmwvdRNZGHSxhrBYFwabuPa4iwufNcTBcOpqKRz4MUDGuFj+SuS0HQG4tcdq7eJOw2op3xyVWd8gbeodd0t22LSDlADbj4rbDzKPNP+Wg2GNsNpb/It+srO9NH9Ri/vLf5cqqbNxUtMWiXEd9HG7NFDle2NruTiLG9uQ4Dir22GI0NeyGJ1WxjWzCR1g8OcA17bN043cEc+daWf5a0uyUgdQUpB/1EY8mi664Xn9JWU9IMtHiIZHyhnjdNG2/HKQGuHmgrMYbOwsqcUjZG7QinhMRcDe4L35u7yU3naXx265uAxen7QS1EesUJzZ+Rys3TfpEOI8F6osthGOYZSRiOCWNjR2B5Lj2udlu48PwVd/7bUX/eGeT/AP4p9Xf+F167iShp6hsjWvYbtcLtPIhS3UIasp7oM9k4IXmY7hB347URsfx9SC/uTj3KcPQVNK19swBAc1wvyc03afEFRSRq0HJnMVTwrHJosPbBEyKMWZG0MaOwNFgncxXnxqBzFrz0zscXDKDdOqDa28nMnjeOJv8AwoMUoN4+nPyc28PsikA95C67mKNzVtOkVXcFWraMSxujeOq8WPh+ArjggLVWoQlRxxBosAALk6drjd3mVOWoCFaQWUbom+q3yClKFMI9031W+QT7tvqt8giITJlod031W+QTbpvqt8giKV1Wlody31W+QTbpvqt8gjTXRo0O6b6rfIJbpvqjyCJNdANu29g8glu2+q3yCdJA2svtvQFrI6yFgMtK/PlAHXiPVlbbnob+xd7DayOohZLHlcx7Q4Gw9oPeNQR3KyfPu/6LG4fJ8FVfo7tKOoeXQO4CGU8Yj3HkfBP7i5dmJNnmD4YxPQfFpeQ5xBa7dj1W+QWS2f8A1xifzaT+UFqZ6lsbS6RzWNAuXOcGtHtOid20dbrj7cMHwdVaD9C7kFb2djHodNoP6vDyHybVmtp9r4aqnmpqUS1EkjHRgxRucwEjiX2sjwx2KuhijbHT0zWRtjzSOM0hDGhocGtOUcOeqeXDy562e6Hqt8go54hkd1R8V3IdhWaGzFY/9NiMvhFGxg9iEdHrD8eqrXnn+XsPIBLJ+U5n8p+jyMfB0WgOsnIeuVpDEPVb5BZJnRtA1tmT1jAOTZyB5WR/9ipY/wBDiFU3szlsg94ujJ+TuW/a7twwfB1VoP0TuQV7Ao2+i0/Vb+gh5D5NqyeO4VipppIhJBVMewtPV3UwB0u3UNJ56q3hO20cDIoayOWle1rY80jSYnFrQNJBpbRPPPKfx88a/dt9VvkFldp2D4RwzQfpJ+Q+TWohnbI0OY5rmuFw5pDmkciCOKzG1H6xwz+0n/lpc7qeb61O6b6rfILIYywV+IR0rQDDTET1BA0L/wDVRE+ZI8V1dqtovQ4hkGeeU5IIxxe71req3Qk94RbK4F6HAGuOaZ53kz73L5HanXsHAImz055NdgMHqt+iEt231W+QTgpKUbThK6ZK6RNVn0S4+I7UIIB7PvT2sdNf+S8526IkjVEHKMOt4dicWB/HBLDSX7fYexGHfj/ooRp4FPflwKWHKlcy6hfEpA+3ciGqU8F9UnxqBzF0Hxqu+Na89IvKk5qBzVaexROatZWdiqWoC1WXNUbmrSVFiuQhIUzmqMtVypxGU1kZahIVECyYoimTIyZPZMgiTJFJMySTJII6o4zg8dXC6GYXY7zaR8VzT2g294V1NdMTx5ZROrqCulhJj3lTu2R1Mx/JuZECGkW0c/LYWPMc1q4NhGSEPrpZKuQa2eS2EHuibYfdqu1jODRVcRjmbdvEEGzmkahzXcjos1Fi8+F/k6zPNSjRlU1pc9jbGzZmjU9mbmrt36a78vpsKamZG0Nja1jRoGtaGgDst7lIoKSrZKwPjc17Dwc05gfJSrP+2XokkP45pXTISSFJEAlHUU7ZGlr2h7ToWuAIPsKJJP09ZOp2TlpCZMMk3Zvd1NIS6B/EkNvqw66WWfxvbVrqqifLFJHLA+USwFpzBzm5Whht1gTwWux7a5lM7dRtM9SR1YI9T2XeRfINfFVsE2Ze6YVdcWvqSBlYLbuAcmttxcL8dVU89rWX+afZrBpZJTW1v6dwtFF+zTxnWw7XkcXcVqEJKa6j7Z9daNJBdK6CHdK6C6e6A1Lmm3h3pgeXYmjcizm/gvMdnp2SX0Ps8U7TfTnyuhIBtbS+valKy2v1IHoxf/kkHA8fcgz8x+CicRxPby017UjGD2HXsRNf7FE5vMJOl4FJUWGvubH8eCZ8ajadNOB7eXgiZJx7uPZ7EvofaJ8SgfGui5t1BJGr56TeVBzFG5iuPYoXMWs7jO8qpYoy1Wi1RuatJ0myqxagLVYc1RkK50j41AQhspnICFcpYjshsjTJ6QCEyMhNZPSCmRJrJ6RkyJMjTsCmc0EWIBB4g218b8k90ro0mUrthshL6GZ9M46ujBJgfw4sv1b25KqzGJqfSupZwBpvqeaaWM9+QPzN8CtpdOn859VXy/0y9HtFQz23dSA69ssk07HeGVzwbrqtogeEl/CWY/8AuJ8R2dpprGaCJ9+BLG5vpAA+9cj/AEcUIPVjey/qTSj63Kt5P/F1zh375/zZ/wD7FXqZIIdZZ2MH71RI3yvKqLujyk4HfnxqJLfWpaPYKgjJtTtceZkLpL/TJCN5OyRQl2upHEtp/Sal4NssLqgj6TnAIGYRXVZu9xoojfqNmfJO4cOs5xLW+zXVbGClbG2zGtaOxoAHkE9kfOFs/hzsF2ego2kQssTq57iXPee1ziukllSyqfkm+/ZJXSsllS0iuldKyayNB7pJWSsjQ//Z"/>
          <p:cNvSpPr>
            <a:spLocks noChangeAspect="1" noChangeArrowheads="1"/>
          </p:cNvSpPr>
          <p:nvPr/>
        </p:nvSpPr>
        <p:spPr bwMode="auto">
          <a:xfrm>
            <a:off x="178563" y="142852"/>
            <a:ext cx="8785925" cy="6527078"/>
          </a:xfrm>
          <a:prstGeom prst="rect">
            <a:avLst/>
          </a:prstGeom>
          <a:ln w="57150"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 i="1" smtClean="0"/>
          </a:p>
          <a:p>
            <a:endParaRPr lang="it-IT" i="1" smtClean="0"/>
          </a:p>
          <a:p>
            <a:endParaRPr lang="it-IT" i="1" smtClean="0"/>
          </a:p>
          <a:p>
            <a:endParaRPr lang="it-IT" i="1" smtClean="0"/>
          </a:p>
          <a:p>
            <a:endParaRPr lang="it-IT" i="1" smtClean="0"/>
          </a:p>
          <a:p>
            <a:endParaRPr lang="it-IT" i="1" smtClean="0"/>
          </a:p>
          <a:p>
            <a:endParaRPr lang="it-IT" i="1" smtClean="0"/>
          </a:p>
          <a:p>
            <a:endParaRPr lang="it-IT" smtClean="0"/>
          </a:p>
          <a:p>
            <a:endParaRPr lang="it-IT" smtClean="0"/>
          </a:p>
          <a:p>
            <a:endParaRPr lang="it-IT" dirty="0" smtClean="0"/>
          </a:p>
        </p:txBody>
      </p:sp>
      <p:pic>
        <p:nvPicPr>
          <p:cNvPr id="36" name="Picture 5" descr="LOGO AIPND vettoria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9376" y="212708"/>
            <a:ext cx="863600" cy="78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2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825" y="5661025"/>
            <a:ext cx="1031875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2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75401" y="198605"/>
            <a:ext cx="1000125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sellaDiTesto 1"/>
          <p:cNvSpPr txBox="1"/>
          <p:nvPr/>
        </p:nvSpPr>
        <p:spPr>
          <a:xfrm>
            <a:off x="179512" y="404664"/>
            <a:ext cx="8785925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smtClean="0">
                <a:solidFill>
                  <a:schemeClr val="accent2"/>
                </a:solidFill>
              </a:rPr>
              <a:t>2.0  </a:t>
            </a:r>
            <a:r>
              <a:rPr lang="it-IT" sz="2000" b="1" dirty="0">
                <a:solidFill>
                  <a:schemeClr val="accent2"/>
                </a:solidFill>
              </a:rPr>
              <a:t>La verifica di sicurezza su edifici in calcestruzzo armato </a:t>
            </a:r>
            <a:endParaRPr lang="it-IT" sz="2000" b="1" dirty="0" smtClean="0">
              <a:solidFill>
                <a:schemeClr val="accent2"/>
              </a:solidFill>
            </a:endParaRPr>
          </a:p>
          <a:p>
            <a:pPr algn="ctr"/>
            <a:r>
              <a:rPr lang="it-IT" sz="2000" b="1" dirty="0" smtClean="0">
                <a:solidFill>
                  <a:schemeClr val="accent2"/>
                </a:solidFill>
              </a:rPr>
              <a:t>soggetti </a:t>
            </a:r>
            <a:r>
              <a:rPr lang="it-IT" sz="2000" b="1" dirty="0">
                <a:solidFill>
                  <a:schemeClr val="accent2"/>
                </a:solidFill>
              </a:rPr>
              <a:t>a carico di incendio secondo le </a:t>
            </a:r>
            <a:r>
              <a:rPr lang="it-IT" sz="2000" b="1" dirty="0" smtClean="0">
                <a:solidFill>
                  <a:schemeClr val="accent2"/>
                </a:solidFill>
              </a:rPr>
              <a:t>NTC08</a:t>
            </a:r>
            <a:r>
              <a:rPr lang="it-IT" sz="2000" b="1" dirty="0">
                <a:solidFill>
                  <a:schemeClr val="accent2"/>
                </a:solidFill>
              </a:rPr>
              <a:t> </a:t>
            </a:r>
            <a:endParaRPr lang="it-IT" sz="2000" b="1" dirty="0" smtClean="0">
              <a:solidFill>
                <a:schemeClr val="accent2"/>
              </a:solidFill>
            </a:endParaRPr>
          </a:p>
          <a:p>
            <a:endParaRPr lang="it-IT" b="1" dirty="0" smtClean="0"/>
          </a:p>
          <a:p>
            <a:pPr marL="95250"/>
            <a:r>
              <a:rPr lang="it-IT" b="1" dirty="0" smtClean="0"/>
              <a:t>Una proposta procedurale per l’attuazione della verifica di sicurezza su edifici in </a:t>
            </a:r>
            <a:r>
              <a:rPr lang="it-IT" b="1" dirty="0" err="1" smtClean="0"/>
              <a:t>c.a</a:t>
            </a:r>
            <a:r>
              <a:rPr lang="it-IT" b="1" dirty="0" smtClean="0"/>
              <a:t> soggetti a carico di incendio</a:t>
            </a:r>
            <a:endParaRPr lang="it-IT" sz="3200" dirty="0" smtClean="0"/>
          </a:p>
          <a:p>
            <a:pPr marL="95250" lvl="0"/>
            <a:r>
              <a:rPr lang="it-IT" b="1" dirty="0" smtClean="0"/>
              <a:t>Attività decisionali e predisposizione degli elaborati tecnici;</a:t>
            </a:r>
            <a:endParaRPr lang="it-IT" sz="3200" dirty="0" smtClean="0"/>
          </a:p>
          <a:p>
            <a:pPr marL="95250" lvl="0"/>
            <a:r>
              <a:rPr lang="it-IT" b="1" dirty="0" smtClean="0"/>
              <a:t>Il piano di indagine;</a:t>
            </a:r>
            <a:endParaRPr lang="it-IT" sz="3200" dirty="0" smtClean="0"/>
          </a:p>
          <a:p>
            <a:pPr marL="95250" lvl="0"/>
            <a:r>
              <a:rPr lang="it-IT" b="1" dirty="0" smtClean="0"/>
              <a:t>Il Controllo dei calcestruzzi soggetti a gradiente termico;</a:t>
            </a:r>
            <a:endParaRPr lang="it-IT" sz="3200" dirty="0" smtClean="0"/>
          </a:p>
          <a:p>
            <a:pPr marL="95250" lvl="0"/>
            <a:r>
              <a:rPr lang="it-IT" b="1" dirty="0" smtClean="0"/>
              <a:t>Il comportamento al fuoco dei </a:t>
            </a:r>
            <a:r>
              <a:rPr lang="it-IT" b="1" dirty="0" err="1" smtClean="0"/>
              <a:t>cls</a:t>
            </a:r>
            <a:r>
              <a:rPr lang="it-IT" b="1" dirty="0" smtClean="0"/>
              <a:t> degli acciai e dei solai;</a:t>
            </a:r>
            <a:endParaRPr lang="it-IT" sz="32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b="1" dirty="0" smtClean="0"/>
              <a:t>Indagine Magnetometrica;</a:t>
            </a:r>
            <a:endParaRPr lang="it-IT" sz="32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b="1" dirty="0" smtClean="0"/>
              <a:t>Carotaggi;</a:t>
            </a:r>
            <a:endParaRPr lang="it-IT" sz="32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b="1" dirty="0" smtClean="0"/>
              <a:t>Prove di Carbonatazione;</a:t>
            </a:r>
            <a:endParaRPr lang="it-IT" sz="32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b="1" dirty="0" smtClean="0"/>
              <a:t>Metodo Ultrasonoro;</a:t>
            </a:r>
            <a:endParaRPr lang="it-IT" sz="3200" dirty="0" smtClean="0"/>
          </a:p>
          <a:p>
            <a:pPr lvl="0" indent="95250"/>
            <a:r>
              <a:rPr lang="it-IT" b="1" dirty="0" smtClean="0"/>
              <a:t>Campagne sperimentali condotte su casi reali; </a:t>
            </a:r>
            <a:endParaRPr lang="it-IT" sz="3200" dirty="0" smtClean="0"/>
          </a:p>
          <a:p>
            <a:pPr lvl="0" indent="95250"/>
            <a:r>
              <a:rPr lang="it-IT" b="1" dirty="0" smtClean="0"/>
              <a:t>Esercitazioni pratiche in aula; </a:t>
            </a:r>
            <a:endParaRPr lang="it-IT" sz="32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4788024" y="6289575"/>
            <a:ext cx="41044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 smtClean="0"/>
              <a:t>                                                                </a:t>
            </a:r>
            <a:r>
              <a:rPr lang="it-IT" sz="1400" b="1" i="1" dirty="0" smtClean="0">
                <a:solidFill>
                  <a:schemeClr val="accent2"/>
                </a:solidFill>
              </a:rPr>
              <a:t>Offerta Formativa</a:t>
            </a:r>
            <a:endParaRPr lang="it-IT" sz="1400" b="1" i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7267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" descr="data:image/jpeg;base64,/9j/4AAQSkZJRgABAQAAAQABAAD/2wCEAAkGBhQQEBQUEhQUFRQVFBQUFhQWFBQVFBQWFBUVFhQWFxUXHCYeFxkjGRUUHy8gIycpLCwsFR4xNTAqNSYrLCkBCQoKDgwOGg8PGikcHxwsKSkpKSksLCksLCksLSkpKSwpLCksLCkpLCwpLCkpKSwsKSwpLCkpLCkpKSksLCkpLP/AABEIAH4BcAMBIgACEQEDEQH/xAAbAAABBQEBAAAAAAAAAAAAAAACAAEDBAYFB//EAFEQAAEDAgMEBgQJCAYHCQAAAAEAAgMEEQUSIQYTMUEHIlFhcZEUUoGhFTJTcpKxssHwIyQzNUJiorMlNHN0gpMXQ2OEwtHhFlRkg6PD0tPx/8QAGQEAAwEBAQAAAAAAAAAAAAAAAAECAwQF/8QAIxEBAQEBAQACAQQDAQAAAAAAAAERAiESMVEDMkFxImGBQv/aAAwDAQACEQMRAD8A9UKEoyEBC7I5glDdEUKpJXSTJXTB7pJrpXQAzyZGOd6rXO+iCfuTxuuAe0A+YC5e1c5joKt44tppyPHduA95VrCZc9PC7tijP8ITzzQuJrpkrpYBXSuhukgCuldCldGA90k10xKCESmumuldAPdJNdK6YOldMmugHuldNdK6Ae6V0N0roGnuldNdK6C06V0N0roArpXQXSugDSQpXTI90robpXQYrpXQ3SugDuldBdK6AO6V0F0roArpXQ5kroC+4ICpXBRkLGNKjKEoyEJVwgpk6ZURJXTFV31jRK2I/Gc17x4MLAfthBOP0gzZcLq++FzfpWCl2Inz4dSE8dxGD4hoB96q7fm9GGfKVFNH7HzMB9xR7Bn8ya35OWoi8BHUSNHuAWnnxw/4aK6V1WjrGuldH+0xsbj4SF1vsnzU11GJHdK6BK6MArpIbprowDukShumukQsyWZCSkngFdK6FK6Ae6V0yZAPdK6V0xKeA90kN0rpA6Sa6YlAGmuhuldMCuldDmSugCukgunugHSumukgHuldMkgHumumJSBQBXTXTJIAkkKdAdhzVE4K29ige1csrexXIQEKZwUZC1lRURTFGQgKpJlhvhJztoLC+7ZTup78t6bTEeNiFuHG2p4DXy1+5ecYe3qUVYeNRiT5STp+TqGPgi/hEa05VGi2y6xoo/XroP8A080p+wPNNsUbNq2fJ104H/mBkv1yFFtD1q/Dm9klRLbuZC5t/ORqWzgy1mIt7aiJ4Hz4WN+tifuYV+nKpcULcfmaf0b4WRA8t5E0yhnjlLitsvOZmkNnrG8YsWbID/s2Nip5fZYyD2L0S/Yil0dJNdK6lJ0roSUkYDSShoLnENaBcuJAAAF7kngFxGbZRSX3DJ6gD9uKF7oz4SHqn2LLbfYoJcSo6GU2p3OZJLfQPJe4MaT2XYPNehsYGgAAADQACwAGllfxz7VZkZt3SNSskEc++p3Hhv4XsBt3nS3fwWlimDwHNIc1wBBBuCDwII4rm7SYFHW074ZADmacruLmOAu1w7LEIdlaN0NDTRSCz2Qsa4HiCOI80vBcwqrauniJEj3MsbHNHIBcd5bwVVu31AeFVGewDMSfZZd5+oIOotw5eFl4n0awA40dBZgqS3uIu0W7OKvjidS38CSV7FQ4vHOTuyTYXuWPa32OcACpautZCwvke1jGi5c4hrW8tSpsy84xWvbV4/FSzEbmAZmxnUSTGIPbfttmFvmW5qJzv0JNrVR7YRyAmGGplb67YHhh+a51g/2XVan6RaQybqRz4JPVnjfF4XLhYLS39nLw7gs7t1sw2vpHsygysBdE7mHDg3wdwPinM0eNFmFr8dL6a964Um3FI348jmfPikYfJzV16VpEbAeIYwG/aGi/vCrY9LalnJ5QyHXXg0pTNxPiDB9rKWreWQTNe9rcxaLg2BAJF+OpHmusvCJ6d+B18Erczoyxr2nm+NzQJWHhqCT5NXuVNUtkY17CHNc0Oa4cHNcAWnyIV98fH2K6mJUxKS4u1VU8QbqIgTVDhBHztmBL3/4WBzvEAc1Mm1M9Q/6QaC5HpMdwbW14+Wqv0W0UE2YxyBwY0uccrrADibkLybonpAMUe1wDt3DMBpcXa9jb2PcSvasyrvmc3FdZGQm6U6MTMijL5XPkbHdjbNaXHLcl1tLnlfwWvuvK+kmna3FaFzWgOc+MuIAGa0zbXtz1PmvUyU+uZJP9jo90rprpXWeIPdY/Huk+mpHOY6Odz2kjLuywaaXzPtdt+YvxWuJXn3TXGDQwut1hUNaDzsY5Ljw0HkFfHMvUlVz9tzhVfv4IpQMokja/Le+XML2v7VaXI2TP5hS/3eL7IXWups9K/Z0kN0rowhJIbpXQGokaoHsVoFBIxedzXZYovaonNVt8arvatZWdiBwVeaoa1zGk9Z5dlHblbmPuVstXn20OJvON0uXSGDLFIb6bysDg0eN2M81tzNRju7a1ZioKgtNnujMTPny9RoHfdy5u1uHiDDY2tAApn0jh2DcysJ9wKs7VjfVNDTcnTGokH7lKMw85HRhWttYDJh1WBqfR5XDxa0kW+irn4E/hTr+ti9KOTKWpf4bx8TR9kpsPflxWsB0zU9LJ5GRpP8KrYJPvsS3nENw2l85HyuP3eSh2hqfR62ol7cKkcB3wPf8AfI1XBfwWzeH+k4M9h09JbVP8N++RzD72eS7WyuI+kUUEh+MYwHDse27Xt8Q5pCLZmk3NFTs9SGMfwjiufsn+SlraflHUmVg/2dQ0P8t5vEs8TfXdiq2uc9oPWYQHDsLmhw9xCkzLEbP4o/4Wqg/SKoc5sXe+lawPHjZ/8JW2TsxN8PdJMldImG6TNiXVjGzwazRNLcnyjAS4AfvAkkdt1k9nulSopDuqphma3Q5rsnZ3XPxrdhA8V7KuNtBslTVzbTxjNawkb1ZGntDuftuO5bcdzPj0udT6otn9rqatH5GVpfa5jd1ZBbich1IHaL+K7BXiW1XRzPh/5xTvdJEw5s46ssX7xy8geY4cwt30abWvrqdwmIMsRDXOGhe06tce/Qg+Hel1+nM3n0XmfcbEnReMdGv66k8Kn7RXsxXjHRv+u3/7z9oqv0/29f0OfqvaLrzfpN2Kkkf6ZShxkAbvGtvnOQdWRltcwFgRxs245r0ZPdZc9fG7Ec3HkezfS9LFaOsZvGjq7xvVlbbTrNOj/cfFel4LtHT1jc1PKx9uLb2e0G/xmHUc1z9o9h6WuBMjMsnysdmv9ulnDuN+K8t2i2MqcJkE8T3OjB6s7Ltcwk6B4HAHhzB4cwtvjx+p9eVp5090XG2zdbDqvvp5B9JmX6yquwe0pr6Nsj7CRpLJAOBc3g63LMLFSbby5aCe/MRt+nKxv3rHLLjP6qlt/s36ZQWaLywgSR9pyt67P8Tb277LkdEO0e9gdSvPXhu5l+LoieQ/dcbdwcF6AzgPAD6l4ztBCcGxhs0YO6eTKB2sfpMzxBufJa8/5S83/i5749ouuJQjf1kk3FkAdTxa6F5INQ/2ECMdha7tUuLY0GUwkhs90uRsAvo98ujDp+yLlx7mkq1h1CKeFkbSTkbYuNruNrvcbftOdr7VnmJeUdFzv6Yn/s6j+Y1exXXjPRc7+l5O9lR9sL2VX+r+6f0ff28x6Sz/AEph/wA6P+cxenkry/pL/WmH/Oj/AJzV6TW592/dW3mV2TN8UOt1ST2J9/t5F+o5VftS1sxgp43VFQLZo2Oa1sYPOWQ6M4jTU9y4+L7dVFCWGsow2J5y7yKbeWdqbEOaNbA6XHBXdhdln0MUhmcHzzSbyR41B46ZiNdST/iK5fSrikLqGSIPY6USRHI0glnW/at8Xqk8bHVTJPlhzNxtaWqbLGyRhzMe0Oae1p1HuWG6aB+YRf3pn8qVaDYQ/wBG0v8AZD6ys900f1CL+8t/lTKv0/Oyn7nVwDaWNlHTNY2adwhjaRDE+QNIaLgvAyg8tSoZ+kyKF2Wop6uC5sHSRGzvC3H2Lt7KC1DSgfIRfZCu11BHPG6OVocxwsQe/S47Cotm0bPl6HDMViqYxJC9sjDzab2PYRyPcVaXkOxj34djMlHmJY9xj8ernicf3svFeu3R1z8aXUw6Sa6V1KWsBRB3auLjm0PopZenqZswcbwQulDcttHZdQdfcuW3pDZzpMRH+4z/AHNXmzm2bHc1T2LjUGOQ1G/3b2u9HkdFKRwa5rQ51z2WPHtBHIrj4n0kN3Mm4pa4zZHCJrqOdrTIRZt3FtgL21PYsvjOxU9BDGykGY10bKOsdc5hI839J8RnkB8Qq4nmUWO3sFtW+sFTvuoWyb6G4y/mstzC/X5jln54C/CZ60gh0tU2vHdFDKwQj/LjB8XFdHpIwySlEL6Nv6WL4MeBpZsxa2F/i1xcLfvrUYvgoOHy0zRp6O+IDlpHYe8LedS3fyzsceg/L4rUyjVsEEUDO50pdLJb2GP3LvVUAexzfWa5vsII+9Zvoupn/BzZpdZahxmc7tGVrI/4GNWrcFezWfTzjoqn3hlceMUNJTO+dEH5h5koOlKTdvhPy0FRS375HwEf8a6nR1h25diI/wDHyAeGRr2+6QIOkbDzK/DgBf8AP4gfm6ud7mrWXej/APTWRxZWgdgA8gs7VuFPijHnRtRTOYTyz0zt4PaWPd/lrTOWP6UKd5od7FfeQvDm9tpA6J/8L0uftE+3KhhLMMpawfGjqPTHE+pPKTLfu3chH+ELsbabTOpTTCIZryCWTsFOwtEjj3dcfgFddmEMNEKZw6hgENuGhZl5cOPuWU2Lw99WyofVt1Efwd85kLSJHD5znnXhfwVzN/pXlbCtxeKExB7wN9I2Nlz8Zzh1fd7yFaXnmG7OVFZDIanSSmYaakJv+khcCajxc5rR7Cu/Qbd0romGWURyFozscHBzHgdYcO26MZ2fhXG1TY8YlppHWa+KHd3PVEmUkjsBcCLeHetZdeb7TYfhdbKZvSzFKQLubmLXEAAEtc3Qi3EEI6DHZKdoa3FKaVo0Bmp5XPA7MzSCfanZM8Vmt/VysZG90hAYGuLydGhoBuTfQhef9D+G2bUzhpbHLJkiB5tYXnS/ja/cVLU1sFWA2sxFr473MMEb4Y39z3HM8j2rQU211BGxrGTRtY0ANaGuDQBwAGXT/wDe1OeTCzJkaC68a6OXD4af3+lW8yfqWxrcdhlBAxQsBvoyFgsDyBLLrN0WzuHwStljxORsjSS14aLi+h4t10JVc3JZ+T5mR6vf8cvNZTANp2uxGtpXv62+zRAniBGwPY3tNw427yjw/amnjvvK8TXGmaLKW992N1WYx3BsMqJnTx1joZXOzktDnNzadYAtu03F9DzUc8z+Sk+9eoXXM2mniZRzma273Tg6/O4s0eJNrd9lkaXaWWNuX4SpJAODpaaUv7NcjmglKeopKlzXV1eJmtIcIGMdHAXDm5ti5w7iUTnKJzi10RYY6GgzvBG+kLwCLdUAMafA2uO1X+kqcMw6QnQbyn90zHfcVNLtrR5crKmNrrWacriBYaHJYXt2clnMa9GrI93Pij3MvmytiaxtxwOjO9P7u0T72vQ28Ae5ZDpRwI1FCXtF5IDvR2lnCQeFjf8Aw96hpdoomANGKNdlAHXp2l1hwuWgHguw7bOicMpqGEEWOj9b8dMqJvN0vZdZHos31SGOlIMNGHMh7TJJ+1f9xhc0fP7l6W7gfArI4DjmHUUAhZUsytLnEkPGrnE+rwF7exDie0cU18mJCJhAsGQ3Nra9dwN76+afXvWnZtYvou/W8nzKj7QXsq8ow3AaKmlEsOJvZIL9bdg8eIN263Woh2ojDSHYjGdLB/o9nAgjj+ybi/JP9T2+Dua4PSML4th4/ej/AJrV6aXAc7d/hxXmOI0VFVTMnkxR7pGZcjgxgDcpuLAMtoVo6TaenDXNmrhMHC2sWQjiCbtbqjr2SHZuKFHjb8YqpYonuio4bZ3sOWSocSbDN+ywgOPVsbW7dA6TaeKmwvdRNZGHSxhrBYFwabuPa4iwufNcTBcOpqKRz4MUDGuFj+SuS0HQG4tcdq7eJOw2op3xyVWd8gbeodd0t22LSDlADbj4rbDzKPNP+Wg2GNsNpb/It+srO9NH9Ri/vLf5cqqbNxUtMWiXEd9HG7NFDle2NruTiLG9uQ4Dir22GI0NeyGJ1WxjWzCR1g8OcA17bN043cEc+daWf5a0uyUgdQUpB/1EY8mi664Xn9JWU9IMtHiIZHyhnjdNG2/HKQGuHmgrMYbOwsqcUjZG7QinhMRcDe4L35u7yU3naXx265uAxen7QS1EesUJzZ+Rys3TfpEOI8F6osthGOYZSRiOCWNjR2B5Lj2udlu48PwVd/7bUX/eGeT/AP4p9Xf+F167iShp6hsjWvYbtcLtPIhS3UIasp7oM9k4IXmY7hB347URsfx9SC/uTj3KcPQVNK19swBAc1wvyc03afEFRSRq0HJnMVTwrHJosPbBEyKMWZG0MaOwNFgncxXnxqBzFrz0zscXDKDdOqDa28nMnjeOJv8AwoMUoN4+nPyc28PsikA95C67mKNzVtOkVXcFWraMSxujeOq8WPh+ArjggLVWoQlRxxBosAALk6drjd3mVOWoCFaQWUbom+q3yClKFMI9031W+QT7tvqt8giITJlod031W+QTbpvqt8giKV1Wlody31W+QTbpvqt8gjTXRo0O6b6rfIJbpvqjyCJNdANu29g8glu2+q3yCdJA2svtvQFrI6yFgMtK/PlAHXiPVlbbnob+xd7DayOohZLHlcx7Q4Gw9oPeNQR3KyfPu/6LG4fJ8FVfo7tKOoeXQO4CGU8Yj3HkfBP7i5dmJNnmD4YxPQfFpeQ5xBa7dj1W+QWS2f8A1xifzaT+UFqZ6lsbS6RzWNAuXOcGtHtOid20dbrj7cMHwdVaD9C7kFb2djHodNoP6vDyHybVmtp9r4aqnmpqUS1EkjHRgxRucwEjiX2sjwx2KuhijbHT0zWRtjzSOM0hDGhocGtOUcOeqeXDy562e6Hqt8go54hkd1R8V3IdhWaGzFY/9NiMvhFGxg9iEdHrD8eqrXnn+XsPIBLJ+U5n8p+jyMfB0WgOsnIeuVpDEPVb5BZJnRtA1tmT1jAOTZyB5WR/9ipY/wBDiFU3szlsg94ujJ+TuW/a7twwfB1VoP0TuQV7Ao2+i0/Vb+gh5D5NqyeO4VipppIhJBVMewtPV3UwB0u3UNJ56q3hO20cDIoayOWle1rY80jSYnFrQNJBpbRPPPKfx88a/dt9VvkFldp2D4RwzQfpJ+Q+TWohnbI0OY5rmuFw5pDmkciCOKzG1H6xwz+0n/lpc7qeb61O6b6rfILIYywV+IR0rQDDTET1BA0L/wDVRE+ZI8V1dqtovQ4hkGeeU5IIxxe71req3Qk94RbK4F6HAGuOaZ53kz73L5HanXsHAImz055NdgMHqt+iEt231W+QTgpKUbThK6ZK6RNVn0S4+I7UIIB7PvT2sdNf+S8526IkjVEHKMOt4dicWB/HBLDSX7fYexGHfj/ooRp4FPflwKWHKlcy6hfEpA+3ciGqU8F9UnxqBzF0Hxqu+Na89IvKk5qBzVaexROatZWdiqWoC1WXNUbmrSVFiuQhIUzmqMtVypxGU1kZahIVECyYoimTIyZPZMgiTJFJMySTJII6o4zg8dXC6GYXY7zaR8VzT2g294V1NdMTx5ZROrqCulhJj3lTu2R1Mx/JuZECGkW0c/LYWPMc1q4NhGSEPrpZKuQa2eS2EHuibYfdqu1jODRVcRjmbdvEEGzmkahzXcjos1Fi8+F/k6zPNSjRlU1pc9jbGzZmjU9mbmrt36a78vpsKamZG0Nja1jRoGtaGgDst7lIoKSrZKwPjc17Dwc05gfJSrP+2XokkP45pXTISSFJEAlHUU7ZGlr2h7ToWuAIPsKJJP09ZOp2TlpCZMMk3Zvd1NIS6B/EkNvqw66WWfxvbVrqqifLFJHLA+USwFpzBzm5Whht1gTwWux7a5lM7dRtM9SR1YI9T2XeRfINfFVsE2Ze6YVdcWvqSBlYLbuAcmttxcL8dVU89rWX+afZrBpZJTW1v6dwtFF+zTxnWw7XkcXcVqEJKa6j7Z9daNJBdK6CHdK6C6e6A1Lmm3h3pgeXYmjcizm/gvMdnp2SX0Ps8U7TfTnyuhIBtbS+valKy2v1IHoxf/kkHA8fcgz8x+CicRxPby017UjGD2HXsRNf7FE5vMJOl4FJUWGvubH8eCZ8ajadNOB7eXgiZJx7uPZ7EvofaJ8SgfGui5t1BJGr56TeVBzFG5iuPYoXMWs7jO8qpYoy1Wi1RuatJ0myqxagLVYc1RkK50j41AQhspnICFcpYjshsjTJ6QCEyMhNZPSCmRJrJ6RkyJMjTsCmc0EWIBB4g218b8k90ro0mUrthshL6GZ9M46ujBJgfw4sv1b25KqzGJqfSupZwBpvqeaaWM9+QPzN8CtpdOn859VXy/0y9HtFQz23dSA69ssk07HeGVzwbrqtogeEl/CWY/8AuJ8R2dpprGaCJ9+BLG5vpAA+9cj/AEcUIPVjey/qTSj63Kt5P/F1zh375/zZ/wD7FXqZIIdZZ2MH71RI3yvKqLujyk4HfnxqJLfWpaPYKgjJtTtceZkLpL/TJCN5OyRQl2upHEtp/Sal4NssLqgj6TnAIGYRXVZu9xoojfqNmfJO4cOs5xLW+zXVbGClbG2zGtaOxoAHkE9kfOFs/hzsF2ego2kQssTq57iXPee1ziukllSyqfkm+/ZJXSsllS0iuldKyayNB7pJWSsjQ//Z"/>
          <p:cNvSpPr>
            <a:spLocks noChangeAspect="1" noChangeArrowheads="1"/>
          </p:cNvSpPr>
          <p:nvPr/>
        </p:nvSpPr>
        <p:spPr bwMode="auto">
          <a:xfrm>
            <a:off x="178563" y="142852"/>
            <a:ext cx="8785925" cy="6527078"/>
          </a:xfrm>
          <a:prstGeom prst="rect">
            <a:avLst/>
          </a:prstGeom>
          <a:ln w="57150"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 i="1" dirty="0" smtClean="0"/>
          </a:p>
          <a:p>
            <a:endParaRPr lang="it-IT" i="1" dirty="0" smtClean="0"/>
          </a:p>
          <a:p>
            <a:endParaRPr lang="it-IT" i="1" dirty="0" smtClean="0"/>
          </a:p>
          <a:p>
            <a:endParaRPr lang="it-IT" i="1" dirty="0" smtClean="0"/>
          </a:p>
          <a:p>
            <a:endParaRPr lang="it-IT" i="1" dirty="0" smtClean="0"/>
          </a:p>
          <a:p>
            <a:endParaRPr lang="it-IT" i="1" dirty="0" smtClean="0"/>
          </a:p>
          <a:p>
            <a:endParaRPr lang="it-IT" i="1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</p:txBody>
      </p:sp>
      <p:pic>
        <p:nvPicPr>
          <p:cNvPr id="36" name="Picture 5" descr="LOGO AIPND vettoria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9376" y="212708"/>
            <a:ext cx="863600" cy="78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2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825" y="5661025"/>
            <a:ext cx="1031875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2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75401" y="198605"/>
            <a:ext cx="1000125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sellaDiTesto 1"/>
          <p:cNvSpPr txBox="1"/>
          <p:nvPr/>
        </p:nvSpPr>
        <p:spPr>
          <a:xfrm>
            <a:off x="0" y="260648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smtClean="0">
                <a:solidFill>
                  <a:schemeClr val="accent2"/>
                </a:solidFill>
              </a:rPr>
              <a:t>3.0  La </a:t>
            </a:r>
            <a:r>
              <a:rPr lang="it-IT" sz="2000" b="1" dirty="0">
                <a:solidFill>
                  <a:schemeClr val="accent2"/>
                </a:solidFill>
              </a:rPr>
              <a:t>verifica di sicurezza su edifici in muratura </a:t>
            </a:r>
            <a:endParaRPr lang="it-IT" sz="2000" b="1" dirty="0" smtClean="0">
              <a:solidFill>
                <a:schemeClr val="accent2"/>
              </a:solidFill>
            </a:endParaRPr>
          </a:p>
          <a:p>
            <a:pPr algn="ctr"/>
            <a:r>
              <a:rPr lang="it-IT" sz="2000" b="1" dirty="0" smtClean="0">
                <a:solidFill>
                  <a:schemeClr val="accent2"/>
                </a:solidFill>
              </a:rPr>
              <a:t>secondo </a:t>
            </a:r>
            <a:r>
              <a:rPr lang="it-IT" sz="2000" b="1" dirty="0">
                <a:solidFill>
                  <a:schemeClr val="accent2"/>
                </a:solidFill>
              </a:rPr>
              <a:t>le </a:t>
            </a:r>
            <a:r>
              <a:rPr lang="it-IT" sz="2000" b="1" dirty="0" smtClean="0">
                <a:solidFill>
                  <a:schemeClr val="accent2"/>
                </a:solidFill>
              </a:rPr>
              <a:t>NTC08 </a:t>
            </a:r>
            <a:endParaRPr lang="it-IT" sz="2800" dirty="0">
              <a:solidFill>
                <a:schemeClr val="accent2"/>
              </a:solidFill>
            </a:endParaRPr>
          </a:p>
          <a:p>
            <a:pPr lvl="0"/>
            <a:endParaRPr lang="it-IT" sz="32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4788024" y="6289575"/>
            <a:ext cx="41044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 smtClean="0"/>
              <a:t>                                                                </a:t>
            </a:r>
            <a:r>
              <a:rPr lang="it-IT" sz="1400" b="1" i="1" dirty="0" smtClean="0">
                <a:solidFill>
                  <a:schemeClr val="accent2"/>
                </a:solidFill>
              </a:rPr>
              <a:t>Offerta Formativa</a:t>
            </a:r>
            <a:endParaRPr lang="it-IT" sz="1400" b="1" i="1" dirty="0">
              <a:solidFill>
                <a:schemeClr val="accent2"/>
              </a:solidFill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79512" y="995028"/>
            <a:ext cx="878497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95250" marR="0" lvl="0" indent="-952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Una proposta procedurale per l’attuazione della verifica di sicurezza su edifici in Muratura; 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Attività decisionali e predisposizione degli elaborati tecnici;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Il piano di indagine;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Il Controllo delle Murature in opera;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Indagine Endoscopica;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Indagine Sonica;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Prove a martinetto singolo;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Prove a martinetto doppio;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Campagne sperimentali condotte su casi reali; 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Il Controllo delle Strutture lignee in opera;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Metodo </a:t>
            </a:r>
            <a:r>
              <a:rPr kumimoji="0" lang="it-IT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penetrometrico</a:t>
            </a: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; 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Metodo ultrasonoro; 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Definizione degli organismi strutturali e materici da sottoporre a verifica;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Definizione di un ordine prioritario per l’esecuzione della verifica statica; 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Symbol" pitchFamily="18" charset="2"/>
              <a:buChar char=""/>
              <a:tabLst/>
            </a:pP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Verifica di sicurezza e determinazioni tecniche;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900113" marR="0" lvl="0" indent="-1762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Esercitazioni pratiche in aula;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900113" marR="0" lvl="0" indent="-1762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Le tipologie costruttive, i materiali, i componenti degli edifici in muratura, </a:t>
            </a:r>
          </a:p>
          <a:p>
            <a:pPr marL="900113" marR="0" lvl="0" indent="-1762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gli interventi di consolidamento; 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900113" marR="0" lvl="0" indent="-1762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Discussione di un caso studio;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900113" marR="0" lvl="0" indent="-1762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it-IT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Redazione di elaborati grafici di supporto; 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20576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" descr="data:image/jpeg;base64,/9j/4AAQSkZJRgABAQAAAQABAAD/2wCEAAkGBhQQEBQUEhQUFRQVFBQUFhQWFBQVFBQWFBUVFhQWFxUXHCYeFxkjGRUUHy8gIycpLCwsFR4xNTAqNSYrLCkBCQoKDgwOGg8PGikcHxwsKSkpKSksLCksLCksLSkpKSwpLCksLCkpLCwpLCkpKSwsKSwpLCkpLCkpKSksLCkpLP/AABEIAH4BcAMBIgACEQEDEQH/xAAbAAABBQEBAAAAAAAAAAAAAAACAAEDBAYFB//EAFEQAAEDAgMEBgQJCAYHCQAAAAEAAgMEEQUSIQYTMUEHIlFhcZEUUoGhFTJTcpKxssHwIyQzNUJiorMlNHN0gpMXQ2OEwtHhFlRkg6PD0tPx/8QAGQEAAwEBAQAAAAAAAAAAAAAAAAECAwQF/8QAIxEBAQEBAQACAQQDAQAAAAAAAAERAiESMVEDMkFxImGBQv/aAAwDAQACEQMRAD8A9UKEoyEBC7I5glDdEUKpJXSTJXTB7pJrpXQAzyZGOd6rXO+iCfuTxuuAe0A+YC5e1c5joKt44tppyPHduA95VrCZc9PC7tijP8ITzzQuJrpkrpYBXSuhukgCuldCldGA90k10xKCESmumuldAPdJNdK6YOldMmugHuldNdK6Ae6V0N0roGnuldNdK6C06V0N0roArpXQXSugDSQpXTI90robpXQYrpXQ3SugDuldBdK6AO6V0F0roArpXQ5kroC+4ICpXBRkLGNKjKEoyEJVwgpk6ZURJXTFV31jRK2I/Gc17x4MLAfthBOP0gzZcLq++FzfpWCl2Inz4dSE8dxGD4hoB96q7fm9GGfKVFNH7HzMB9xR7Bn8ya35OWoi8BHUSNHuAWnnxw/4aK6V1WjrGuldH+0xsbj4SF1vsnzU11GJHdK6BK6MArpIbprowDukShumukQsyWZCSkngFdK6FK6Ae6V0yZAPdK6V0xKeA90kN0rpA6Sa6YlAGmuhuldMCuldDmSugCukgunugHSumukgHuldMkgHumumJSBQBXTXTJIAkkKdAdhzVE4K29ige1csrexXIQEKZwUZC1lRURTFGQgKpJlhvhJztoLC+7ZTup78t6bTEeNiFuHG2p4DXy1+5ecYe3qUVYeNRiT5STp+TqGPgi/hEa05VGi2y6xoo/XroP8A080p+wPNNsUbNq2fJ104H/mBkv1yFFtD1q/Dm9klRLbuZC5t/ORqWzgy1mIt7aiJ4Hz4WN+tifuYV+nKpcULcfmaf0b4WRA8t5E0yhnjlLitsvOZmkNnrG8YsWbID/s2Nip5fZYyD2L0S/Yil0dJNdK6lJ0roSUkYDSShoLnENaBcuJAAAF7kngFxGbZRSX3DJ6gD9uKF7oz4SHqn2LLbfYoJcSo6GU2p3OZJLfQPJe4MaT2XYPNehsYGgAAADQACwAGllfxz7VZkZt3SNSskEc++p3Hhv4XsBt3nS3fwWlimDwHNIc1wBBBuCDwII4rm7SYFHW074ZADmacruLmOAu1w7LEIdlaN0NDTRSCz2Qsa4HiCOI80vBcwqrauniJEj3MsbHNHIBcd5bwVVu31AeFVGewDMSfZZd5+oIOotw5eFl4n0awA40dBZgqS3uIu0W7OKvjidS38CSV7FQ4vHOTuyTYXuWPa32OcACpautZCwvke1jGi5c4hrW8tSpsy84xWvbV4/FSzEbmAZmxnUSTGIPbfttmFvmW5qJzv0JNrVR7YRyAmGGplb67YHhh+a51g/2XVan6RaQybqRz4JPVnjfF4XLhYLS39nLw7gs7t1sw2vpHsygysBdE7mHDg3wdwPinM0eNFmFr8dL6a964Um3FI348jmfPikYfJzV16VpEbAeIYwG/aGi/vCrY9LalnJ5QyHXXg0pTNxPiDB9rKWreWQTNe9rcxaLg2BAJF+OpHmusvCJ6d+B18Erczoyxr2nm+NzQJWHhqCT5NXuVNUtkY17CHNc0Oa4cHNcAWnyIV98fH2K6mJUxKS4u1VU8QbqIgTVDhBHztmBL3/4WBzvEAc1Mm1M9Q/6QaC5HpMdwbW14+Wqv0W0UE2YxyBwY0uccrrADibkLybonpAMUe1wDt3DMBpcXa9jb2PcSvasyrvmc3FdZGQm6U6MTMijL5XPkbHdjbNaXHLcl1tLnlfwWvuvK+kmna3FaFzWgOc+MuIAGa0zbXtz1PmvUyU+uZJP9jo90rprpXWeIPdY/Huk+mpHOY6Odz2kjLuywaaXzPtdt+YvxWuJXn3TXGDQwut1hUNaDzsY5Ljw0HkFfHMvUlVz9tzhVfv4IpQMokja/Le+XML2v7VaXI2TP5hS/3eL7IXWups9K/Z0kN0rowhJIbpXQGokaoHsVoFBIxedzXZYovaonNVt8arvatZWdiBwVeaoa1zGk9Z5dlHblbmPuVstXn20OJvON0uXSGDLFIb6bysDg0eN2M81tzNRju7a1ZioKgtNnujMTPny9RoHfdy5u1uHiDDY2tAApn0jh2DcysJ9wKs7VjfVNDTcnTGokH7lKMw85HRhWttYDJh1WBqfR5XDxa0kW+irn4E/hTr+ti9KOTKWpf4bx8TR9kpsPflxWsB0zU9LJ5GRpP8KrYJPvsS3nENw2l85HyuP3eSh2hqfR62ol7cKkcB3wPf8AfI1XBfwWzeH+k4M9h09JbVP8N++RzD72eS7WyuI+kUUEh+MYwHDse27Xt8Q5pCLZmk3NFTs9SGMfwjiufsn+SlraflHUmVg/2dQ0P8t5vEs8TfXdiq2uc9oPWYQHDsLmhw9xCkzLEbP4o/4Wqg/SKoc5sXe+lawPHjZ/8JW2TsxN8PdJMldImG6TNiXVjGzwazRNLcnyjAS4AfvAkkdt1k9nulSopDuqphma3Q5rsnZ3XPxrdhA8V7KuNtBslTVzbTxjNawkb1ZGntDuftuO5bcdzPj0udT6otn9rqatH5GVpfa5jd1ZBbich1IHaL+K7BXiW1XRzPh/5xTvdJEw5s46ssX7xy8geY4cwt30abWvrqdwmIMsRDXOGhe06tce/Qg+Hel1+nM3n0XmfcbEnReMdGv66k8Kn7RXsxXjHRv+u3/7z9oqv0/29f0OfqvaLrzfpN2Kkkf6ZShxkAbvGtvnOQdWRltcwFgRxs245r0ZPdZc9fG7Ec3HkezfS9LFaOsZvGjq7xvVlbbTrNOj/cfFel4LtHT1jc1PKx9uLb2e0G/xmHUc1z9o9h6WuBMjMsnysdmv9ulnDuN+K8t2i2MqcJkE8T3OjB6s7Ltcwk6B4HAHhzB4cwtvjx+p9eVp5090XG2zdbDqvvp5B9JmX6yquwe0pr6Nsj7CRpLJAOBc3g63LMLFSbby5aCe/MRt+nKxv3rHLLjP6qlt/s36ZQWaLywgSR9pyt67P8Tb277LkdEO0e9gdSvPXhu5l+LoieQ/dcbdwcF6AzgPAD6l4ztBCcGxhs0YO6eTKB2sfpMzxBufJa8/5S83/i5749ouuJQjf1kk3FkAdTxa6F5INQ/2ECMdha7tUuLY0GUwkhs90uRsAvo98ujDp+yLlx7mkq1h1CKeFkbSTkbYuNruNrvcbftOdr7VnmJeUdFzv6Yn/s6j+Y1exXXjPRc7+l5O9lR9sL2VX+r+6f0ff28x6Sz/AEph/wA6P+cxenkry/pL/WmH/Oj/AJzV6TW592/dW3mV2TN8UOt1ST2J9/t5F+o5VftS1sxgp43VFQLZo2Oa1sYPOWQ6M4jTU9y4+L7dVFCWGsow2J5y7yKbeWdqbEOaNbA6XHBXdhdln0MUhmcHzzSbyR41B46ZiNdST/iK5fSrikLqGSIPY6USRHI0glnW/at8Xqk8bHVTJPlhzNxtaWqbLGyRhzMe0Oae1p1HuWG6aB+YRf3pn8qVaDYQ/wBG0v8AZD6ys900f1CL+8t/lTKv0/Oyn7nVwDaWNlHTNY2adwhjaRDE+QNIaLgvAyg8tSoZ+kyKF2Wop6uC5sHSRGzvC3H2Lt7KC1DSgfIRfZCu11BHPG6OVocxwsQe/S47Cotm0bPl6HDMViqYxJC9sjDzab2PYRyPcVaXkOxj34djMlHmJY9xj8ernicf3svFeu3R1z8aXUw6Sa6V1KWsBRB3auLjm0PopZenqZswcbwQulDcttHZdQdfcuW3pDZzpMRH+4z/AHNXmzm2bHc1T2LjUGOQ1G/3b2u9HkdFKRwa5rQ51z2WPHtBHIrj4n0kN3Mm4pa4zZHCJrqOdrTIRZt3FtgL21PYsvjOxU9BDGykGY10bKOsdc5hI839J8RnkB8Qq4nmUWO3sFtW+sFTvuoWyb6G4y/mstzC/X5jln54C/CZ60gh0tU2vHdFDKwQj/LjB8XFdHpIwySlEL6Nv6WL4MeBpZsxa2F/i1xcLfvrUYvgoOHy0zRp6O+IDlpHYe8LedS3fyzsceg/L4rUyjVsEEUDO50pdLJb2GP3LvVUAexzfWa5vsII+9Zvoupn/BzZpdZahxmc7tGVrI/4GNWrcFezWfTzjoqn3hlceMUNJTO+dEH5h5koOlKTdvhPy0FRS375HwEf8a6nR1h25diI/wDHyAeGRr2+6QIOkbDzK/DgBf8AP4gfm6ud7mrWXej/APTWRxZWgdgA8gs7VuFPijHnRtRTOYTyz0zt4PaWPd/lrTOWP6UKd5od7FfeQvDm9tpA6J/8L0uftE+3KhhLMMpawfGjqPTHE+pPKTLfu3chH+ELsbabTOpTTCIZryCWTsFOwtEjj3dcfgFddmEMNEKZw6hgENuGhZl5cOPuWU2Lw99WyofVt1Efwd85kLSJHD5znnXhfwVzN/pXlbCtxeKExB7wN9I2Nlz8Zzh1fd7yFaXnmG7OVFZDIanSSmYaakJv+khcCajxc5rR7Cu/Qbd0romGWURyFozscHBzHgdYcO26MZ2fhXG1TY8YlppHWa+KHd3PVEmUkjsBcCLeHetZdeb7TYfhdbKZvSzFKQLubmLXEAAEtc3Qi3EEI6DHZKdoa3FKaVo0Bmp5XPA7MzSCfanZM8Vmt/VysZG90hAYGuLydGhoBuTfQhef9D+G2bUzhpbHLJkiB5tYXnS/ja/cVLU1sFWA2sxFr473MMEb4Y39z3HM8j2rQU211BGxrGTRtY0ANaGuDQBwAGXT/wDe1OeTCzJkaC68a6OXD4af3+lW8yfqWxrcdhlBAxQsBvoyFgsDyBLLrN0WzuHwStljxORsjSS14aLi+h4t10JVc3JZ+T5mR6vf8cvNZTANp2uxGtpXv62+zRAniBGwPY3tNw427yjw/amnjvvK8TXGmaLKW992N1WYx3BsMqJnTx1joZXOzktDnNzadYAtu03F9DzUc8z+Sk+9eoXXM2mniZRzma273Tg6/O4s0eJNrd9lkaXaWWNuX4SpJAODpaaUv7NcjmglKeopKlzXV1eJmtIcIGMdHAXDm5ti5w7iUTnKJzi10RYY6GgzvBG+kLwCLdUAMafA2uO1X+kqcMw6QnQbyn90zHfcVNLtrR5crKmNrrWacriBYaHJYXt2clnMa9GrI93Pij3MvmytiaxtxwOjO9P7u0T72vQ28Ae5ZDpRwI1FCXtF5IDvR2lnCQeFjf8Aw96hpdoomANGKNdlAHXp2l1hwuWgHguw7bOicMpqGEEWOj9b8dMqJvN0vZdZHos31SGOlIMNGHMh7TJJ+1f9xhc0fP7l6W7gfArI4DjmHUUAhZUsytLnEkPGrnE+rwF7exDie0cU18mJCJhAsGQ3Nra9dwN76+afXvWnZtYvou/W8nzKj7QXsq8ow3AaKmlEsOJvZIL9bdg8eIN263Woh2ojDSHYjGdLB/o9nAgjj+ybi/JP9T2+Dua4PSML4th4/ej/AJrV6aXAc7d/hxXmOI0VFVTMnkxR7pGZcjgxgDcpuLAMtoVo6TaenDXNmrhMHC2sWQjiCbtbqjr2SHZuKFHjb8YqpYonuio4bZ3sOWSocSbDN+ywgOPVsbW7dA6TaeKmwvdRNZGHSxhrBYFwabuPa4iwufNcTBcOpqKRz4MUDGuFj+SuS0HQG4tcdq7eJOw2op3xyVWd8gbeodd0t22LSDlADbj4rbDzKPNP+Wg2GNsNpb/It+srO9NH9Ri/vLf5cqqbNxUtMWiXEd9HG7NFDle2NruTiLG9uQ4Dir22GI0NeyGJ1WxjWzCR1g8OcA17bN043cEc+daWf5a0uyUgdQUpB/1EY8mi664Xn9JWU9IMtHiIZHyhnjdNG2/HKQGuHmgrMYbOwsqcUjZG7QinhMRcDe4L35u7yU3naXx265uAxen7QS1EesUJzZ+Rys3TfpEOI8F6osthGOYZSRiOCWNjR2B5Lj2udlu48PwVd/7bUX/eGeT/AP4p9Xf+F167iShp6hsjWvYbtcLtPIhS3UIasp7oM9k4IXmY7hB347URsfx9SC/uTj3KcPQVNK19swBAc1wvyc03afEFRSRq0HJnMVTwrHJosPbBEyKMWZG0MaOwNFgncxXnxqBzFrz0zscXDKDdOqDa28nMnjeOJv8AwoMUoN4+nPyc28PsikA95C67mKNzVtOkVXcFWraMSxujeOq8WPh+ArjggLVWoQlRxxBosAALk6drjd3mVOWoCFaQWUbom+q3yClKFMI9031W+QT7tvqt8giITJlod031W+QTbpvqt8giKV1Wlody31W+QTbpvqt8gjTXRo0O6b6rfIJbpvqjyCJNdANu29g8glu2+q3yCdJA2svtvQFrI6yFgMtK/PlAHXiPVlbbnob+xd7DayOohZLHlcx7Q4Gw9oPeNQR3KyfPu/6LG4fJ8FVfo7tKOoeXQO4CGU8Yj3HkfBP7i5dmJNnmD4YxPQfFpeQ5xBa7dj1W+QWS2f8A1xifzaT+UFqZ6lsbS6RzWNAuXOcGtHtOid20dbrj7cMHwdVaD9C7kFb2djHodNoP6vDyHybVmtp9r4aqnmpqUS1EkjHRgxRucwEjiX2sjwx2KuhijbHT0zWRtjzSOM0hDGhocGtOUcOeqeXDy562e6Hqt8go54hkd1R8V3IdhWaGzFY/9NiMvhFGxg9iEdHrD8eqrXnn+XsPIBLJ+U5n8p+jyMfB0WgOsnIeuVpDEPVb5BZJnRtA1tmT1jAOTZyB5WR/9ipY/wBDiFU3szlsg94ujJ+TuW/a7twwfB1VoP0TuQV7Ao2+i0/Vb+gh5D5NqyeO4VipppIhJBVMewtPV3UwB0u3UNJ56q3hO20cDIoayOWle1rY80jSYnFrQNJBpbRPPPKfx88a/dt9VvkFldp2D4RwzQfpJ+Q+TWohnbI0OY5rmuFw5pDmkciCOKzG1H6xwz+0n/lpc7qeb61O6b6rfILIYywV+IR0rQDDTET1BA0L/wDVRE+ZI8V1dqtovQ4hkGeeU5IIxxe71req3Qk94RbK4F6HAGuOaZ53kz73L5HanXsHAImz055NdgMHqt+iEt231W+QTgpKUbThK6ZK6RNVn0S4+I7UIIB7PvT2sdNf+S8526IkjVEHKMOt4dicWB/HBLDSX7fYexGHfj/ooRp4FPflwKWHKlcy6hfEpA+3ciGqU8F9UnxqBzF0Hxqu+Na89IvKk5qBzVaexROatZWdiqWoC1WXNUbmrSVFiuQhIUzmqMtVypxGU1kZahIVECyYoimTIyZPZMgiTJFJMySTJII6o4zg8dXC6GYXY7zaR8VzT2g294V1NdMTx5ZROrqCulhJj3lTu2R1Mx/JuZECGkW0c/LYWPMc1q4NhGSEPrpZKuQa2eS2EHuibYfdqu1jODRVcRjmbdvEEGzmkahzXcjos1Fi8+F/k6zPNSjRlU1pc9jbGzZmjU9mbmrt36a78vpsKamZG0Nja1jRoGtaGgDst7lIoKSrZKwPjc17Dwc05gfJSrP+2XokkP45pXTISSFJEAlHUU7ZGlr2h7ToWuAIPsKJJP09ZOp2TlpCZMMk3Zvd1NIS6B/EkNvqw66WWfxvbVrqqifLFJHLA+USwFpzBzm5Whht1gTwWux7a5lM7dRtM9SR1YI9T2XeRfINfFVsE2Ze6YVdcWvqSBlYLbuAcmttxcL8dVU89rWX+afZrBpZJTW1v6dwtFF+zTxnWw7XkcXcVqEJKa6j7Z9daNJBdK6CHdK6C6e6A1Lmm3h3pgeXYmjcizm/gvMdnp2SX0Ps8U7TfTnyuhIBtbS+valKy2v1IHoxf/kkHA8fcgz8x+CicRxPby017UjGD2HXsRNf7FE5vMJOl4FJUWGvubH8eCZ8ajadNOB7eXgiZJx7uPZ7EvofaJ8SgfGui5t1BJGr56TeVBzFG5iuPYoXMWs7jO8qpYoy1Wi1RuatJ0myqxagLVYc1RkK50j41AQhspnICFcpYjshsjTJ6QCEyMhNZPSCmRJrJ6RkyJMjTsCmc0EWIBB4g218b8k90ro0mUrthshL6GZ9M46ujBJgfw4sv1b25KqzGJqfSupZwBpvqeaaWM9+QPzN8CtpdOn859VXy/0y9HtFQz23dSA69ssk07HeGVzwbrqtogeEl/CWY/8AuJ8R2dpprGaCJ9+BLG5vpAA+9cj/AEcUIPVjey/qTSj63Kt5P/F1zh375/zZ/wD7FXqZIIdZZ2MH71RI3yvKqLujyk4HfnxqJLfWpaPYKgjJtTtceZkLpL/TJCN5OyRQl2upHEtp/Sal4NssLqgj6TnAIGYRXVZu9xoojfqNmfJO4cOs5xLW+zXVbGClbG2zGtaOxoAHkE9kfOFs/hzsF2ego2kQssTq57iXPee1ziukllSyqfkm+/ZJXSsllS0iuldKyayNB7pJWSsjQ//Z"/>
          <p:cNvSpPr>
            <a:spLocks noChangeAspect="1" noChangeArrowheads="1"/>
          </p:cNvSpPr>
          <p:nvPr/>
        </p:nvSpPr>
        <p:spPr bwMode="auto">
          <a:xfrm>
            <a:off x="178563" y="142852"/>
            <a:ext cx="8785925" cy="6527078"/>
          </a:xfrm>
          <a:prstGeom prst="rect">
            <a:avLst/>
          </a:prstGeom>
          <a:ln w="57150"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 i="1" dirty="0" smtClean="0"/>
          </a:p>
          <a:p>
            <a:endParaRPr lang="it-IT" i="1" dirty="0" smtClean="0"/>
          </a:p>
          <a:p>
            <a:endParaRPr lang="it-IT" i="1" dirty="0" smtClean="0"/>
          </a:p>
          <a:p>
            <a:endParaRPr lang="it-IT" i="1" dirty="0" smtClean="0"/>
          </a:p>
          <a:p>
            <a:endParaRPr lang="it-IT" i="1" dirty="0" smtClean="0"/>
          </a:p>
          <a:p>
            <a:endParaRPr lang="it-IT" i="1" dirty="0" smtClean="0"/>
          </a:p>
          <a:p>
            <a:endParaRPr lang="it-IT" i="1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</p:txBody>
      </p:sp>
      <p:pic>
        <p:nvPicPr>
          <p:cNvPr id="36" name="Picture 5" descr="LOGO AIPND vettoria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9376" y="212708"/>
            <a:ext cx="863600" cy="78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2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825" y="5661025"/>
            <a:ext cx="1031875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2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75401" y="198605"/>
            <a:ext cx="1000125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sellaDiTesto 6"/>
          <p:cNvSpPr txBox="1"/>
          <p:nvPr/>
        </p:nvSpPr>
        <p:spPr>
          <a:xfrm>
            <a:off x="165826" y="1003929"/>
            <a:ext cx="8785925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i="1" u="sng" dirty="0">
                <a:solidFill>
                  <a:schemeClr val="accent2"/>
                </a:solidFill>
              </a:rPr>
              <a:t>Corso Base II – Controllo strutturale: </a:t>
            </a:r>
            <a:r>
              <a:rPr lang="it-IT" sz="2400" b="1" i="1" dirty="0">
                <a:solidFill>
                  <a:schemeClr val="accent2"/>
                </a:solidFill>
              </a:rPr>
              <a:t>Le fasi costruttive, l’entrata in servizio</a:t>
            </a:r>
            <a:r>
              <a:rPr lang="it-IT" sz="2400" b="1" i="1" dirty="0" smtClean="0">
                <a:solidFill>
                  <a:schemeClr val="accent2"/>
                </a:solidFill>
              </a:rPr>
              <a:t>, </a:t>
            </a:r>
            <a:r>
              <a:rPr lang="it-IT" sz="2400" b="1" i="1" dirty="0">
                <a:solidFill>
                  <a:schemeClr val="accent2"/>
                </a:solidFill>
              </a:rPr>
              <a:t>la manutenzione e </a:t>
            </a:r>
            <a:r>
              <a:rPr lang="it-IT" sz="2400" b="1" i="1" dirty="0" smtClean="0">
                <a:solidFill>
                  <a:schemeClr val="accent2"/>
                </a:solidFill>
              </a:rPr>
              <a:t>la </a:t>
            </a:r>
            <a:r>
              <a:rPr lang="it-IT" sz="2400" b="1" i="1" dirty="0">
                <a:solidFill>
                  <a:schemeClr val="accent2"/>
                </a:solidFill>
              </a:rPr>
              <a:t>protezione </a:t>
            </a:r>
            <a:r>
              <a:rPr lang="it-IT" sz="2400" b="1" i="1" dirty="0" smtClean="0">
                <a:solidFill>
                  <a:schemeClr val="accent2"/>
                </a:solidFill>
              </a:rPr>
              <a:t>sismica (24 ore)</a:t>
            </a:r>
          </a:p>
          <a:p>
            <a:pPr algn="just"/>
            <a:endParaRPr lang="it-IT" sz="2000" b="1" i="1" dirty="0">
              <a:solidFill>
                <a:schemeClr val="accent2"/>
              </a:solidFill>
            </a:endParaRPr>
          </a:p>
          <a:p>
            <a:pPr marL="450850" indent="-450850" algn="just">
              <a:buFont typeface="Arial" panose="020B0604020202020204" pitchFamily="34" charset="0"/>
              <a:buChar char="•"/>
            </a:pPr>
            <a:r>
              <a:rPr lang="it-IT" sz="2000" b="1" dirty="0" smtClean="0"/>
              <a:t>1.0  Il </a:t>
            </a:r>
            <a:r>
              <a:rPr lang="it-IT" sz="2000" b="1" dirty="0"/>
              <a:t>monitoraggio a fibra ottica su strutture di nuova </a:t>
            </a:r>
            <a:r>
              <a:rPr lang="it-IT" sz="2000" b="1" dirty="0" smtClean="0"/>
              <a:t>realizzazione</a:t>
            </a:r>
          </a:p>
          <a:p>
            <a:pPr algn="just"/>
            <a:r>
              <a:rPr lang="it-IT" sz="2000" b="1" dirty="0" smtClean="0"/>
              <a:t>        per </a:t>
            </a:r>
            <a:r>
              <a:rPr lang="it-IT" sz="2000" b="1" dirty="0"/>
              <a:t>la verifica delle fasi costruttive e le attività di </a:t>
            </a:r>
            <a:r>
              <a:rPr lang="it-IT" sz="2000" b="1" dirty="0" smtClean="0"/>
              <a:t>manutenzione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it-IT" sz="2000" b="1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it-IT" sz="2000" b="1" dirty="0" smtClean="0"/>
              <a:t>  2.0  </a:t>
            </a:r>
            <a:r>
              <a:rPr lang="it-IT" sz="2000" b="1" dirty="0"/>
              <a:t>Monitoraggio e controllo degli stati di </a:t>
            </a:r>
            <a:r>
              <a:rPr lang="it-IT" sz="2000" b="1" dirty="0" smtClean="0"/>
              <a:t>dissesto 	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it-IT" sz="2000" b="1" dirty="0">
              <a:solidFill>
                <a:schemeClr val="accent2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it-IT" sz="2000" b="1" dirty="0" smtClean="0"/>
              <a:t>  3.0   </a:t>
            </a:r>
            <a:r>
              <a:rPr lang="it-IT" sz="2000" b="1" dirty="0" smtClean="0"/>
              <a:t>Le </a:t>
            </a:r>
            <a:r>
              <a:rPr lang="it-IT" sz="2000" b="1" dirty="0"/>
              <a:t>prove di carico sulle </a:t>
            </a:r>
            <a:r>
              <a:rPr lang="it-IT" sz="2000" b="1" dirty="0" smtClean="0"/>
              <a:t>strutture </a:t>
            </a:r>
            <a:endParaRPr lang="it-IT" sz="2000" dirty="0">
              <a:solidFill>
                <a:schemeClr val="accent2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4788024" y="6289575"/>
            <a:ext cx="41044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 smtClean="0"/>
              <a:t>                                                                </a:t>
            </a:r>
            <a:r>
              <a:rPr lang="it-IT" sz="1400" b="1" i="1" dirty="0" smtClean="0">
                <a:solidFill>
                  <a:schemeClr val="accent2"/>
                </a:solidFill>
              </a:rPr>
              <a:t>Offerta Formativa</a:t>
            </a:r>
            <a:endParaRPr lang="it-IT" sz="1400" b="1" i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59211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" descr="data:image/jpeg;base64,/9j/4AAQSkZJRgABAQAAAQABAAD/2wCEAAkGBhQQEBQUEhQUFRQVFBQUFhQWFBQVFBQWFBUVFhQWFxUXHCYeFxkjGRUUHy8gIycpLCwsFR4xNTAqNSYrLCkBCQoKDgwOGg8PGikcHxwsKSkpKSksLCksLCksLSkpKSwpLCksLCkpLCwpLCkpKSwsKSwpLCkpLCkpKSksLCkpLP/AABEIAH4BcAMBIgACEQEDEQH/xAAbAAABBQEBAAAAAAAAAAAAAAACAAEDBAYFB//EAFEQAAEDAgMEBgQJCAYHCQAAAAEAAgMEEQUSIQYTMUEHIlFhcZEUUoGhFTJTcpKxssHwIyQzNUJiorMlNHN0gpMXQ2OEwtHhFlRkg6PD0tPx/8QAGQEAAwEBAQAAAAAAAAAAAAAAAAECAwQF/8QAIxEBAQEBAQACAQQDAQAAAAAAAAERAiESMVEDMkFxImGBQv/aAAwDAQACEQMRAD8A9UKEoyEBC7I5glDdEUKpJXSTJXTB7pJrpXQAzyZGOd6rXO+iCfuTxuuAe0A+YC5e1c5joKt44tppyPHduA95VrCZc9PC7tijP8ITzzQuJrpkrpYBXSuhukgCuldCldGA90k10xKCESmumuldAPdJNdK6YOldMmugHuldNdK6Ae6V0N0roGnuldNdK6C06V0N0roArpXQXSugDSQpXTI90robpXQYrpXQ3SugDuldBdK6AO6V0F0roArpXQ5kroC+4ICpXBRkLGNKjKEoyEJVwgpk6ZURJXTFV31jRK2I/Gc17x4MLAfthBOP0gzZcLq++FzfpWCl2Inz4dSE8dxGD4hoB96q7fm9GGfKVFNH7HzMB9xR7Bn8ya35OWoi8BHUSNHuAWnnxw/4aK6V1WjrGuldH+0xsbj4SF1vsnzU11GJHdK6BK6MArpIbprowDukShumukQsyWZCSkngFdK6FK6Ae6V0yZAPdK6V0xKeA90kN0rpA6Sa6YlAGmuhuldMCuldDmSugCukgunugHSumukgHuldMkgHumumJSBQBXTXTJIAkkKdAdhzVE4K29ige1csrexXIQEKZwUZC1lRURTFGQgKpJlhvhJztoLC+7ZTup78t6bTEeNiFuHG2p4DXy1+5ecYe3qUVYeNRiT5STp+TqGPgi/hEa05VGi2y6xoo/XroP8A080p+wPNNsUbNq2fJ104H/mBkv1yFFtD1q/Dm9klRLbuZC5t/ORqWzgy1mIt7aiJ4Hz4WN+tifuYV+nKpcULcfmaf0b4WRA8t5E0yhnjlLitsvOZmkNnrG8YsWbID/s2Nip5fZYyD2L0S/Yil0dJNdK6lJ0roSUkYDSShoLnENaBcuJAAAF7kngFxGbZRSX3DJ6gD9uKF7oz4SHqn2LLbfYoJcSo6GU2p3OZJLfQPJe4MaT2XYPNehsYGgAAADQACwAGllfxz7VZkZt3SNSskEc++p3Hhv4XsBt3nS3fwWlimDwHNIc1wBBBuCDwII4rm7SYFHW074ZADmacruLmOAu1w7LEIdlaN0NDTRSCz2Qsa4HiCOI80vBcwqrauniJEj3MsbHNHIBcd5bwVVu31AeFVGewDMSfZZd5+oIOotw5eFl4n0awA40dBZgqS3uIu0W7OKvjidS38CSV7FQ4vHOTuyTYXuWPa32OcACpautZCwvke1jGi5c4hrW8tSpsy84xWvbV4/FSzEbmAZmxnUSTGIPbfttmFvmW5qJzv0JNrVR7YRyAmGGplb67YHhh+a51g/2XVan6RaQybqRz4JPVnjfF4XLhYLS39nLw7gs7t1sw2vpHsygysBdE7mHDg3wdwPinM0eNFmFr8dL6a964Um3FI348jmfPikYfJzV16VpEbAeIYwG/aGi/vCrY9LalnJ5QyHXXg0pTNxPiDB9rKWreWQTNe9rcxaLg2BAJF+OpHmusvCJ6d+B18Erczoyxr2nm+NzQJWHhqCT5NXuVNUtkY17CHNc0Oa4cHNcAWnyIV98fH2K6mJUxKS4u1VU8QbqIgTVDhBHztmBL3/4WBzvEAc1Mm1M9Q/6QaC5HpMdwbW14+Wqv0W0UE2YxyBwY0uccrrADibkLybonpAMUe1wDt3DMBpcXa9jb2PcSvasyrvmc3FdZGQm6U6MTMijL5XPkbHdjbNaXHLcl1tLnlfwWvuvK+kmna3FaFzWgOc+MuIAGa0zbXtz1PmvUyU+uZJP9jo90rprpXWeIPdY/Huk+mpHOY6Odz2kjLuywaaXzPtdt+YvxWuJXn3TXGDQwut1hUNaDzsY5Ljw0HkFfHMvUlVz9tzhVfv4IpQMokja/Le+XML2v7VaXI2TP5hS/3eL7IXWups9K/Z0kN0rowhJIbpXQGokaoHsVoFBIxedzXZYovaonNVt8arvatZWdiBwVeaoa1zGk9Z5dlHblbmPuVstXn20OJvON0uXSGDLFIb6bysDg0eN2M81tzNRju7a1ZioKgtNnujMTPny9RoHfdy5u1uHiDDY2tAApn0jh2DcysJ9wKs7VjfVNDTcnTGokH7lKMw85HRhWttYDJh1WBqfR5XDxa0kW+irn4E/hTr+ti9KOTKWpf4bx8TR9kpsPflxWsB0zU9LJ5GRpP8KrYJPvsS3nENw2l85HyuP3eSh2hqfR62ol7cKkcB3wPf8AfI1XBfwWzeH+k4M9h09JbVP8N++RzD72eS7WyuI+kUUEh+MYwHDse27Xt8Q5pCLZmk3NFTs9SGMfwjiufsn+SlraflHUmVg/2dQ0P8t5vEs8TfXdiq2uc9oPWYQHDsLmhw9xCkzLEbP4o/4Wqg/SKoc5sXe+lawPHjZ/8JW2TsxN8PdJMldImG6TNiXVjGzwazRNLcnyjAS4AfvAkkdt1k9nulSopDuqphma3Q5rsnZ3XPxrdhA8V7KuNtBslTVzbTxjNawkb1ZGntDuftuO5bcdzPj0udT6otn9rqatH5GVpfa5jd1ZBbich1IHaL+K7BXiW1XRzPh/5xTvdJEw5s46ssX7xy8geY4cwt30abWvrqdwmIMsRDXOGhe06tce/Qg+Hel1+nM3n0XmfcbEnReMdGv66k8Kn7RXsxXjHRv+u3/7z9oqv0/29f0OfqvaLrzfpN2Kkkf6ZShxkAbvGtvnOQdWRltcwFgRxs245r0ZPdZc9fG7Ec3HkezfS9LFaOsZvGjq7xvVlbbTrNOj/cfFel4LtHT1jc1PKx9uLb2e0G/xmHUc1z9o9h6WuBMjMsnysdmv9ulnDuN+K8t2i2MqcJkE8T3OjB6s7Ltcwk6B4HAHhzB4cwtvjx+p9eVp5090XG2zdbDqvvp5B9JmX6yquwe0pr6Nsj7CRpLJAOBc3g63LMLFSbby5aCe/MRt+nKxv3rHLLjP6qlt/s36ZQWaLywgSR9pyt67P8Tb277LkdEO0e9gdSvPXhu5l+LoieQ/dcbdwcF6AzgPAD6l4ztBCcGxhs0YO6eTKB2sfpMzxBufJa8/5S83/i5749ouuJQjf1kk3FkAdTxa6F5INQ/2ECMdha7tUuLY0GUwkhs90uRsAvo98ujDp+yLlx7mkq1h1CKeFkbSTkbYuNruNrvcbftOdr7VnmJeUdFzv6Yn/s6j+Y1exXXjPRc7+l5O9lR9sL2VX+r+6f0ff28x6Sz/AEph/wA6P+cxenkry/pL/WmH/Oj/AJzV6TW592/dW3mV2TN8UOt1ST2J9/t5F+o5VftS1sxgp43VFQLZo2Oa1sYPOWQ6M4jTU9y4+L7dVFCWGsow2J5y7yKbeWdqbEOaNbA6XHBXdhdln0MUhmcHzzSbyR41B46ZiNdST/iK5fSrikLqGSIPY6USRHI0glnW/at8Xqk8bHVTJPlhzNxtaWqbLGyRhzMe0Oae1p1HuWG6aB+YRf3pn8qVaDYQ/wBG0v8AZD6ys900f1CL+8t/lTKv0/Oyn7nVwDaWNlHTNY2adwhjaRDE+QNIaLgvAyg8tSoZ+kyKF2Wop6uC5sHSRGzvC3H2Lt7KC1DSgfIRfZCu11BHPG6OVocxwsQe/S47Cotm0bPl6HDMViqYxJC9sjDzab2PYRyPcVaXkOxj34djMlHmJY9xj8ernicf3svFeu3R1z8aXUw6Sa6V1KWsBRB3auLjm0PopZenqZswcbwQulDcttHZdQdfcuW3pDZzpMRH+4z/AHNXmzm2bHc1T2LjUGOQ1G/3b2u9HkdFKRwa5rQ51z2WPHtBHIrj4n0kN3Mm4pa4zZHCJrqOdrTIRZt3FtgL21PYsvjOxU9BDGykGY10bKOsdc5hI839J8RnkB8Qq4nmUWO3sFtW+sFTvuoWyb6G4y/mstzC/X5jln54C/CZ60gh0tU2vHdFDKwQj/LjB8XFdHpIwySlEL6Nv6WL4MeBpZsxa2F/i1xcLfvrUYvgoOHy0zRp6O+IDlpHYe8LedS3fyzsceg/L4rUyjVsEEUDO50pdLJb2GP3LvVUAexzfWa5vsII+9Zvoupn/BzZpdZahxmc7tGVrI/4GNWrcFezWfTzjoqn3hlceMUNJTO+dEH5h5koOlKTdvhPy0FRS375HwEf8a6nR1h25diI/wDHyAeGRr2+6QIOkbDzK/DgBf8AP4gfm6ud7mrWXej/APTWRxZWgdgA8gs7VuFPijHnRtRTOYTyz0zt4PaWPd/lrTOWP6UKd5od7FfeQvDm9tpA6J/8L0uftE+3KhhLMMpawfGjqPTHE+pPKTLfu3chH+ELsbabTOpTTCIZryCWTsFOwtEjj3dcfgFddmEMNEKZw6hgENuGhZl5cOPuWU2Lw99WyofVt1Efwd85kLSJHD5znnXhfwVzN/pXlbCtxeKExB7wN9I2Nlz8Zzh1fd7yFaXnmG7OVFZDIanSSmYaakJv+khcCajxc5rR7Cu/Qbd0romGWURyFozscHBzHgdYcO26MZ2fhXG1TY8YlppHWa+KHd3PVEmUkjsBcCLeHetZdeb7TYfhdbKZvSzFKQLubmLXEAAEtc3Qi3EEI6DHZKdoa3FKaVo0Bmp5XPA7MzSCfanZM8Vmt/VysZG90hAYGuLydGhoBuTfQhef9D+G2bUzhpbHLJkiB5tYXnS/ja/cVLU1sFWA2sxFr473MMEb4Y39z3HM8j2rQU211BGxrGTRtY0ANaGuDQBwAGXT/wDe1OeTCzJkaC68a6OXD4af3+lW8yfqWxrcdhlBAxQsBvoyFgsDyBLLrN0WzuHwStljxORsjSS14aLi+h4t10JVc3JZ+T5mR6vf8cvNZTANp2uxGtpXv62+zRAniBGwPY3tNw427yjw/amnjvvK8TXGmaLKW992N1WYx3BsMqJnTx1joZXOzktDnNzadYAtu03F9DzUc8z+Sk+9eoXXM2mniZRzma273Tg6/O4s0eJNrd9lkaXaWWNuX4SpJAODpaaUv7NcjmglKeopKlzXV1eJmtIcIGMdHAXDm5ti5w7iUTnKJzi10RYY6GgzvBG+kLwCLdUAMafA2uO1X+kqcMw6QnQbyn90zHfcVNLtrR5crKmNrrWacriBYaHJYXt2clnMa9GrI93Pij3MvmytiaxtxwOjO9P7u0T72vQ28Ae5ZDpRwI1FCXtF5IDvR2lnCQeFjf8Aw96hpdoomANGKNdlAHXp2l1hwuWgHguw7bOicMpqGEEWOj9b8dMqJvN0vZdZHos31SGOlIMNGHMh7TJJ+1f9xhc0fP7l6W7gfArI4DjmHUUAhZUsytLnEkPGrnE+rwF7exDie0cU18mJCJhAsGQ3Nra9dwN76+afXvWnZtYvou/W8nzKj7QXsq8ow3AaKmlEsOJvZIL9bdg8eIN263Woh2ojDSHYjGdLB/o9nAgjj+ybi/JP9T2+Dua4PSML4th4/ej/AJrV6aXAc7d/hxXmOI0VFVTMnkxR7pGZcjgxgDcpuLAMtoVo6TaenDXNmrhMHC2sWQjiCbtbqjr2SHZuKFHjb8YqpYonuio4bZ3sOWSocSbDN+ywgOPVsbW7dA6TaeKmwvdRNZGHSxhrBYFwabuPa4iwufNcTBcOpqKRz4MUDGuFj+SuS0HQG4tcdq7eJOw2op3xyVWd8gbeodd0t22LSDlADbj4rbDzKPNP+Wg2GNsNpb/It+srO9NH9Ri/vLf5cqqbNxUtMWiXEd9HG7NFDle2NruTiLG9uQ4Dir22GI0NeyGJ1WxjWzCR1g8OcA17bN043cEc+daWf5a0uyUgdQUpB/1EY8mi664Xn9JWU9IMtHiIZHyhnjdNG2/HKQGuHmgrMYbOwsqcUjZG7QinhMRcDe4L35u7yU3naXx265uAxen7QS1EesUJzZ+Rys3TfpEOI8F6osthGOYZSRiOCWNjR2B5Lj2udlu48PwVd/7bUX/eGeT/AP4p9Xf+F167iShp6hsjWvYbtcLtPIhS3UIasp7oM9k4IXmY7hB347URsfx9SC/uTj3KcPQVNK19swBAc1wvyc03afEFRSRq0HJnMVTwrHJosPbBEyKMWZG0MaOwNFgncxXnxqBzFrz0zscXDKDdOqDa28nMnjeOJv8AwoMUoN4+nPyc28PsikA95C67mKNzVtOkVXcFWraMSxujeOq8WPh+ArjggLVWoQlRxxBosAALk6drjd3mVOWoCFaQWUbom+q3yClKFMI9031W+QT7tvqt8giITJlod031W+QTbpvqt8giKV1Wlody31W+QTbpvqt8gjTXRo0O6b6rfIJbpvqjyCJNdANu29g8glu2+q3yCdJA2svtvQFrI6yFgMtK/PlAHXiPVlbbnob+xd7DayOohZLHlcx7Q4Gw9oPeNQR3KyfPu/6LG4fJ8FVfo7tKOoeXQO4CGU8Yj3HkfBP7i5dmJNnmD4YxPQfFpeQ5xBa7dj1W+QWS2f8A1xifzaT+UFqZ6lsbS6RzWNAuXOcGtHtOid20dbrj7cMHwdVaD9C7kFb2djHodNoP6vDyHybVmtp9r4aqnmpqUS1EkjHRgxRucwEjiX2sjwx2KuhijbHT0zWRtjzSOM0hDGhocGtOUcOeqeXDy562e6Hqt8go54hkd1R8V3IdhWaGzFY/9NiMvhFGxg9iEdHrD8eqrXnn+XsPIBLJ+U5n8p+jyMfB0WgOsnIeuVpDEPVb5BZJnRtA1tmT1jAOTZyB5WR/9ipY/wBDiFU3szlsg94ujJ+TuW/a7twwfB1VoP0TuQV7Ao2+i0/Vb+gh5D5NqyeO4VipppIhJBVMewtPV3UwB0u3UNJ56q3hO20cDIoayOWle1rY80jSYnFrQNJBpbRPPPKfx88a/dt9VvkFldp2D4RwzQfpJ+Q+TWohnbI0OY5rmuFw5pDmkciCOKzG1H6xwz+0n/lpc7qeb61O6b6rfILIYywV+IR0rQDDTET1BA0L/wDVRE+ZI8V1dqtovQ4hkGeeU5IIxxe71req3Qk94RbK4F6HAGuOaZ53kz73L5HanXsHAImz055NdgMHqt+iEt231W+QTgpKUbThK6ZK6RNVn0S4+I7UIIB7PvT2sdNf+S8526IkjVEHKMOt4dicWB/HBLDSX7fYexGHfj/ooRp4FPflwKWHKlcy6hfEpA+3ciGqU8F9UnxqBzF0Hxqu+Na89IvKk5qBzVaexROatZWdiqWoC1WXNUbmrSVFiuQhIUzmqMtVypxGU1kZahIVECyYoimTIyZPZMgiTJFJMySTJII6o4zg8dXC6GYXY7zaR8VzT2g294V1NdMTx5ZROrqCulhJj3lTu2R1Mx/JuZECGkW0c/LYWPMc1q4NhGSEPrpZKuQa2eS2EHuibYfdqu1jODRVcRjmbdvEEGzmkahzXcjos1Fi8+F/k6zPNSjRlU1pc9jbGzZmjU9mbmrt36a78vpsKamZG0Nja1jRoGtaGgDst7lIoKSrZKwPjc17Dwc05gfJSrP+2XokkP45pXTISSFJEAlHUU7ZGlr2h7ToWuAIPsKJJP09ZOp2TlpCZMMk3Zvd1NIS6B/EkNvqw66WWfxvbVrqqifLFJHLA+USwFpzBzm5Whht1gTwWux7a5lM7dRtM9SR1YI9T2XeRfINfFVsE2Ze6YVdcWvqSBlYLbuAcmttxcL8dVU89rWX+afZrBpZJTW1v6dwtFF+zTxnWw7XkcXcVqEJKa6j7Z9daNJBdK6CHdK6C6e6A1Lmm3h3pgeXYmjcizm/gvMdnp2SX0Ps8U7TfTnyuhIBtbS+valKy2v1IHoxf/kkHA8fcgz8x+CicRxPby017UjGD2HXsRNf7FE5vMJOl4FJUWGvubH8eCZ8ajadNOB7eXgiZJx7uPZ7EvofaJ8SgfGui5t1BJGr56TeVBzFG5iuPYoXMWs7jO8qpYoy1Wi1RuatJ0myqxagLVYc1RkK50j41AQhspnICFcpYjshsjTJ6QCEyMhNZPSCmRJrJ6RkyJMjTsCmc0EWIBB4g218b8k90ro0mUrthshL6GZ9M46ujBJgfw4sv1b25KqzGJqfSupZwBpvqeaaWM9+QPzN8CtpdOn859VXy/0y9HtFQz23dSA69ssk07HeGVzwbrqtogeEl/CWY/8AuJ8R2dpprGaCJ9+BLG5vpAA+9cj/AEcUIPVjey/qTSj63Kt5P/F1zh375/zZ/wD7FXqZIIdZZ2MH71RI3yvKqLujyk4HfnxqJLfWpaPYKgjJtTtceZkLpL/TJCN5OyRQl2upHEtp/Sal4NssLqgj6TnAIGYRXVZu9xoojfqNmfJO4cOs5xLW+zXVbGClbG2zGtaOxoAHkE9kfOFs/hzsF2ego2kQssTq57iXPee1ziukllSyqfkm+/ZJXSsllS0iuldKyayNB7pJWSsjQ//Z"/>
          <p:cNvSpPr>
            <a:spLocks noChangeAspect="1" noChangeArrowheads="1"/>
          </p:cNvSpPr>
          <p:nvPr/>
        </p:nvSpPr>
        <p:spPr bwMode="auto">
          <a:xfrm>
            <a:off x="178563" y="142852"/>
            <a:ext cx="8785925" cy="6527078"/>
          </a:xfrm>
          <a:prstGeom prst="rect">
            <a:avLst/>
          </a:prstGeom>
          <a:ln w="57150"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 i="1" dirty="0" smtClean="0"/>
          </a:p>
          <a:p>
            <a:endParaRPr lang="it-IT" i="1" dirty="0" smtClean="0"/>
          </a:p>
          <a:p>
            <a:endParaRPr lang="it-IT" i="1" dirty="0" smtClean="0"/>
          </a:p>
          <a:p>
            <a:endParaRPr lang="it-IT" i="1" dirty="0" smtClean="0"/>
          </a:p>
          <a:p>
            <a:endParaRPr lang="it-IT" i="1" dirty="0" smtClean="0"/>
          </a:p>
          <a:p>
            <a:endParaRPr lang="it-IT" i="1" dirty="0" smtClean="0"/>
          </a:p>
          <a:p>
            <a:endParaRPr lang="it-IT" i="1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</p:txBody>
      </p:sp>
      <p:pic>
        <p:nvPicPr>
          <p:cNvPr id="36" name="Picture 5" descr="LOGO AIPND vettoria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9376" y="212708"/>
            <a:ext cx="863600" cy="78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2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825" y="5661025"/>
            <a:ext cx="1031875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2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75401" y="198605"/>
            <a:ext cx="1000125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sellaDiTesto 1"/>
          <p:cNvSpPr txBox="1"/>
          <p:nvPr/>
        </p:nvSpPr>
        <p:spPr>
          <a:xfrm>
            <a:off x="142844" y="214290"/>
            <a:ext cx="8785925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0850" indent="-450850" algn="ctr"/>
            <a:r>
              <a:rPr lang="it-IT" sz="2000" b="1" dirty="0" smtClean="0">
                <a:solidFill>
                  <a:schemeClr val="accent2"/>
                </a:solidFill>
              </a:rPr>
              <a:t>1.0  Il </a:t>
            </a:r>
            <a:r>
              <a:rPr lang="it-IT" sz="2000" b="1" dirty="0">
                <a:solidFill>
                  <a:schemeClr val="accent2"/>
                </a:solidFill>
              </a:rPr>
              <a:t>monitoraggio a fibra ottica su strutture di </a:t>
            </a:r>
            <a:r>
              <a:rPr lang="it-IT" sz="2000" b="1" dirty="0" smtClean="0">
                <a:solidFill>
                  <a:schemeClr val="accent2"/>
                </a:solidFill>
              </a:rPr>
              <a:t>nuova</a:t>
            </a:r>
          </a:p>
          <a:p>
            <a:pPr marL="450850" indent="-450850" algn="ctr"/>
            <a:r>
              <a:rPr lang="it-IT" sz="2000" b="1" dirty="0" smtClean="0">
                <a:solidFill>
                  <a:schemeClr val="accent2"/>
                </a:solidFill>
              </a:rPr>
              <a:t> </a:t>
            </a:r>
            <a:r>
              <a:rPr lang="it-IT" sz="2000" b="1" dirty="0">
                <a:solidFill>
                  <a:schemeClr val="accent2"/>
                </a:solidFill>
              </a:rPr>
              <a:t>realizzazione </a:t>
            </a:r>
            <a:r>
              <a:rPr lang="it-IT" sz="2000" b="1" dirty="0" smtClean="0">
                <a:solidFill>
                  <a:schemeClr val="accent2"/>
                </a:solidFill>
              </a:rPr>
              <a:t>per </a:t>
            </a:r>
            <a:r>
              <a:rPr lang="it-IT" sz="2000" b="1" dirty="0">
                <a:solidFill>
                  <a:schemeClr val="accent2"/>
                </a:solidFill>
              </a:rPr>
              <a:t>la verifica delle fasi costruttive </a:t>
            </a:r>
            <a:endParaRPr lang="it-IT" sz="2000" b="1" dirty="0" smtClean="0">
              <a:solidFill>
                <a:schemeClr val="accent2"/>
              </a:solidFill>
            </a:endParaRPr>
          </a:p>
          <a:p>
            <a:pPr marL="450850" indent="-450850" algn="ctr"/>
            <a:r>
              <a:rPr lang="it-IT" sz="2000" b="1" dirty="0" smtClean="0">
                <a:solidFill>
                  <a:schemeClr val="accent2"/>
                </a:solidFill>
              </a:rPr>
              <a:t>e </a:t>
            </a:r>
            <a:r>
              <a:rPr lang="it-IT" sz="2000" b="1" dirty="0">
                <a:solidFill>
                  <a:schemeClr val="accent2"/>
                </a:solidFill>
              </a:rPr>
              <a:t>le attività di </a:t>
            </a:r>
            <a:r>
              <a:rPr lang="it-IT" sz="2000" b="1" dirty="0" smtClean="0">
                <a:solidFill>
                  <a:schemeClr val="accent2"/>
                </a:solidFill>
              </a:rPr>
              <a:t>manutenzione</a:t>
            </a:r>
            <a:endParaRPr lang="it-IT" sz="2000" b="1" dirty="0" smtClean="0">
              <a:solidFill>
                <a:schemeClr val="accent2"/>
              </a:solidFill>
            </a:endParaRPr>
          </a:p>
          <a:p>
            <a:pPr algn="ctr"/>
            <a:endParaRPr lang="it-IT" dirty="0">
              <a:solidFill>
                <a:schemeClr val="accent2"/>
              </a:solidFill>
            </a:endParaRPr>
          </a:p>
          <a:p>
            <a:pPr lvl="0"/>
            <a:r>
              <a:rPr lang="it-IT" b="1" dirty="0"/>
              <a:t>Il controllo a fibra ottica per la verifica delle fasi costruttive, le attività di manutenzione e per il controllo in area sismica;</a:t>
            </a:r>
            <a:endParaRPr lang="it-IT" sz="3200" dirty="0"/>
          </a:p>
          <a:p>
            <a:pPr lvl="0"/>
            <a:r>
              <a:rPr lang="it-IT" b="1" dirty="0"/>
              <a:t>Architetture di monitoraggio: dalla progettazione alla installazione alla campagna di indagine;</a:t>
            </a:r>
            <a:endParaRPr lang="it-IT" sz="3200" dirty="0"/>
          </a:p>
          <a:p>
            <a:pPr lvl="0"/>
            <a:r>
              <a:rPr lang="it-IT" b="1" dirty="0"/>
              <a:t>Tecniche di monitoraggio a fibra ottica per il controllo di strutture in </a:t>
            </a:r>
            <a:r>
              <a:rPr lang="it-IT" b="1" dirty="0" err="1"/>
              <a:t>c.a</a:t>
            </a:r>
            <a:r>
              <a:rPr lang="it-IT" b="1" dirty="0"/>
              <a:t> ;</a:t>
            </a:r>
            <a:endParaRPr lang="it-IT" sz="32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b="1" dirty="0"/>
              <a:t>Discussione di un caso reale: Edificio in </a:t>
            </a:r>
            <a:r>
              <a:rPr lang="it-IT" b="1" dirty="0" err="1"/>
              <a:t>c.a</a:t>
            </a:r>
            <a:r>
              <a:rPr lang="it-IT" b="1" dirty="0"/>
              <a:t> 1;</a:t>
            </a:r>
            <a:endParaRPr lang="it-IT" sz="32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b="1" dirty="0"/>
              <a:t>Discussione di un caso reale: Edificio in </a:t>
            </a:r>
            <a:r>
              <a:rPr lang="it-IT" b="1" dirty="0" err="1"/>
              <a:t>c.a</a:t>
            </a:r>
            <a:r>
              <a:rPr lang="it-IT" b="1" dirty="0"/>
              <a:t> 2;</a:t>
            </a:r>
            <a:endParaRPr lang="it-IT" sz="3200" dirty="0"/>
          </a:p>
          <a:p>
            <a:pPr lvl="0"/>
            <a:r>
              <a:rPr lang="it-IT" b="1" dirty="0"/>
              <a:t>Esercitazioni pratiche in aula; </a:t>
            </a:r>
            <a:endParaRPr lang="it-IT" sz="3200" dirty="0"/>
          </a:p>
          <a:p>
            <a:pPr lvl="0"/>
            <a:r>
              <a:rPr lang="it-IT" b="1" dirty="0"/>
              <a:t>Tecniche di monitoraggio a fibra ottica per il controllo di strutture prefabbricate e in </a:t>
            </a:r>
            <a:r>
              <a:rPr lang="it-IT" b="1" dirty="0" err="1"/>
              <a:t>c.a.p</a:t>
            </a:r>
            <a:r>
              <a:rPr lang="it-IT" b="1" dirty="0"/>
              <a:t>;</a:t>
            </a:r>
            <a:endParaRPr lang="it-IT" sz="32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b="1" dirty="0"/>
              <a:t>Discussione di un caso reale: Struttura prefabbricata;</a:t>
            </a:r>
            <a:endParaRPr lang="it-IT" sz="32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b="1" dirty="0"/>
              <a:t>Discussione di un caso reale: Ponte in </a:t>
            </a:r>
            <a:r>
              <a:rPr lang="it-IT" b="1" dirty="0" err="1"/>
              <a:t>c.a.p</a:t>
            </a:r>
            <a:r>
              <a:rPr lang="it-IT" b="1" dirty="0"/>
              <a:t>;</a:t>
            </a:r>
            <a:endParaRPr lang="it-IT" sz="3200" dirty="0"/>
          </a:p>
          <a:p>
            <a:pPr lvl="0"/>
            <a:r>
              <a:rPr lang="it-IT" b="1" dirty="0"/>
              <a:t>Tecniche di monitoraggio a fibra ottica per il controllo di opere di sostegno;</a:t>
            </a:r>
            <a:endParaRPr lang="it-IT" sz="32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b="1" dirty="0"/>
              <a:t>Discussione di un caso reale: Un intervento di stabilizzazione su versante in roccia;</a:t>
            </a:r>
            <a:endParaRPr lang="it-IT" sz="32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b="1" dirty="0"/>
              <a:t>Discussione di un caso reale: Un muro di sostegno in </a:t>
            </a:r>
            <a:r>
              <a:rPr lang="it-IT" b="1" dirty="0" err="1"/>
              <a:t>c.a</a:t>
            </a:r>
            <a:r>
              <a:rPr lang="it-IT" b="1" dirty="0"/>
              <a:t>;</a:t>
            </a:r>
            <a:endParaRPr lang="it-IT" sz="32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4788024" y="6289575"/>
            <a:ext cx="41044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 smtClean="0"/>
              <a:t>                                                                </a:t>
            </a:r>
            <a:r>
              <a:rPr lang="it-IT" sz="1400" b="1" i="1" dirty="0" smtClean="0">
                <a:solidFill>
                  <a:schemeClr val="accent2"/>
                </a:solidFill>
              </a:rPr>
              <a:t>Offerta Formativa</a:t>
            </a:r>
            <a:endParaRPr lang="it-IT" sz="1400" b="1" i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898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" descr="data:image/jpeg;base64,/9j/4AAQSkZJRgABAQAAAQABAAD/2wCEAAkGBhQQEBQUEhQUFRQVFBQUFhQWFBQVFBQWFBUVFhQWFxUXHCYeFxkjGRUUHy8gIycpLCwsFR4xNTAqNSYrLCkBCQoKDgwOGg8PGikcHxwsKSkpKSksLCksLCksLSkpKSwpLCksLCkpLCwpLCkpKSwsKSwpLCkpLCkpKSksLCkpLP/AABEIAH4BcAMBIgACEQEDEQH/xAAbAAABBQEBAAAAAAAAAAAAAAACAAEDBAYFB//EAFEQAAEDAgMEBgQJCAYHCQAAAAEAAgMEEQUSIQYTMUEHIlFhcZEUUoGhFTJTcpKxssHwIyQzNUJiorMlNHN0gpMXQ2OEwtHhFlRkg6PD0tPx/8QAGQEAAwEBAQAAAAAAAAAAAAAAAAECAwQF/8QAIxEBAQEBAQACAQQDAQAAAAAAAAERAiESMVEDMkFxImGBQv/aAAwDAQACEQMRAD8A9UKEoyEBC7I5glDdEUKpJXSTJXTB7pJrpXQAzyZGOd6rXO+iCfuTxuuAe0A+YC5e1c5joKt44tppyPHduA95VrCZc9PC7tijP8ITzzQuJrpkrpYBXSuhukgCuldCldGA90k10xKCESmumuldAPdJNdK6YOldMmugHuldNdK6Ae6V0N0roGnuldNdK6C06V0N0roArpXQXSugDSQpXTI90robpXQYrpXQ3SugDuldBdK6AO6V0F0roArpXQ5kroC+4ICpXBRkLGNKjKEoyEJVwgpk6ZURJXTFV31jRK2I/Gc17x4MLAfthBOP0gzZcLq++FzfpWCl2Inz4dSE8dxGD4hoB96q7fm9GGfKVFNH7HzMB9xR7Bn8ya35OWoi8BHUSNHuAWnnxw/4aK6V1WjrGuldH+0xsbj4SF1vsnzU11GJHdK6BK6MArpIbprowDukShumukQsyWZCSkngFdK6FK6Ae6V0yZAPdK6V0xKeA90kN0rpA6Sa6YlAGmuhuldMCuldDmSugCukgunugHSumukgHuldMkgHumumJSBQBXTXTJIAkkKdAdhzVE4K29ige1csrexXIQEKZwUZC1lRURTFGQgKpJlhvhJztoLC+7ZTup78t6bTEeNiFuHG2p4DXy1+5ecYe3qUVYeNRiT5STp+TqGPgi/hEa05VGi2y6xoo/XroP8A080p+wPNNsUbNq2fJ104H/mBkv1yFFtD1q/Dm9klRLbuZC5t/ORqWzgy1mIt7aiJ4Hz4WN+tifuYV+nKpcULcfmaf0b4WRA8t5E0yhnjlLitsvOZmkNnrG8YsWbID/s2Nip5fZYyD2L0S/Yil0dJNdK6lJ0roSUkYDSShoLnENaBcuJAAAF7kngFxGbZRSX3DJ6gD9uKF7oz4SHqn2LLbfYoJcSo6GU2p3OZJLfQPJe4MaT2XYPNehsYGgAAADQACwAGllfxz7VZkZt3SNSskEc++p3Hhv4XsBt3nS3fwWlimDwHNIc1wBBBuCDwII4rm7SYFHW074ZADmacruLmOAu1w7LEIdlaN0NDTRSCz2Qsa4HiCOI80vBcwqrauniJEj3MsbHNHIBcd5bwVVu31AeFVGewDMSfZZd5+oIOotw5eFl4n0awA40dBZgqS3uIu0W7OKvjidS38CSV7FQ4vHOTuyTYXuWPa32OcACpautZCwvke1jGi5c4hrW8tSpsy84xWvbV4/FSzEbmAZmxnUSTGIPbfttmFvmW5qJzv0JNrVR7YRyAmGGplb67YHhh+a51g/2XVan6RaQybqRz4JPVnjfF4XLhYLS39nLw7gs7t1sw2vpHsygysBdE7mHDg3wdwPinM0eNFmFr8dL6a964Um3FI348jmfPikYfJzV16VpEbAeIYwG/aGi/vCrY9LalnJ5QyHXXg0pTNxPiDB9rKWreWQTNe9rcxaLg2BAJF+OpHmusvCJ6d+B18Erczoyxr2nm+NzQJWHhqCT5NXuVNUtkY17CHNc0Oa4cHNcAWnyIV98fH2K6mJUxKS4u1VU8QbqIgTVDhBHztmBL3/4WBzvEAc1Mm1M9Q/6QaC5HpMdwbW14+Wqv0W0UE2YxyBwY0uccrrADibkLybonpAMUe1wDt3DMBpcXa9jb2PcSvasyrvmc3FdZGQm6U6MTMijL5XPkbHdjbNaXHLcl1tLnlfwWvuvK+kmna3FaFzWgOc+MuIAGa0zbXtz1PmvUyU+uZJP9jo90rprpXWeIPdY/Huk+mpHOY6Odz2kjLuywaaXzPtdt+YvxWuJXn3TXGDQwut1hUNaDzsY5Ljw0HkFfHMvUlVz9tzhVfv4IpQMokja/Le+XML2v7VaXI2TP5hS/3eL7IXWups9K/Z0kN0rowhJIbpXQGokaoHsVoFBIxedzXZYovaonNVt8arvatZWdiBwVeaoa1zGk9Z5dlHblbmPuVstXn20OJvON0uXSGDLFIb6bysDg0eN2M81tzNRju7a1ZioKgtNnujMTPny9RoHfdy5u1uHiDDY2tAApn0jh2DcysJ9wKs7VjfVNDTcnTGokH7lKMw85HRhWttYDJh1WBqfR5XDxa0kW+irn4E/hTr+ti9KOTKWpf4bx8TR9kpsPflxWsB0zU9LJ5GRpP8KrYJPvsS3nENw2l85HyuP3eSh2hqfR62ol7cKkcB3wPf8AfI1XBfwWzeH+k4M9h09JbVP8N++RzD72eS7WyuI+kUUEh+MYwHDse27Xt8Q5pCLZmk3NFTs9SGMfwjiufsn+SlraflHUmVg/2dQ0P8t5vEs8TfXdiq2uc9oPWYQHDsLmhw9xCkzLEbP4o/4Wqg/SKoc5sXe+lawPHjZ/8JW2TsxN8PdJMldImG6TNiXVjGzwazRNLcnyjAS4AfvAkkdt1k9nulSopDuqphma3Q5rsnZ3XPxrdhA8V7KuNtBslTVzbTxjNawkb1ZGntDuftuO5bcdzPj0udT6otn9rqatH5GVpfa5jd1ZBbich1IHaL+K7BXiW1XRzPh/5xTvdJEw5s46ssX7xy8geY4cwt30abWvrqdwmIMsRDXOGhe06tce/Qg+Hel1+nM3n0XmfcbEnReMdGv66k8Kn7RXsxXjHRv+u3/7z9oqv0/29f0OfqvaLrzfpN2Kkkf6ZShxkAbvGtvnOQdWRltcwFgRxs245r0ZPdZc9fG7Ec3HkezfS9LFaOsZvGjq7xvVlbbTrNOj/cfFel4LtHT1jc1PKx9uLb2e0G/xmHUc1z9o9h6WuBMjMsnysdmv9ulnDuN+K8t2i2MqcJkE8T3OjB6s7Ltcwk6B4HAHhzB4cwtvjx+p9eVp5090XG2zdbDqvvp5B9JmX6yquwe0pr6Nsj7CRpLJAOBc3g63LMLFSbby5aCe/MRt+nKxv3rHLLjP6qlt/s36ZQWaLywgSR9pyt67P8Tb277LkdEO0e9gdSvPXhu5l+LoieQ/dcbdwcF6AzgPAD6l4ztBCcGxhs0YO6eTKB2sfpMzxBufJa8/5S83/i5749ouuJQjf1kk3FkAdTxa6F5INQ/2ECMdha7tUuLY0GUwkhs90uRsAvo98ujDp+yLlx7mkq1h1CKeFkbSTkbYuNruNrvcbftOdr7VnmJeUdFzv6Yn/s6j+Y1exXXjPRc7+l5O9lR9sL2VX+r+6f0ff28x6Sz/AEph/wA6P+cxenkry/pL/WmH/Oj/AJzV6TW592/dW3mV2TN8UOt1ST2J9/t5F+o5VftS1sxgp43VFQLZo2Oa1sYPOWQ6M4jTU9y4+L7dVFCWGsow2J5y7yKbeWdqbEOaNbA6XHBXdhdln0MUhmcHzzSbyR41B46ZiNdST/iK5fSrikLqGSIPY6USRHI0glnW/at8Xqk8bHVTJPlhzNxtaWqbLGyRhzMe0Oae1p1HuWG6aB+YRf3pn8qVaDYQ/wBG0v8AZD6ys900f1CL+8t/lTKv0/Oyn7nVwDaWNlHTNY2adwhjaRDE+QNIaLgvAyg8tSoZ+kyKF2Wop6uC5sHSRGzvC3H2Lt7KC1DSgfIRfZCu11BHPG6OVocxwsQe/S47Cotm0bPl6HDMViqYxJC9sjDzab2PYRyPcVaXkOxj34djMlHmJY9xj8ernicf3svFeu3R1z8aXUw6Sa6V1KWsBRB3auLjm0PopZenqZswcbwQulDcttHZdQdfcuW3pDZzpMRH+4z/AHNXmzm2bHc1T2LjUGOQ1G/3b2u9HkdFKRwa5rQ51z2WPHtBHIrj4n0kN3Mm4pa4zZHCJrqOdrTIRZt3FtgL21PYsvjOxU9BDGykGY10bKOsdc5hI839J8RnkB8Qq4nmUWO3sFtW+sFTvuoWyb6G4y/mstzC/X5jln54C/CZ60gh0tU2vHdFDKwQj/LjB8XFdHpIwySlEL6Nv6WL4MeBpZsxa2F/i1xcLfvrUYvgoOHy0zRp6O+IDlpHYe8LedS3fyzsceg/L4rUyjVsEEUDO50pdLJb2GP3LvVUAexzfWa5vsII+9Zvoupn/BzZpdZahxmc7tGVrI/4GNWrcFezWfTzjoqn3hlceMUNJTO+dEH5h5koOlKTdvhPy0FRS375HwEf8a6nR1h25diI/wDHyAeGRr2+6QIOkbDzK/DgBf8AP4gfm6ud7mrWXej/APTWRxZWgdgA8gs7VuFPijHnRtRTOYTyz0zt4PaWPd/lrTOWP6UKd5od7FfeQvDm9tpA6J/8L0uftE+3KhhLMMpawfGjqPTHE+pPKTLfu3chH+ELsbabTOpTTCIZryCWTsFOwtEjj3dcfgFddmEMNEKZw6hgENuGhZl5cOPuWU2Lw99WyofVt1Efwd85kLSJHD5znnXhfwVzN/pXlbCtxeKExB7wN9I2Nlz8Zzh1fd7yFaXnmG7OVFZDIanSSmYaakJv+khcCajxc5rR7Cu/Qbd0romGWURyFozscHBzHgdYcO26MZ2fhXG1TY8YlppHWa+KHd3PVEmUkjsBcCLeHetZdeb7TYfhdbKZvSzFKQLubmLXEAAEtc3Qi3EEI6DHZKdoa3FKaVo0Bmp5XPA7MzSCfanZM8Vmt/VysZG90hAYGuLydGhoBuTfQhef9D+G2bUzhpbHLJkiB5tYXnS/ja/cVLU1sFWA2sxFr473MMEb4Y39z3HM8j2rQU211BGxrGTRtY0ANaGuDQBwAGXT/wDe1OeTCzJkaC68a6OXD4af3+lW8yfqWxrcdhlBAxQsBvoyFgsDyBLLrN0WzuHwStljxORsjSS14aLi+h4t10JVc3JZ+T5mR6vf8cvNZTANp2uxGtpXv62+zRAniBGwPY3tNw427yjw/amnjvvK8TXGmaLKW992N1WYx3BsMqJnTx1joZXOzktDnNzadYAtu03F9DzUc8z+Sk+9eoXXM2mniZRzma273Tg6/O4s0eJNrd9lkaXaWWNuX4SpJAODpaaUv7NcjmglKeopKlzXV1eJmtIcIGMdHAXDm5ti5w7iUTnKJzi10RYY6GgzvBG+kLwCLdUAMafA2uO1X+kqcMw6QnQbyn90zHfcVNLtrR5crKmNrrWacriBYaHJYXt2clnMa9GrI93Pij3MvmytiaxtxwOjO9P7u0T72vQ28Ae5ZDpRwI1FCXtF5IDvR2lnCQeFjf8Aw96hpdoomANGKNdlAHXp2l1hwuWgHguw7bOicMpqGEEWOj9b8dMqJvN0vZdZHos31SGOlIMNGHMh7TJJ+1f9xhc0fP7l6W7gfArI4DjmHUUAhZUsytLnEkPGrnE+rwF7exDie0cU18mJCJhAsGQ3Nra9dwN76+afXvWnZtYvou/W8nzKj7QXsq8ow3AaKmlEsOJvZIL9bdg8eIN263Woh2ojDSHYjGdLB/o9nAgjj+ybi/JP9T2+Dua4PSML4th4/ej/AJrV6aXAc7d/hxXmOI0VFVTMnkxR7pGZcjgxgDcpuLAMtoVo6TaenDXNmrhMHC2sWQjiCbtbqjr2SHZuKFHjb8YqpYonuio4bZ3sOWSocSbDN+ywgOPVsbW7dA6TaeKmwvdRNZGHSxhrBYFwabuPa4iwufNcTBcOpqKRz4MUDGuFj+SuS0HQG4tcdq7eJOw2op3xyVWd8gbeodd0t22LSDlADbj4rbDzKPNP+Wg2GNsNpb/It+srO9NH9Ri/vLf5cqqbNxUtMWiXEd9HG7NFDle2NruTiLG9uQ4Dir22GI0NeyGJ1WxjWzCR1g8OcA17bN043cEc+daWf5a0uyUgdQUpB/1EY8mi664Xn9JWU9IMtHiIZHyhnjdNG2/HKQGuHmgrMYbOwsqcUjZG7QinhMRcDe4L35u7yU3naXx265uAxen7QS1EesUJzZ+Rys3TfpEOI8F6osthGOYZSRiOCWNjR2B5Lj2udlu48PwVd/7bUX/eGeT/AP4p9Xf+F167iShp6hsjWvYbtcLtPIhS3UIasp7oM9k4IXmY7hB347URsfx9SC/uTj3KcPQVNK19swBAc1wvyc03afEFRSRq0HJnMVTwrHJosPbBEyKMWZG0MaOwNFgncxXnxqBzFrz0zscXDKDdOqDa28nMnjeOJv8AwoMUoN4+nPyc28PsikA95C67mKNzVtOkVXcFWraMSxujeOq8WPh+ArjggLVWoQlRxxBosAALk6drjd3mVOWoCFaQWUbom+q3yClKFMI9031W+QT7tvqt8giITJlod031W+QTbpvqt8giKV1Wlody31W+QTbpvqt8gjTXRo0O6b6rfIJbpvqjyCJNdANu29g8glu2+q3yCdJA2svtvQFrI6yFgMtK/PlAHXiPVlbbnob+xd7DayOohZLHlcx7Q4Gw9oPeNQR3KyfPu/6LG4fJ8FVfo7tKOoeXQO4CGU8Yj3HkfBP7i5dmJNnmD4YxPQfFpeQ5xBa7dj1W+QWS2f8A1xifzaT+UFqZ6lsbS6RzWNAuXOcGtHtOid20dbrj7cMHwdVaD9C7kFb2djHodNoP6vDyHybVmtp9r4aqnmpqUS1EkjHRgxRucwEjiX2sjwx2KuhijbHT0zWRtjzSOM0hDGhocGtOUcOeqeXDy562e6Hqt8go54hkd1R8V3IdhWaGzFY/9NiMvhFGxg9iEdHrD8eqrXnn+XsPIBLJ+U5n8p+jyMfB0WgOsnIeuVpDEPVb5BZJnRtA1tmT1jAOTZyB5WR/9ipY/wBDiFU3szlsg94ujJ+TuW/a7twwfB1VoP0TuQV7Ao2+i0/Vb+gh5D5NqyeO4VipppIhJBVMewtPV3UwB0u3UNJ56q3hO20cDIoayOWle1rY80jSYnFrQNJBpbRPPPKfx88a/dt9VvkFldp2D4RwzQfpJ+Q+TWohnbI0OY5rmuFw5pDmkciCOKzG1H6xwz+0n/lpc7qeb61O6b6rfILIYywV+IR0rQDDTET1BA0L/wDVRE+ZI8V1dqtovQ4hkGeeU5IIxxe71req3Qk94RbK4F6HAGuOaZ53kz73L5HanXsHAImz055NdgMHqt+iEt231W+QTgpKUbThK6ZK6RNVn0S4+I7UIIB7PvT2sdNf+S8526IkjVEHKMOt4dicWB/HBLDSX7fYexGHfj/ooRp4FPflwKWHKlcy6hfEpA+3ciGqU8F9UnxqBzF0Hxqu+Na89IvKk5qBzVaexROatZWdiqWoC1WXNUbmrSVFiuQhIUzmqMtVypxGU1kZahIVECyYoimTIyZPZMgiTJFJMySTJII6o4zg8dXC6GYXY7zaR8VzT2g294V1NdMTx5ZROrqCulhJj3lTu2R1Mx/JuZECGkW0c/LYWPMc1q4NhGSEPrpZKuQa2eS2EHuibYfdqu1jODRVcRjmbdvEEGzmkahzXcjos1Fi8+F/k6zPNSjRlU1pc9jbGzZmjU9mbmrt36a78vpsKamZG0Nja1jRoGtaGgDst7lIoKSrZKwPjc17Dwc05gfJSrP+2XokkP45pXTISSFJEAlHUU7ZGlr2h7ToWuAIPsKJJP09ZOp2TlpCZMMk3Zvd1NIS6B/EkNvqw66WWfxvbVrqqifLFJHLA+USwFpzBzm5Whht1gTwWux7a5lM7dRtM9SR1YI9T2XeRfINfFVsE2Ze6YVdcWvqSBlYLbuAcmttxcL8dVU89rWX+afZrBpZJTW1v6dwtFF+zTxnWw7XkcXcVqEJKa6j7Z9daNJBdK6CHdK6C6e6A1Lmm3h3pgeXYmjcizm/gvMdnp2SX0Ps8U7TfTnyuhIBtbS+valKy2v1IHoxf/kkHA8fcgz8x+CicRxPby017UjGD2HXsRNf7FE5vMJOl4FJUWGvubH8eCZ8ajadNOB7eXgiZJx7uPZ7EvofaJ8SgfGui5t1BJGr56TeVBzFG5iuPYoXMWs7jO8qpYoy1Wi1RuatJ0myqxagLVYc1RkK50j41AQhspnICFcpYjshsjTJ6QCEyMhNZPSCmRJrJ6RkyJMjTsCmc0EWIBB4g218b8k90ro0mUrthshL6GZ9M46ujBJgfw4sv1b25KqzGJqfSupZwBpvqeaaWM9+QPzN8CtpdOn859VXy/0y9HtFQz23dSA69ssk07HeGVzwbrqtogeEl/CWY/8AuJ8R2dpprGaCJ9+BLG5vpAA+9cj/AEcUIPVjey/qTSj63Kt5P/F1zh375/zZ/wD7FXqZIIdZZ2MH71RI3yvKqLujyk4HfnxqJLfWpaPYKgjJtTtceZkLpL/TJCN5OyRQl2upHEtp/Sal4NssLqgj6TnAIGYRXVZu9xoojfqNmfJO4cOs5xLW+zXVbGClbG2zGtaOxoAHkE9kfOFs/hzsF2ego2kQssTq57iXPee1ziukllSyqfkm+/ZJXSsllS0iuldKyayNB7pJWSsjQ//Z"/>
          <p:cNvSpPr>
            <a:spLocks noChangeAspect="1" noChangeArrowheads="1"/>
          </p:cNvSpPr>
          <p:nvPr/>
        </p:nvSpPr>
        <p:spPr bwMode="auto">
          <a:xfrm>
            <a:off x="178563" y="142852"/>
            <a:ext cx="8785925" cy="6527078"/>
          </a:xfrm>
          <a:prstGeom prst="rect">
            <a:avLst/>
          </a:prstGeom>
          <a:ln w="57150"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 i="1" dirty="0" smtClean="0"/>
          </a:p>
          <a:p>
            <a:endParaRPr lang="it-IT" i="1" dirty="0" smtClean="0"/>
          </a:p>
          <a:p>
            <a:endParaRPr lang="it-IT" i="1" dirty="0" smtClean="0"/>
          </a:p>
          <a:p>
            <a:endParaRPr lang="it-IT" i="1" dirty="0" smtClean="0"/>
          </a:p>
          <a:p>
            <a:endParaRPr lang="it-IT" i="1" dirty="0" smtClean="0"/>
          </a:p>
          <a:p>
            <a:endParaRPr lang="it-IT" i="1" dirty="0" smtClean="0"/>
          </a:p>
          <a:p>
            <a:endParaRPr lang="it-IT" i="1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</p:txBody>
      </p:sp>
      <p:pic>
        <p:nvPicPr>
          <p:cNvPr id="36" name="Picture 5" descr="LOGO AIPND vettoria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9376" y="212708"/>
            <a:ext cx="863600" cy="78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2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825" y="5661025"/>
            <a:ext cx="1031875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2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75401" y="198605"/>
            <a:ext cx="1000125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sellaDiTesto 1"/>
          <p:cNvSpPr txBox="1"/>
          <p:nvPr/>
        </p:nvSpPr>
        <p:spPr>
          <a:xfrm>
            <a:off x="178563" y="285728"/>
            <a:ext cx="8785925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endParaRPr lang="it-IT" sz="2000" b="1" dirty="0" smtClean="0">
              <a:solidFill>
                <a:schemeClr val="accent2"/>
              </a:solidFill>
            </a:endParaRPr>
          </a:p>
          <a:p>
            <a:pPr lvl="0" algn="ctr"/>
            <a:endParaRPr lang="it-IT" sz="2000" b="1" dirty="0" smtClean="0">
              <a:solidFill>
                <a:schemeClr val="accent2"/>
              </a:solidFill>
            </a:endParaRPr>
          </a:p>
          <a:p>
            <a:pPr lvl="0" algn="ctr"/>
            <a:endParaRPr lang="it-IT" sz="2000" b="1" dirty="0" smtClean="0">
              <a:solidFill>
                <a:schemeClr val="accent2"/>
              </a:solidFill>
            </a:endParaRPr>
          </a:p>
          <a:p>
            <a:pPr lvl="0" algn="ctr"/>
            <a:r>
              <a:rPr lang="it-IT" sz="2000" b="1" dirty="0" smtClean="0">
                <a:solidFill>
                  <a:schemeClr val="accent2"/>
                </a:solidFill>
              </a:rPr>
              <a:t> </a:t>
            </a:r>
            <a:r>
              <a:rPr lang="it-IT" sz="2000" b="1" dirty="0" smtClean="0">
                <a:solidFill>
                  <a:schemeClr val="accent2"/>
                </a:solidFill>
              </a:rPr>
              <a:t>2.0  Monitoraggio </a:t>
            </a:r>
            <a:r>
              <a:rPr lang="it-IT" sz="2000" b="1" dirty="0">
                <a:solidFill>
                  <a:schemeClr val="accent2"/>
                </a:solidFill>
              </a:rPr>
              <a:t>e controllo degli stati di dissesto </a:t>
            </a:r>
            <a:r>
              <a:rPr lang="it-IT" sz="2000" b="1" dirty="0" smtClean="0">
                <a:solidFill>
                  <a:schemeClr val="accent2"/>
                </a:solidFill>
              </a:rPr>
              <a:t> </a:t>
            </a:r>
          </a:p>
          <a:p>
            <a:pPr lvl="0" algn="ctr"/>
            <a:endParaRPr lang="it-IT" sz="2000" b="1" dirty="0" smtClean="0">
              <a:solidFill>
                <a:schemeClr val="accent2"/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it-IT" sz="1600" b="1" dirty="0" smtClean="0"/>
              <a:t>  </a:t>
            </a:r>
            <a:r>
              <a:rPr lang="it-IT" b="1" dirty="0" smtClean="0"/>
              <a:t>Un </a:t>
            </a:r>
            <a:r>
              <a:rPr lang="it-IT" b="1" dirty="0"/>
              <a:t>protocollo procedurale </a:t>
            </a:r>
            <a:r>
              <a:rPr lang="it-IT" b="1" dirty="0" smtClean="0"/>
              <a:t> per lo </a:t>
            </a:r>
            <a:r>
              <a:rPr lang="it-IT" b="1" dirty="0"/>
              <a:t>studio </a:t>
            </a:r>
            <a:r>
              <a:rPr lang="it-IT" b="1" dirty="0" smtClean="0"/>
              <a:t>degli </a:t>
            </a:r>
            <a:r>
              <a:rPr lang="it-IT" b="1" dirty="0"/>
              <a:t>stati di </a:t>
            </a:r>
            <a:r>
              <a:rPr lang="it-IT" b="1" dirty="0" smtClean="0"/>
              <a:t>dissesto</a:t>
            </a:r>
            <a:endParaRPr lang="it-IT" dirty="0"/>
          </a:p>
          <a:p>
            <a:pPr lvl="0" indent="177800">
              <a:buFont typeface="Arial" pitchFamily="34" charset="0"/>
              <a:buChar char="•"/>
            </a:pPr>
            <a:r>
              <a:rPr lang="it-IT" b="1" dirty="0"/>
              <a:t>Strumenti metodologie e attrezzature;</a:t>
            </a:r>
            <a:endParaRPr lang="it-IT" dirty="0"/>
          </a:p>
          <a:p>
            <a:pPr lvl="0" indent="177800">
              <a:buFont typeface="Arial" pitchFamily="34" charset="0"/>
              <a:buChar char="•"/>
            </a:pPr>
            <a:r>
              <a:rPr lang="it-IT" b="1" dirty="0"/>
              <a:t>Controllo dello stato di dissesto di un edificio in Muratura discussione di un  caso reale;</a:t>
            </a:r>
            <a:endParaRPr lang="it-IT" dirty="0"/>
          </a:p>
          <a:p>
            <a:pPr lvl="0" indent="177800">
              <a:buFont typeface="Arial" pitchFamily="34" charset="0"/>
              <a:buChar char="•"/>
            </a:pPr>
            <a:r>
              <a:rPr lang="it-IT" b="1" dirty="0"/>
              <a:t>Controllo dello stato di dissesto di un edificio in c.a. discussione di un  caso reale;</a:t>
            </a:r>
            <a:endParaRPr lang="it-IT" dirty="0"/>
          </a:p>
          <a:p>
            <a:pPr lvl="0" indent="177800">
              <a:buFont typeface="Arial" pitchFamily="34" charset="0"/>
              <a:buChar char="•"/>
            </a:pPr>
            <a:r>
              <a:rPr lang="it-IT" b="1" dirty="0"/>
              <a:t>La redazione degli elaborati grafici;</a:t>
            </a:r>
            <a:endParaRPr lang="it-IT" dirty="0"/>
          </a:p>
          <a:p>
            <a:pPr lvl="0" indent="177800">
              <a:buFont typeface="Arial" pitchFamily="34" charset="0"/>
              <a:buChar char="•"/>
            </a:pPr>
            <a:r>
              <a:rPr lang="it-IT" b="1" dirty="0"/>
              <a:t>Esercitazioni pratiche in aula;</a:t>
            </a:r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4788024" y="6289575"/>
            <a:ext cx="41044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 smtClean="0"/>
              <a:t>                                                                </a:t>
            </a:r>
            <a:r>
              <a:rPr lang="it-IT" sz="1400" b="1" i="1" dirty="0" smtClean="0">
                <a:solidFill>
                  <a:schemeClr val="accent2"/>
                </a:solidFill>
              </a:rPr>
              <a:t>Offerta Formativa</a:t>
            </a:r>
            <a:endParaRPr lang="it-IT" sz="1400" b="1" i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5034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1253</TotalTime>
  <Words>1012</Words>
  <Application>Microsoft Office PowerPoint</Application>
  <PresentationFormat>Presentazione su schermo (4:3)</PresentationFormat>
  <Paragraphs>222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1" baseType="lpstr">
      <vt:lpstr>Tema di Office</vt:lpstr>
      <vt:lpstr>SEMINARIO: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Corso Base I: Il Controllo dei materiali e delle strutture: La verifica di Edifici Esistenti</dc:title>
  <dc:creator>dolly</dc:creator>
  <cp:lastModifiedBy>Ing. Porco Antonello</cp:lastModifiedBy>
  <cp:revision>161</cp:revision>
  <dcterms:created xsi:type="dcterms:W3CDTF">2014-05-02T08:31:20Z</dcterms:created>
  <dcterms:modified xsi:type="dcterms:W3CDTF">2014-06-03T12:17:30Z</dcterms:modified>
</cp:coreProperties>
</file>